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38"/>
  </p:notesMasterIdLst>
  <p:handoutMasterIdLst>
    <p:handoutMasterId r:id="rId139"/>
  </p:handoutMasterIdLst>
  <p:sldIdLst>
    <p:sldId id="821" r:id="rId3"/>
    <p:sldId id="745" r:id="rId4"/>
    <p:sldId id="751" r:id="rId5"/>
    <p:sldId id="961" r:id="rId6"/>
    <p:sldId id="962" r:id="rId7"/>
    <p:sldId id="963" r:id="rId8"/>
    <p:sldId id="1110" r:id="rId9"/>
    <p:sldId id="981" r:id="rId10"/>
    <p:sldId id="982" r:id="rId11"/>
    <p:sldId id="964" r:id="rId12"/>
    <p:sldId id="973" r:id="rId13"/>
    <p:sldId id="974" r:id="rId14"/>
    <p:sldId id="975" r:id="rId15"/>
    <p:sldId id="976" r:id="rId16"/>
    <p:sldId id="944" r:id="rId17"/>
    <p:sldId id="977" r:id="rId18"/>
    <p:sldId id="978" r:id="rId19"/>
    <p:sldId id="979" r:id="rId20"/>
    <p:sldId id="980" r:id="rId21"/>
    <p:sldId id="1099" r:id="rId22"/>
    <p:sldId id="1100" r:id="rId23"/>
    <p:sldId id="1101" r:id="rId24"/>
    <p:sldId id="941" r:id="rId25"/>
    <p:sldId id="942" r:id="rId26"/>
    <p:sldId id="943" r:id="rId27"/>
    <p:sldId id="1103" r:id="rId28"/>
    <p:sldId id="1104" r:id="rId29"/>
    <p:sldId id="1105" r:id="rId30"/>
    <p:sldId id="1106" r:id="rId31"/>
    <p:sldId id="1107" r:id="rId32"/>
    <p:sldId id="950" r:id="rId33"/>
    <p:sldId id="951" r:id="rId34"/>
    <p:sldId id="1108" r:id="rId35"/>
    <p:sldId id="1109" r:id="rId36"/>
    <p:sldId id="929" r:id="rId37"/>
    <p:sldId id="983" r:id="rId38"/>
    <p:sldId id="930" r:id="rId39"/>
    <p:sldId id="984" r:id="rId40"/>
    <p:sldId id="985" r:id="rId41"/>
    <p:sldId id="986" r:id="rId42"/>
    <p:sldId id="860" r:id="rId43"/>
    <p:sldId id="989" r:id="rId44"/>
    <p:sldId id="863" r:id="rId45"/>
    <p:sldId id="862" r:id="rId46"/>
    <p:sldId id="865" r:id="rId47"/>
    <p:sldId id="987" r:id="rId48"/>
    <p:sldId id="866" r:id="rId49"/>
    <p:sldId id="972" r:id="rId50"/>
    <p:sldId id="990" r:id="rId51"/>
    <p:sldId id="931" r:id="rId52"/>
    <p:sldId id="991" r:id="rId53"/>
    <p:sldId id="988" r:id="rId54"/>
    <p:sldId id="868" r:id="rId55"/>
    <p:sldId id="932" r:id="rId56"/>
    <p:sldId id="869" r:id="rId57"/>
    <p:sldId id="870" r:id="rId58"/>
    <p:sldId id="871" r:id="rId59"/>
    <p:sldId id="872" r:id="rId60"/>
    <p:sldId id="873" r:id="rId61"/>
    <p:sldId id="875" r:id="rId62"/>
    <p:sldId id="874" r:id="rId63"/>
    <p:sldId id="876" r:id="rId64"/>
    <p:sldId id="829" r:id="rId65"/>
    <p:sldId id="877" r:id="rId66"/>
    <p:sldId id="878" r:id="rId67"/>
    <p:sldId id="879" r:id="rId68"/>
    <p:sldId id="883" r:id="rId69"/>
    <p:sldId id="880" r:id="rId70"/>
    <p:sldId id="881" r:id="rId71"/>
    <p:sldId id="992" r:id="rId72"/>
    <p:sldId id="933" r:id="rId73"/>
    <p:sldId id="884" r:id="rId74"/>
    <p:sldId id="934" r:id="rId75"/>
    <p:sldId id="935" r:id="rId76"/>
    <p:sldId id="993" r:id="rId77"/>
    <p:sldId id="885" r:id="rId78"/>
    <p:sldId id="936" r:id="rId79"/>
    <p:sldId id="937" r:id="rId80"/>
    <p:sldId id="1111" r:id="rId81"/>
    <p:sldId id="938" r:id="rId82"/>
    <p:sldId id="888" r:id="rId83"/>
    <p:sldId id="939" r:id="rId84"/>
    <p:sldId id="889" r:id="rId85"/>
    <p:sldId id="940" r:id="rId86"/>
    <p:sldId id="890" r:id="rId87"/>
    <p:sldId id="886" r:id="rId88"/>
    <p:sldId id="994" r:id="rId89"/>
    <p:sldId id="1092" r:id="rId90"/>
    <p:sldId id="1093" r:id="rId91"/>
    <p:sldId id="895" r:id="rId92"/>
    <p:sldId id="896" r:id="rId93"/>
    <p:sldId id="996" r:id="rId94"/>
    <p:sldId id="1094" r:id="rId95"/>
    <p:sldId id="1095" r:id="rId96"/>
    <p:sldId id="1096" r:id="rId97"/>
    <p:sldId id="900" r:id="rId98"/>
    <p:sldId id="901" r:id="rId99"/>
    <p:sldId id="902" r:id="rId100"/>
    <p:sldId id="903" r:id="rId101"/>
    <p:sldId id="904" r:id="rId102"/>
    <p:sldId id="905" r:id="rId103"/>
    <p:sldId id="906" r:id="rId104"/>
    <p:sldId id="998" r:id="rId105"/>
    <p:sldId id="830" r:id="rId106"/>
    <p:sldId id="945" r:id="rId107"/>
    <p:sldId id="946" r:id="rId108"/>
    <p:sldId id="910" r:id="rId109"/>
    <p:sldId id="911" r:id="rId110"/>
    <p:sldId id="912" r:id="rId111"/>
    <p:sldId id="947" r:id="rId112"/>
    <p:sldId id="831" r:id="rId113"/>
    <p:sldId id="914" r:id="rId114"/>
    <p:sldId id="948" r:id="rId115"/>
    <p:sldId id="916" r:id="rId116"/>
    <p:sldId id="917" r:id="rId117"/>
    <p:sldId id="1097" r:id="rId118"/>
    <p:sldId id="1098" r:id="rId119"/>
    <p:sldId id="952" r:id="rId120"/>
    <p:sldId id="921" r:id="rId121"/>
    <p:sldId id="955" r:id="rId122"/>
    <p:sldId id="922" r:id="rId123"/>
    <p:sldId id="956" r:id="rId124"/>
    <p:sldId id="957" r:id="rId125"/>
    <p:sldId id="999" r:id="rId126"/>
    <p:sldId id="960" r:id="rId127"/>
    <p:sldId id="924" r:id="rId128"/>
    <p:sldId id="925" r:id="rId129"/>
    <p:sldId id="926" r:id="rId130"/>
    <p:sldId id="927" r:id="rId131"/>
    <p:sldId id="928" r:id="rId132"/>
    <p:sldId id="966" r:id="rId133"/>
    <p:sldId id="967" r:id="rId134"/>
    <p:sldId id="968" r:id="rId135"/>
    <p:sldId id="969" r:id="rId136"/>
    <p:sldId id="970" r:id="rId13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95">
          <p15:clr>
            <a:srgbClr val="A4A3A4"/>
          </p15:clr>
        </p15:guide>
        <p15:guide id="2" pos="2879">
          <p15:clr>
            <a:srgbClr val="A4A3A4"/>
          </p15:clr>
        </p15:guide>
      </p15:sldGuideLst>
    </p:ext>
    <p:ext uri="{2D200454-40CA-4A62-9FC3-DE9A4176ACB9}">
      <p15:notesGuideLst xmlns:p15="http://schemas.microsoft.com/office/powerpoint/2012/main">
        <p15:guide id="1" orient="horz" pos="2926">
          <p15:clr>
            <a:srgbClr val="A4A3A4"/>
          </p15:clr>
        </p15:guide>
        <p15:guide id="2" pos="215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996600"/>
    <a:srgbClr val="FF9900"/>
    <a:srgbClr val="000000"/>
    <a:srgbClr val="FF3300"/>
    <a:srgbClr val="0000CC"/>
    <a:srgbClr val="99FFCC"/>
    <a:srgbClr val="99CC99"/>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85" autoAdjust="0"/>
    <p:restoredTop sz="88129" autoAdjust="0"/>
  </p:normalViewPr>
  <p:slideViewPr>
    <p:cSldViewPr>
      <p:cViewPr varScale="1">
        <p:scale>
          <a:sx n="69" d="100"/>
          <a:sy n="69" d="100"/>
        </p:scale>
        <p:origin x="675" y="41"/>
      </p:cViewPr>
      <p:guideLst>
        <p:guide orient="horz" pos="2195"/>
        <p:guide pos="28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164"/>
    </p:cViewPr>
  </p:sorterViewPr>
  <p:notesViewPr>
    <p:cSldViewPr>
      <p:cViewPr varScale="1">
        <p:scale>
          <a:sx n="51" d="100"/>
          <a:sy n="51" d="100"/>
        </p:scale>
        <p:origin x="-1968" y="-96"/>
      </p:cViewPr>
      <p:guideLst>
        <p:guide orient="horz" pos="2926"/>
        <p:guide pos="2159"/>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notesMaster" Target="notesMasters/notes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handoutMaster" Target="handoutMasters/handout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b="0">
                <a:latin typeface="Arial" panose="020B0604020202020204" pitchFamily="34" charset="0"/>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b="0">
                <a:latin typeface="Arial" panose="020B0604020202020204" pitchFamily="34" charset="0"/>
                <a:ea typeface="+mn-ea"/>
              </a:defRPr>
            </a:lvl1pPr>
          </a:lstStyle>
          <a:p>
            <a:pPr>
              <a:defRPr/>
            </a:pPr>
            <a:fld id="{1C880786-4630-436E-81D8-105710EF67F7}" type="datetimeFigureOut">
              <a:rPr lang="zh-CN" altLang="en-US"/>
              <a:t>2021/9/29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b="0">
                <a:latin typeface="Arial" panose="020B0604020202020204" pitchFamily="34" charset="0"/>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a:defRPr/>
            </a:pPr>
            <a:fld id="{DBA2DB67-B1CD-407C-A3B7-93A32FBA4F4E}" type="slidenum">
              <a:rPr lang="zh-CN" altLang="en-US"/>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b="0">
                <a:latin typeface="Arial" panose="020B0604020202020204" pitchFamily="34" charset="0"/>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b="0">
                <a:latin typeface="Arial" panose="020B0604020202020204" pitchFamily="34" charset="0"/>
                <a:ea typeface="+mn-ea"/>
              </a:defRPr>
            </a:lvl1pPr>
          </a:lstStyle>
          <a:p>
            <a:pPr>
              <a:defRPr/>
            </a:pPr>
            <a:fld id="{D7646442-5AB9-490B-A0D3-7EB0161D999E}" type="datetimeFigureOut">
              <a:rPr lang="zh-CN" altLang="en-US"/>
              <a:t>2021/9/29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b="0">
                <a:latin typeface="Arial" panose="020B0604020202020204" pitchFamily="34" charset="0"/>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a:defRPr/>
            </a:pPr>
            <a:fld id="{C964AFEA-7A4D-4BA5-954A-BEACC1695506}"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5</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14</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16</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17</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18</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19</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97</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98</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6</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99</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100</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101</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102</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103</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109</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7</a:t>
            </a:fld>
            <a:endParaRPr lang="en-US" altLang="zh-CN"/>
          </a:p>
        </p:txBody>
      </p:sp>
    </p:spTree>
    <p:extLst>
      <p:ext uri="{BB962C8B-B14F-4D97-AF65-F5344CB8AC3E}">
        <p14:creationId xmlns:p14="http://schemas.microsoft.com/office/powerpoint/2010/main" val="545997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8</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10</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11</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12</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13</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spd="slow">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1613" y="630238"/>
            <a:ext cx="1908175" cy="56784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27088" y="630238"/>
            <a:ext cx="5572125" cy="56784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spd="slow">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slow">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27088" y="1843088"/>
            <a:ext cx="3740150" cy="4465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9638" y="1843088"/>
            <a:ext cx="3740150" cy="4465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spd="slow">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1613" y="630238"/>
            <a:ext cx="1908175" cy="56784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27088" y="630238"/>
            <a:ext cx="5572125" cy="56784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slow">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27088" y="1843088"/>
            <a:ext cx="3740150" cy="4465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9638" y="1843088"/>
            <a:ext cx="3740150" cy="4465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spd="slow">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77338"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AutoShape 3"/>
          <p:cNvSpPr>
            <a:spLocks noGrp="1" noChangeArrowheads="1"/>
          </p:cNvSpPr>
          <p:nvPr>
            <p:ph type="title"/>
          </p:nvPr>
        </p:nvSpPr>
        <p:spPr bwMode="auto">
          <a:xfrm>
            <a:off x="1763713" y="63023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b" anchorCtr="0" compatLnSpc="1"/>
          <a:lstStyle/>
          <a:p>
            <a:pPr lvl="0"/>
            <a:r>
              <a:rPr lang="zh-CN" altLang="en-US"/>
              <a:t>单击此处编辑母版标题样式</a:t>
            </a:r>
          </a:p>
        </p:txBody>
      </p:sp>
      <p:sp>
        <p:nvSpPr>
          <p:cNvPr id="1028" name="Rectangle 4"/>
          <p:cNvSpPr>
            <a:spLocks noGrp="1" noChangeArrowheads="1"/>
          </p:cNvSpPr>
          <p:nvPr>
            <p:ph type="body" idx="1"/>
          </p:nvPr>
        </p:nvSpPr>
        <p:spPr bwMode="auto">
          <a:xfrm>
            <a:off x="827088" y="1843088"/>
            <a:ext cx="7561262"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zoom/>
  </p:transition>
  <p:txStyles>
    <p:title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77338"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AutoShape 3"/>
          <p:cNvSpPr>
            <a:spLocks noGrp="1" noChangeArrowheads="1"/>
          </p:cNvSpPr>
          <p:nvPr>
            <p:ph type="title"/>
          </p:nvPr>
        </p:nvSpPr>
        <p:spPr bwMode="auto">
          <a:xfrm>
            <a:off x="1763713" y="63023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b" anchorCtr="0" compatLnSpc="1"/>
          <a:lstStyle/>
          <a:p>
            <a:pPr lvl="0"/>
            <a:r>
              <a:rPr lang="zh-CN" altLang="en-US"/>
              <a:t>单击此处编辑母版标题样式</a:t>
            </a:r>
          </a:p>
        </p:txBody>
      </p:sp>
      <p:sp>
        <p:nvSpPr>
          <p:cNvPr id="2052" name="Rectangle 4"/>
          <p:cNvSpPr>
            <a:spLocks noGrp="1" noChangeArrowheads="1"/>
          </p:cNvSpPr>
          <p:nvPr>
            <p:ph type="body" idx="1"/>
          </p:nvPr>
        </p:nvSpPr>
        <p:spPr bwMode="auto">
          <a:xfrm>
            <a:off x="827088" y="1843088"/>
            <a:ext cx="763270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zoom/>
  </p:transition>
  <p:txStyles>
    <p:title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75.jpe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4.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24.bin"/><Relationship Id="rId5" Type="http://schemas.openxmlformats.org/officeDocument/2006/relationships/image" Target="../media/image83.wmf"/><Relationship Id="rId4" Type="http://schemas.openxmlformats.org/officeDocument/2006/relationships/oleObject" Target="../embeddings/oleObject23.bin"/></Relationships>
</file>

<file path=ppt/slides/_rels/slide117.xml.rels><?xml version="1.0" encoding="UTF-8" standalone="yes"?>
<Relationships xmlns="http://schemas.openxmlformats.org/package/2006/relationships"><Relationship Id="rId3" Type="http://schemas.openxmlformats.org/officeDocument/2006/relationships/image" Target="../media/image88.jpeg"/><Relationship Id="rId7" Type="http://schemas.openxmlformats.org/officeDocument/2006/relationships/image" Target="../media/image87.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26.bin"/><Relationship Id="rId5" Type="http://schemas.openxmlformats.org/officeDocument/2006/relationships/image" Target="../media/image86.wmf"/><Relationship Id="rId4" Type="http://schemas.openxmlformats.org/officeDocument/2006/relationships/oleObject" Target="../embeddings/oleObject25.bin"/></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90.wmf"/><Relationship Id="rId5" Type="http://schemas.openxmlformats.org/officeDocument/2006/relationships/oleObject" Target="../embeddings/oleObject28.bin"/><Relationship Id="rId4" Type="http://schemas.openxmlformats.org/officeDocument/2006/relationships/image" Target="../media/image89.wmf"/></Relationships>
</file>

<file path=ppt/slides/_rels/slide11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93.wmf"/><Relationship Id="rId5" Type="http://schemas.openxmlformats.org/officeDocument/2006/relationships/oleObject" Target="../embeddings/oleObject30.bin"/><Relationship Id="rId4" Type="http://schemas.openxmlformats.org/officeDocument/2006/relationships/image" Target="../media/image92.w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31.bin"/><Relationship Id="rId7" Type="http://schemas.openxmlformats.org/officeDocument/2006/relationships/image" Target="../media/image96.png"/><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95.wmf"/><Relationship Id="rId5" Type="http://schemas.openxmlformats.org/officeDocument/2006/relationships/oleObject" Target="../embeddings/oleObject32.bin"/><Relationship Id="rId4" Type="http://schemas.openxmlformats.org/officeDocument/2006/relationships/image" Target="../media/image94.w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1.bin"/><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1.wmf"/><Relationship Id="rId5" Type="http://schemas.openxmlformats.org/officeDocument/2006/relationships/oleObject" Target="../embeddings/oleObject2.bin"/><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3.wmf"/><Relationship Id="rId5" Type="http://schemas.openxmlformats.org/officeDocument/2006/relationships/oleObject" Target="../embeddings/oleObject3.bin"/><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notesSlide" Target="../notesSlides/notesSlide12.xml"/><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5.wmf"/><Relationship Id="rId5" Type="http://schemas.openxmlformats.org/officeDocument/2006/relationships/oleObject" Target="../embeddings/oleObject4.bin"/><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00.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90.png"/><Relationship Id="rId5" Type="http://schemas.openxmlformats.org/officeDocument/2006/relationships/image" Target="../media/image24.wmf"/><Relationship Id="rId4" Type="http://schemas.openxmlformats.org/officeDocument/2006/relationships/oleObject" Target="../embeddings/oleObject6.bin"/></Relationships>
</file>

<file path=ppt/slides/_rels/slide3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40.png"/><Relationship Id="rId4" Type="http://schemas.openxmlformats.org/officeDocument/2006/relationships/image" Target="../media/image230.png"/></Relationships>
</file>

<file path=ppt/slides/_rels/slide3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7.bin"/><Relationship Id="rId7"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70.png"/><Relationship Id="rId5" Type="http://schemas.openxmlformats.org/officeDocument/2006/relationships/image" Target="../media/image28.jpeg"/><Relationship Id="rId4" Type="http://schemas.openxmlformats.org/officeDocument/2006/relationships/image" Target="../media/image27.wmf"/></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9.jpeg"/><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38.wmf"/><Relationship Id="rId5" Type="http://schemas.openxmlformats.org/officeDocument/2006/relationships/oleObject" Target="../embeddings/oleObject9.bin"/><Relationship Id="rId4" Type="http://schemas.openxmlformats.org/officeDocument/2006/relationships/image" Target="../media/image37.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41.jpeg"/><Relationship Id="rId4" Type="http://schemas.openxmlformats.org/officeDocument/2006/relationships/image" Target="../media/image40.wmf"/></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6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7.xml"/><Relationship Id="rId1" Type="http://schemas.openxmlformats.org/officeDocument/2006/relationships/themeOverride" Target="../theme/themeOverride5.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53.wmf"/></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56.wmf"/><Relationship Id="rId5" Type="http://schemas.openxmlformats.org/officeDocument/2006/relationships/oleObject" Target="../embeddings/oleObject13.bin"/><Relationship Id="rId4" Type="http://schemas.openxmlformats.org/officeDocument/2006/relationships/image" Target="../media/image55.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58.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61.w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17.png"/><Relationship Id="rId4" Type="http://schemas.openxmlformats.org/officeDocument/2006/relationships/image" Target="../media/image62.wmf"/></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65.jpeg"/><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64.wmf"/><Relationship Id="rId5" Type="http://schemas.openxmlformats.org/officeDocument/2006/relationships/oleObject" Target="../embeddings/oleObject19.bin"/><Relationship Id="rId4" Type="http://schemas.openxmlformats.org/officeDocument/2006/relationships/image" Target="../media/image63.w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67.wmf"/><Relationship Id="rId4" Type="http://schemas.openxmlformats.org/officeDocument/2006/relationships/oleObject" Target="../embeddings/oleObject20.bin"/></Relationships>
</file>

<file path=ppt/slides/_rels/slide95.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image" Target="../media/image73.png"/><Relationship Id="rId7"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69.wmf"/><Relationship Id="rId5" Type="http://schemas.openxmlformats.org/officeDocument/2006/relationships/oleObject" Target="../embeddings/oleObject21.bin"/><Relationship Id="rId4" Type="http://schemas.openxmlformats.org/officeDocument/2006/relationships/image" Target="../media/image7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71.jpeg"/></Relationships>
</file>

<file path=ppt/slides/_rels/slide9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214313" y="1284288"/>
            <a:ext cx="8715375" cy="2000250"/>
          </a:xfrm>
        </p:spPr>
        <p:txBody>
          <a:bodyPr anchor="ctr"/>
          <a:lstStyle/>
          <a:p>
            <a:pPr algn="ctr" eaLnBrk="1" hangingPunct="1">
              <a:defRPr/>
            </a:pPr>
            <a:r>
              <a:rPr lang="zh-CN" altLang="en-US" sz="6000" dirty="0">
                <a:solidFill>
                  <a:srgbClr val="990000"/>
                </a:solidFill>
                <a:effectLst>
                  <a:outerShdw blurRad="38100" dist="38100" dir="2700000" algn="tl">
                    <a:srgbClr val="C0C0C0"/>
                  </a:outerShdw>
                </a:effectLst>
                <a:ea typeface="华文行楷" panose="02010800040101010101" pitchFamily="2" charset="-122"/>
              </a:rPr>
              <a:t>集成电路测试技术</a:t>
            </a:r>
          </a:p>
        </p:txBody>
      </p:sp>
      <p:sp>
        <p:nvSpPr>
          <p:cNvPr id="244739" name="Text Box 3"/>
          <p:cNvSpPr txBox="1">
            <a:spLocks noChangeArrowheads="1"/>
          </p:cNvSpPr>
          <p:nvPr/>
        </p:nvSpPr>
        <p:spPr bwMode="auto">
          <a:xfrm>
            <a:off x="1116013" y="3644900"/>
            <a:ext cx="72009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dirty="0">
                <a:solidFill>
                  <a:schemeClr val="accent4"/>
                </a:solidFill>
                <a:effectLst>
                  <a:outerShdw blurRad="38100" dist="38100" dir="2700000" algn="tl">
                    <a:srgbClr val="C0C0C0"/>
                  </a:outerShdw>
                </a:effectLst>
                <a:ea typeface="楷体_GB2312" pitchFamily="49" charset="-122"/>
              </a:rPr>
              <a:t>第四章  </a:t>
            </a:r>
            <a:r>
              <a:rPr lang="en-US" altLang="zh-CN" sz="3600" b="1" dirty="0">
                <a:solidFill>
                  <a:schemeClr val="accent4"/>
                </a:solidFill>
                <a:effectLst>
                  <a:outerShdw blurRad="38100" dist="38100" dir="2700000" algn="tl">
                    <a:srgbClr val="C0C0C0"/>
                  </a:outerShdw>
                </a:effectLst>
                <a:ea typeface="楷体_GB2312" pitchFamily="49" charset="-122"/>
              </a:rPr>
              <a:t>DAC</a:t>
            </a:r>
            <a:r>
              <a:rPr lang="zh-CN" altLang="en-US" sz="3600" b="1" dirty="0">
                <a:solidFill>
                  <a:schemeClr val="accent4"/>
                </a:solidFill>
                <a:effectLst>
                  <a:outerShdw blurRad="38100" dist="38100" dir="2700000" algn="tl">
                    <a:srgbClr val="C0C0C0"/>
                  </a:outerShdw>
                </a:effectLst>
                <a:ea typeface="楷体_GB2312" pitchFamily="49" charset="-122"/>
              </a:rPr>
              <a:t>和</a:t>
            </a:r>
            <a:r>
              <a:rPr lang="en-US" altLang="zh-CN" sz="3600" b="1" dirty="0">
                <a:solidFill>
                  <a:schemeClr val="accent4"/>
                </a:solidFill>
                <a:effectLst>
                  <a:outerShdw blurRad="38100" dist="38100" dir="2700000" algn="tl">
                    <a:srgbClr val="C0C0C0"/>
                  </a:outerShdw>
                </a:effectLst>
                <a:ea typeface="楷体_GB2312" pitchFamily="49" charset="-122"/>
              </a:rPr>
              <a:t>ADC</a:t>
            </a:r>
            <a:r>
              <a:rPr lang="zh-CN" altLang="en-US" sz="3600" b="1" dirty="0">
                <a:solidFill>
                  <a:schemeClr val="accent4"/>
                </a:solidFill>
                <a:effectLst>
                  <a:outerShdw blurRad="38100" dist="38100" dir="2700000" algn="tl">
                    <a:srgbClr val="C0C0C0"/>
                  </a:outerShdw>
                </a:effectLst>
                <a:ea typeface="楷体_GB2312" pitchFamily="49" charset="-122"/>
              </a:rPr>
              <a:t>测试</a:t>
            </a:r>
          </a:p>
        </p:txBody>
      </p:sp>
    </p:spTree>
  </p:cSld>
  <p:clrMapOvr>
    <a:masterClrMapping/>
  </p:clrMapOvr>
  <p:transition spd="slow">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pic>
        <p:nvPicPr>
          <p:cNvPr id="3" name="图片 2"/>
          <p:cNvPicPr>
            <a:picLocks noChangeAspect="1"/>
          </p:cNvPicPr>
          <p:nvPr/>
        </p:nvPicPr>
        <p:blipFill>
          <a:blip r:embed="rId3"/>
          <a:stretch>
            <a:fillRect/>
          </a:stretch>
        </p:blipFill>
        <p:spPr>
          <a:xfrm>
            <a:off x="107504" y="1196752"/>
            <a:ext cx="9014742" cy="5515000"/>
          </a:xfrm>
          <a:prstGeom prst="rect">
            <a:avLst/>
          </a:prstGeom>
        </p:spPr>
      </p:pic>
    </p:spTree>
  </p:cSld>
  <p:clrMapOvr>
    <a:masterClrMapping/>
  </p:clrMapOvr>
  <p:transition spd="slow">
    <p:zo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p:nvPr/>
        </p:nvSpPr>
        <p:spPr bwMode="auto">
          <a:xfrm>
            <a:off x="467544" y="1052736"/>
            <a:ext cx="8518626"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spcBef>
                <a:spcPct val="0"/>
              </a:spcBef>
              <a:buClrTx/>
              <a:buSzTx/>
              <a:buNone/>
            </a:pPr>
            <a:r>
              <a:rPr lang="en-US" altLang="zh-CN" kern="0" dirty="0">
                <a:solidFill>
                  <a:srgbClr val="FF0000"/>
                </a:solidFill>
                <a:ea typeface="宋体" panose="02010600030101010101" pitchFamily="2" charset="-122"/>
              </a:rPr>
              <a:t>DAC-DAC</a:t>
            </a:r>
            <a:r>
              <a:rPr lang="zh-CN" altLang="en-US" kern="0" dirty="0">
                <a:solidFill>
                  <a:srgbClr val="FF0000"/>
                </a:solidFill>
                <a:ea typeface="宋体" panose="02010600030101010101" pitchFamily="2" charset="-122"/>
              </a:rPr>
              <a:t>偏离</a:t>
            </a:r>
            <a:r>
              <a:rPr lang="en-US" altLang="zh-CN" kern="0" dirty="0">
                <a:solidFill>
                  <a:srgbClr val="FF0000"/>
                </a:solidFill>
                <a:ea typeface="宋体" panose="02010600030101010101" pitchFamily="2" charset="-122"/>
              </a:rPr>
              <a:t>: </a:t>
            </a:r>
            <a:r>
              <a:rPr lang="zh-CN" altLang="en-US" sz="2400" dirty="0">
                <a:sym typeface="+mn-ea"/>
              </a:rPr>
              <a:t>一些应用中多个</a:t>
            </a:r>
            <a:r>
              <a:rPr lang="en-US" altLang="zh-CN" sz="2400" dirty="0">
                <a:sym typeface="+mn-ea"/>
              </a:rPr>
              <a:t>DAC</a:t>
            </a:r>
            <a:r>
              <a:rPr lang="zh-CN" altLang="en-US" sz="2400" dirty="0">
                <a:sym typeface="+mn-ea"/>
              </a:rPr>
              <a:t>设计为成组匹配使用，如显示器采用</a:t>
            </a:r>
            <a:r>
              <a:rPr lang="en-US" altLang="zh-CN" sz="2400" dirty="0">
                <a:sym typeface="+mn-ea"/>
              </a:rPr>
              <a:t>3</a:t>
            </a:r>
            <a:r>
              <a:rPr lang="zh-CN" altLang="en-US" sz="2400" dirty="0">
                <a:sym typeface="+mn-ea"/>
              </a:rPr>
              <a:t>个</a:t>
            </a:r>
            <a:r>
              <a:rPr lang="en-US" altLang="zh-CN" sz="2400" dirty="0">
                <a:sym typeface="+mn-ea"/>
              </a:rPr>
              <a:t>DAC</a:t>
            </a:r>
            <a:r>
              <a:rPr lang="zh-CN" altLang="en-US" sz="2400" dirty="0">
                <a:sym typeface="+mn-ea"/>
              </a:rPr>
              <a:t>的一组输出调节</a:t>
            </a:r>
            <a:r>
              <a:rPr lang="en-US" altLang="zh-CN" sz="2400" dirty="0">
                <a:sym typeface="+mn-ea"/>
              </a:rPr>
              <a:t>RGB</a:t>
            </a:r>
            <a:r>
              <a:rPr lang="zh-CN" altLang="en-US" sz="2400" dirty="0">
                <a:sym typeface="+mn-ea"/>
              </a:rPr>
              <a:t>三原色。这些</a:t>
            </a:r>
            <a:r>
              <a:rPr lang="en-US" altLang="zh-CN" sz="2400" dirty="0">
                <a:sym typeface="+mn-ea"/>
              </a:rPr>
              <a:t>DAC</a:t>
            </a:r>
            <a:r>
              <a:rPr lang="zh-CN" altLang="en-US" sz="2400" dirty="0">
                <a:sym typeface="+mn-ea"/>
              </a:rPr>
              <a:t>必须同步变换以保证像素色彩转换的整齐性。这三个</a:t>
            </a:r>
            <a:r>
              <a:rPr lang="en-US" altLang="zh-CN" sz="2400" dirty="0">
                <a:sym typeface="+mn-ea"/>
              </a:rPr>
              <a:t>DAC</a:t>
            </a:r>
            <a:r>
              <a:rPr lang="zh-CN" altLang="en-US" sz="2400" dirty="0">
                <a:sym typeface="+mn-ea"/>
              </a:rPr>
              <a:t>输出时间的不匹配度就叫做</a:t>
            </a:r>
            <a:r>
              <a:rPr lang="en-US" altLang="zh-CN" sz="2400" dirty="0">
                <a:sym typeface="+mn-ea"/>
              </a:rPr>
              <a:t>DAC-DAC</a:t>
            </a:r>
            <a:r>
              <a:rPr lang="zh-CN" altLang="en-US" sz="2400" dirty="0">
                <a:sym typeface="+mn-ea"/>
              </a:rPr>
              <a:t>之间的偏离。</a:t>
            </a:r>
            <a:endParaRPr lang="en-US" altLang="zh-CN" sz="2400" dirty="0"/>
          </a:p>
          <a:p>
            <a:pPr marL="0" indent="0" algn="just">
              <a:spcBef>
                <a:spcPct val="0"/>
              </a:spcBef>
              <a:buClrTx/>
              <a:buSzTx/>
              <a:buNone/>
            </a:pPr>
            <a:endParaRPr lang="en-US" altLang="zh-CN" dirty="0"/>
          </a:p>
        </p:txBody>
      </p:sp>
      <p:sp>
        <p:nvSpPr>
          <p:cNvPr id="6" name="标题 1"/>
          <p:cNvSpPr txBox="1"/>
          <p:nvPr/>
        </p:nvSpPr>
        <p:spPr bwMode="auto">
          <a:xfrm>
            <a:off x="2519363" y="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4.4 </a:t>
            </a:r>
            <a:r>
              <a:rPr lang="en-US"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动态特性测试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7" name="矩形 6"/>
          <p:cNvSpPr/>
          <p:nvPr/>
        </p:nvSpPr>
        <p:spPr>
          <a:xfrm>
            <a:off x="2883937" y="6245073"/>
            <a:ext cx="2138680" cy="368300"/>
          </a:xfrm>
          <a:prstGeom prst="rect">
            <a:avLst/>
          </a:prstGeom>
        </p:spPr>
        <p:txBody>
          <a:bodyPr wrap="none">
            <a:spAutoFit/>
          </a:bodyPr>
          <a:lstStyle/>
          <a:p>
            <a:r>
              <a:rPr lang="zh-CN" altLang="en-US" dirty="0"/>
              <a:t>DAC-DAC斜率测量</a:t>
            </a:r>
          </a:p>
        </p:txBody>
      </p:sp>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1953914" y="2986147"/>
            <a:ext cx="5544616" cy="3140969"/>
          </a:xfrm>
          <a:prstGeom prst="rect">
            <a:avLst/>
          </a:prstGeom>
        </p:spPr>
      </p:pic>
    </p:spTree>
  </p:cSld>
  <p:clrMapOvr>
    <a:masterClrMapping/>
  </p:clrMapOvr>
  <p:transition spd="slow">
    <p:zo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p:nvPr/>
        </p:nvSpPr>
        <p:spPr bwMode="auto">
          <a:xfrm>
            <a:off x="467544" y="1124744"/>
            <a:ext cx="8352928"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spcBef>
                <a:spcPct val="0"/>
              </a:spcBef>
              <a:buClrTx/>
              <a:buSzTx/>
              <a:buNone/>
            </a:pPr>
            <a:r>
              <a:rPr lang="zh-CN" altLang="en-US" kern="0" dirty="0">
                <a:solidFill>
                  <a:srgbClr val="FF0000"/>
                </a:solidFill>
                <a:ea typeface="宋体" panose="02010600030101010101" pitchFamily="2" charset="-122"/>
              </a:rPr>
              <a:t>毛刺能量</a:t>
            </a:r>
            <a:r>
              <a:rPr lang="en-US" altLang="zh-CN" kern="0" dirty="0">
                <a:solidFill>
                  <a:srgbClr val="FF0000"/>
                </a:solidFill>
                <a:ea typeface="宋体" panose="02010600030101010101" pitchFamily="2" charset="-122"/>
              </a:rPr>
              <a:t>(</a:t>
            </a:r>
            <a:r>
              <a:rPr lang="zh-CN" altLang="en-US" kern="0" dirty="0">
                <a:solidFill>
                  <a:srgbClr val="FF0000"/>
                </a:solidFill>
                <a:ea typeface="宋体" panose="02010600030101010101" pitchFamily="2" charset="-122"/>
              </a:rPr>
              <a:t>毛刺脉冲</a:t>
            </a:r>
            <a:r>
              <a:rPr lang="en-US" altLang="zh-CN" kern="0" dirty="0">
                <a:solidFill>
                  <a:srgbClr val="FF0000"/>
                </a:solidFill>
                <a:ea typeface="宋体" panose="02010600030101010101" pitchFamily="2" charset="-122"/>
              </a:rPr>
              <a:t>):</a:t>
            </a:r>
            <a:r>
              <a:rPr lang="zh-CN" altLang="en-US" sz="2400" dirty="0">
                <a:sym typeface="+mn-ea"/>
              </a:rPr>
              <a:t>当</a:t>
            </a:r>
            <a:r>
              <a:rPr lang="en-US" altLang="zh-CN" sz="2400" dirty="0">
                <a:sym typeface="+mn-ea"/>
              </a:rPr>
              <a:t>DAC</a:t>
            </a:r>
            <a:r>
              <a:rPr lang="zh-CN" altLang="en-US" sz="2400" dirty="0">
                <a:sym typeface="+mn-ea"/>
              </a:rPr>
              <a:t>输入位最大转变（如</a:t>
            </a:r>
            <a:r>
              <a:rPr lang="en-US" altLang="zh-CN" sz="2400" dirty="0">
                <a:sym typeface="+mn-ea"/>
              </a:rPr>
              <a:t>8</a:t>
            </a:r>
            <a:r>
              <a:rPr lang="zh-CN" altLang="en-US" sz="2400" dirty="0">
                <a:sym typeface="+mn-ea"/>
              </a:rPr>
              <a:t>位</a:t>
            </a:r>
            <a:r>
              <a:rPr lang="en-US" altLang="zh-CN" sz="2400" dirty="0">
                <a:sym typeface="+mn-ea"/>
              </a:rPr>
              <a:t>DAC</a:t>
            </a:r>
            <a:r>
              <a:rPr lang="zh-CN" altLang="en-US" sz="2400" dirty="0">
                <a:sym typeface="+mn-ea"/>
              </a:rPr>
              <a:t>中从</a:t>
            </a:r>
            <a:r>
              <a:rPr lang="en-US" altLang="zh-CN" sz="2400" dirty="0">
                <a:sym typeface="+mn-ea"/>
              </a:rPr>
              <a:t>01111111</a:t>
            </a:r>
            <a:r>
              <a:rPr lang="zh-CN" altLang="en-US" sz="2400" dirty="0">
                <a:sym typeface="+mn-ea"/>
              </a:rPr>
              <a:t>到</a:t>
            </a:r>
            <a:r>
              <a:rPr lang="en-US" altLang="zh-CN" sz="2400" dirty="0">
                <a:sym typeface="+mn-ea"/>
              </a:rPr>
              <a:t>10000000</a:t>
            </a:r>
            <a:r>
              <a:rPr lang="zh-CN" altLang="en-US" sz="2400" dirty="0">
                <a:sym typeface="+mn-ea"/>
              </a:rPr>
              <a:t>转换）并且返回时，毛刺下面积的总和。</a:t>
            </a:r>
            <a:endParaRPr lang="en-US" altLang="zh-CN" sz="2400" dirty="0"/>
          </a:p>
          <a:p>
            <a:pPr marL="0" indent="0" algn="just">
              <a:spcBef>
                <a:spcPct val="0"/>
              </a:spcBef>
              <a:buClrTx/>
              <a:buSzTx/>
              <a:buNone/>
            </a:pPr>
            <a:endParaRPr lang="en-US" altLang="zh-CN" dirty="0"/>
          </a:p>
        </p:txBody>
      </p:sp>
      <p:sp>
        <p:nvSpPr>
          <p:cNvPr id="5" name="标题 1"/>
          <p:cNvSpPr txBox="1"/>
          <p:nvPr/>
        </p:nvSpPr>
        <p:spPr bwMode="auto">
          <a:xfrm>
            <a:off x="2195835" y="-17363"/>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4.4 </a:t>
            </a:r>
            <a:r>
              <a:rPr lang="en-US"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动态特性测试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7" name="矩形 6"/>
          <p:cNvSpPr/>
          <p:nvPr/>
        </p:nvSpPr>
        <p:spPr>
          <a:xfrm>
            <a:off x="3707904" y="6021288"/>
            <a:ext cx="2031325" cy="461665"/>
          </a:xfrm>
          <a:prstGeom prst="rect">
            <a:avLst/>
          </a:prstGeom>
        </p:spPr>
        <p:txBody>
          <a:bodyPr wrap="none">
            <a:spAutoFit/>
          </a:bodyPr>
          <a:lstStyle/>
          <a:p>
            <a:r>
              <a:rPr lang="zh-CN" altLang="en-US" sz="2400" b="1" dirty="0"/>
              <a:t>毛刺能量测量</a:t>
            </a:r>
          </a:p>
        </p:txBody>
      </p:sp>
      <p:pic>
        <p:nvPicPr>
          <p:cNvPr id="6" name="图片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55641" y="2760985"/>
            <a:ext cx="6832717" cy="3079085"/>
          </a:xfrm>
          <a:prstGeom prst="rect">
            <a:avLst/>
          </a:prstGeom>
        </p:spPr>
      </p:pic>
    </p:spTree>
  </p:cSld>
  <p:clrMapOvr>
    <a:masterClrMapping/>
  </p:clrMapOvr>
  <p:transition spd="slow">
    <p:zo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p:nvPr/>
        </p:nvSpPr>
        <p:spPr bwMode="auto">
          <a:xfrm>
            <a:off x="395536" y="1124744"/>
            <a:ext cx="8352928"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lnSpc>
                <a:spcPct val="150000"/>
              </a:lnSpc>
              <a:spcBef>
                <a:spcPct val="0"/>
              </a:spcBef>
              <a:buClrTx/>
              <a:buSzTx/>
              <a:buNone/>
            </a:pPr>
            <a:r>
              <a:rPr lang="zh-CN" altLang="en-US" kern="0" dirty="0">
                <a:solidFill>
                  <a:srgbClr val="FF0000"/>
                </a:solidFill>
                <a:ea typeface="宋体" panose="02010600030101010101" pitchFamily="2" charset="-122"/>
                <a:sym typeface="+mn-ea"/>
              </a:rPr>
              <a:t>时钟和数据馈通</a:t>
            </a:r>
            <a:r>
              <a:rPr lang="en-US" altLang="zh-CN" kern="0" dirty="0">
                <a:solidFill>
                  <a:srgbClr val="FF0000"/>
                </a:solidFill>
                <a:ea typeface="宋体" panose="02010600030101010101" pitchFamily="2" charset="-122"/>
              </a:rPr>
              <a:t>:</a:t>
            </a:r>
            <a:r>
              <a:rPr lang="en-US" altLang="zh-CN" dirty="0"/>
              <a:t> </a:t>
            </a:r>
            <a:r>
              <a:rPr lang="zh-CN" altLang="en-US" sz="2400" dirty="0">
                <a:sym typeface="+mn-ea"/>
              </a:rPr>
              <a:t>它测量变化的时钟和数据线耦合到</a:t>
            </a:r>
            <a:r>
              <a:rPr lang="en-US" altLang="zh-CN" sz="2400" dirty="0">
                <a:sym typeface="+mn-ea"/>
              </a:rPr>
              <a:t>DAC</a:t>
            </a:r>
            <a:r>
              <a:rPr lang="zh-CN" altLang="en-US" sz="2400" dirty="0">
                <a:sym typeface="+mn-ea"/>
              </a:rPr>
              <a:t>输出的串扰。数字馈通是指</a:t>
            </a:r>
            <a:r>
              <a:rPr lang="en-US" altLang="zh-CN" sz="2400" dirty="0">
                <a:sym typeface="+mn-ea"/>
              </a:rPr>
              <a:t>DAC</a:t>
            </a:r>
            <a:r>
              <a:rPr lang="zh-CN" altLang="en-US" sz="2400" dirty="0">
                <a:sym typeface="+mn-ea"/>
              </a:rPr>
              <a:t>数字控制信号变化时，在</a:t>
            </a:r>
            <a:r>
              <a:rPr lang="en-US" altLang="zh-CN" sz="2400" dirty="0">
                <a:sym typeface="+mn-ea"/>
              </a:rPr>
              <a:t>DAC</a:t>
            </a:r>
            <a:r>
              <a:rPr lang="zh-CN" altLang="en-US" sz="2400" dirty="0">
                <a:sym typeface="+mn-ea"/>
              </a:rPr>
              <a:t>输出端产生的噪声。</a:t>
            </a:r>
            <a:endParaRPr lang="en-US" altLang="zh-CN" dirty="0"/>
          </a:p>
        </p:txBody>
      </p:sp>
      <p:sp>
        <p:nvSpPr>
          <p:cNvPr id="2" name="矩形 1"/>
          <p:cNvSpPr/>
          <p:nvPr/>
        </p:nvSpPr>
        <p:spPr>
          <a:xfrm>
            <a:off x="295732" y="3302888"/>
            <a:ext cx="8668756" cy="2796407"/>
          </a:xfrm>
          <a:prstGeom prst="rect">
            <a:avLst/>
          </a:prstGeom>
        </p:spPr>
        <p:txBody>
          <a:bodyPr wrap="square">
            <a:spAutoFit/>
          </a:bodyPr>
          <a:lstStyle/>
          <a:p>
            <a:pPr>
              <a:lnSpc>
                <a:spcPct val="150000"/>
              </a:lnSpc>
            </a:pPr>
            <a:r>
              <a:rPr lang="zh-CN" altLang="en-US" sz="2400" b="1" dirty="0">
                <a:solidFill>
                  <a:srgbClr val="000000"/>
                </a:solidFill>
                <a:latin typeface="+mn-lt"/>
                <a:ea typeface="+mn-ea"/>
                <a:sym typeface="+mn-ea"/>
              </a:rPr>
              <a:t>时钟和数据馈通能够采用本节其他测试相似的方法测量，首先采用高带宽的量化器量化</a:t>
            </a:r>
            <a:r>
              <a:rPr lang="en-US" altLang="zh-CN" sz="2400" b="1" dirty="0">
                <a:solidFill>
                  <a:srgbClr val="000000"/>
                </a:solidFill>
                <a:latin typeface="+mn-lt"/>
                <a:ea typeface="+mn-ea"/>
                <a:sym typeface="+mn-ea"/>
              </a:rPr>
              <a:t>DAC</a:t>
            </a:r>
            <a:r>
              <a:rPr lang="zh-CN" altLang="en-US" sz="2400" b="1" dirty="0">
                <a:solidFill>
                  <a:srgbClr val="000000"/>
                </a:solidFill>
                <a:latin typeface="+mn-lt"/>
                <a:ea typeface="+mn-ea"/>
                <a:sym typeface="+mn-ea"/>
              </a:rPr>
              <a:t>输出，接着分析各种不同类型的数字信号的影响并判断是否满足定义的测试限制。在产品说明中提供了确切的测试环境和时钟数据馈通的精度。时钟数据测试要求时域测试或频域测试，或者两者皆需。</a:t>
            </a:r>
            <a:r>
              <a:rPr lang="en-US" altLang="zh-CN" sz="2400" b="1" dirty="0">
                <a:solidFill>
                  <a:srgbClr val="083CB0"/>
                </a:solidFill>
                <a:latin typeface="+mn-lt"/>
                <a:ea typeface="+mn-ea"/>
              </a:rPr>
              <a:t> </a:t>
            </a:r>
            <a:endParaRPr lang="zh-CN" altLang="en-US" sz="2400" b="1" dirty="0">
              <a:solidFill>
                <a:srgbClr val="083CB0"/>
              </a:solidFill>
              <a:latin typeface="+mn-lt"/>
              <a:ea typeface="+mn-ea"/>
            </a:endParaRPr>
          </a:p>
        </p:txBody>
      </p:sp>
      <p:sp>
        <p:nvSpPr>
          <p:cNvPr id="5" name="标题 1"/>
          <p:cNvSpPr txBox="1"/>
          <p:nvPr/>
        </p:nvSpPr>
        <p:spPr bwMode="auto">
          <a:xfrm>
            <a:off x="2195835" y="-17363"/>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4.4 </a:t>
            </a:r>
            <a:r>
              <a:rPr lang="en-US"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动态特性测试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2195835" y="-17363"/>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4.4 </a:t>
            </a:r>
            <a:r>
              <a:rPr lang="en-US"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动态特性测试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pic>
        <p:nvPicPr>
          <p:cNvPr id="6" name="图片 5"/>
          <p:cNvPicPr>
            <a:picLocks noChangeAspect="1"/>
          </p:cNvPicPr>
          <p:nvPr/>
        </p:nvPicPr>
        <p:blipFill>
          <a:blip r:embed="rId3"/>
          <a:stretch>
            <a:fillRect/>
          </a:stretch>
        </p:blipFill>
        <p:spPr>
          <a:xfrm>
            <a:off x="683568" y="1556792"/>
            <a:ext cx="7848872" cy="3295650"/>
          </a:xfrm>
          <a:prstGeom prst="rect">
            <a:avLst/>
          </a:prstGeom>
        </p:spPr>
      </p:pic>
      <p:sp>
        <p:nvSpPr>
          <p:cNvPr id="4" name="文本框 3"/>
          <p:cNvSpPr txBox="1"/>
          <p:nvPr/>
        </p:nvSpPr>
        <p:spPr>
          <a:xfrm>
            <a:off x="683568" y="5373216"/>
            <a:ext cx="8460432" cy="460375"/>
          </a:xfrm>
          <a:prstGeom prst="rect">
            <a:avLst/>
          </a:prstGeom>
          <a:noFill/>
        </p:spPr>
        <p:txBody>
          <a:bodyPr wrap="square" rtlCol="0">
            <a:spAutoFit/>
          </a:bodyPr>
          <a:lstStyle/>
          <a:p>
            <a:r>
              <a:rPr lang="en-US" altLang="zh-CN" sz="2400" b="1" dirty="0">
                <a:solidFill>
                  <a:srgbClr val="083CB0"/>
                </a:solidFill>
              </a:rPr>
              <a:t>            </a:t>
            </a:r>
            <a:r>
              <a:rPr lang="en-US" altLang="zh-CN" sz="2400" b="1" dirty="0" err="1">
                <a:solidFill>
                  <a:srgbClr val="083CB0"/>
                </a:solidFill>
              </a:rPr>
              <a:t>耦合到DAC输出的各种时钟的串扰</a:t>
            </a:r>
            <a:endParaRPr lang="en-US" altLang="zh-CN" sz="2400" b="1" dirty="0">
              <a:solidFill>
                <a:srgbClr val="083CB0"/>
              </a:solidFill>
            </a:endParaRPr>
          </a:p>
        </p:txBody>
      </p:sp>
    </p:spTree>
  </p:cSld>
  <p:clrMapOvr>
    <a:masterClrMapping/>
  </p:clrMapOvr>
  <p:transition spd="slow">
    <p:zo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bwMode="auto">
          <a:xfrm>
            <a:off x="539552" y="1069135"/>
            <a:ext cx="8856984" cy="144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spcBef>
                <a:spcPct val="0"/>
              </a:spcBef>
              <a:buClrTx/>
              <a:buSzTx/>
              <a:buNone/>
            </a:pPr>
            <a:r>
              <a:rPr lang="zh-CN" altLang="en-US" kern="0" dirty="0">
                <a:solidFill>
                  <a:srgbClr val="FF0000"/>
                </a:solidFill>
                <a:sym typeface="+mn-ea"/>
              </a:rPr>
              <a:t>逐次逼近型</a:t>
            </a:r>
            <a:r>
              <a:rPr lang="en-US" altLang="zh-CN" kern="0" dirty="0">
                <a:solidFill>
                  <a:srgbClr val="FF0000"/>
                </a:solidFill>
                <a:sym typeface="+mn-ea"/>
              </a:rPr>
              <a:t>ADC</a:t>
            </a:r>
            <a:r>
              <a:rPr lang="zh-CN" altLang="en-US" kern="0" dirty="0">
                <a:solidFill>
                  <a:srgbClr val="FF0000"/>
                </a:solidFill>
              </a:rPr>
              <a:t>：</a:t>
            </a:r>
            <a:r>
              <a:rPr lang="en-US" altLang="zh-CN" sz="2400" dirty="0">
                <a:sym typeface="+mn-ea"/>
              </a:rPr>
              <a:t>DAC</a:t>
            </a:r>
            <a:r>
              <a:rPr lang="zh-CN" altLang="en-US" sz="2400" dirty="0">
                <a:sym typeface="+mn-ea"/>
              </a:rPr>
              <a:t>的输出用一个二进制算法进行调整，直到其充分等于</a:t>
            </a:r>
            <a:r>
              <a:rPr lang="en-US" altLang="zh-CN" sz="2400" dirty="0">
                <a:sym typeface="+mn-ea"/>
              </a:rPr>
              <a:t>ADC</a:t>
            </a:r>
            <a:r>
              <a:rPr lang="zh-CN" altLang="en-US" sz="2400" dirty="0">
                <a:sym typeface="+mn-ea"/>
              </a:rPr>
              <a:t>的输入电压。</a:t>
            </a:r>
            <a:endParaRPr lang="en-US" altLang="zh-CN" kern="0" dirty="0">
              <a:solidFill>
                <a:srgbClr val="FF0000"/>
              </a:solidFill>
            </a:endParaRPr>
          </a:p>
        </p:txBody>
      </p:sp>
      <p:sp>
        <p:nvSpPr>
          <p:cNvPr id="8" name="标题 1"/>
          <p:cNvSpPr txBox="1"/>
          <p:nvPr/>
        </p:nvSpPr>
        <p:spPr bwMode="auto">
          <a:xfrm>
            <a:off x="2123728" y="-27384"/>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4.5 ADC</a:t>
            </a:r>
            <a:r>
              <a:rPr lang="zh-CN" altLang="en-US" sz="3200" kern="0" dirty="0">
                <a:solidFill>
                  <a:srgbClr val="990000"/>
                </a:solidFill>
                <a:latin typeface="Comic Sans MS" panose="030F0702030302020204" pitchFamily="66" charset="0"/>
                <a:ea typeface="隶书" panose="02010509060101010101" pitchFamily="49" charset="-122"/>
              </a:rPr>
              <a:t>结构</a:t>
            </a:r>
            <a:r>
              <a:rPr lang="en-US" altLang="zh-CN" sz="3200" kern="0" dirty="0">
                <a:solidFill>
                  <a:srgbClr val="990000"/>
                </a:solidFill>
                <a:latin typeface="Comic Sans MS" panose="030F0702030302020204" pitchFamily="66" charset="0"/>
                <a:ea typeface="隶书" panose="02010509060101010101" pitchFamily="49" charset="-122"/>
              </a:rPr>
              <a:t> </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4" name="矩形 3"/>
          <p:cNvSpPr/>
          <p:nvPr/>
        </p:nvSpPr>
        <p:spPr>
          <a:xfrm>
            <a:off x="1961297" y="5178670"/>
            <a:ext cx="6246440" cy="368300"/>
          </a:xfrm>
          <a:prstGeom prst="rect">
            <a:avLst/>
          </a:prstGeom>
        </p:spPr>
        <p:txBody>
          <a:bodyPr wrap="square">
            <a:spAutoFit/>
          </a:bodyPr>
          <a:lstStyle/>
          <a:p>
            <a:pPr algn="l"/>
            <a:r>
              <a:rPr lang="en-US" altLang="zh-CN" dirty="0"/>
              <a:t>                      </a:t>
            </a:r>
            <a:r>
              <a:rPr lang="zh-CN" altLang="en-US" dirty="0"/>
              <a:t>N位逐次逼近型ADC框图</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686" y="2360990"/>
            <a:ext cx="6909821" cy="2616364"/>
          </a:xfrm>
          <a:prstGeom prst="rect">
            <a:avLst/>
          </a:prstGeom>
        </p:spPr>
      </p:pic>
    </p:spTree>
  </p:cSld>
  <p:clrMapOvr>
    <a:masterClrMapping/>
  </p:clrMapOvr>
  <p:transition spd="slow">
    <p:zo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bwMode="auto">
          <a:xfrm>
            <a:off x="323528" y="1124744"/>
            <a:ext cx="8515633" cy="56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spcBef>
                <a:spcPct val="0"/>
              </a:spcBef>
              <a:buClrTx/>
              <a:buSzTx/>
              <a:buNone/>
            </a:pPr>
            <a:r>
              <a:rPr lang="zh-CN" altLang="en-US" kern="0" dirty="0">
                <a:solidFill>
                  <a:srgbClr val="FF0000"/>
                </a:solidFill>
              </a:rPr>
              <a:t>逐次逼近型</a:t>
            </a:r>
            <a:r>
              <a:rPr lang="en-US" altLang="zh-CN" kern="0" dirty="0">
                <a:solidFill>
                  <a:srgbClr val="FF0000"/>
                </a:solidFill>
              </a:rPr>
              <a:t>ADC</a:t>
            </a:r>
            <a:r>
              <a:rPr lang="zh-CN" altLang="en-US" kern="0" dirty="0">
                <a:solidFill>
                  <a:srgbClr val="FF0000"/>
                </a:solidFill>
              </a:rPr>
              <a:t>：</a:t>
            </a:r>
            <a:r>
              <a:rPr lang="zh-CN" altLang="en-US" sz="2400" dirty="0">
                <a:sym typeface="+mn-ea"/>
              </a:rPr>
              <a:t>可以采用任何类型的</a:t>
            </a:r>
            <a:r>
              <a:rPr lang="en-US" altLang="zh-CN" sz="2400" dirty="0">
                <a:sym typeface="+mn-ea"/>
              </a:rPr>
              <a:t>DAC</a:t>
            </a:r>
            <a:r>
              <a:rPr lang="zh-CN" altLang="en-US" sz="2400" dirty="0">
                <a:sym typeface="+mn-ea"/>
              </a:rPr>
              <a:t>设计，包括二进制加权、电阻分压、脉宽调制和混合结构等。</a:t>
            </a:r>
            <a:endParaRPr lang="en-US" altLang="zh-CN" sz="2400" kern="0" dirty="0">
              <a:solidFill>
                <a:srgbClr val="FF0000"/>
              </a:solidFill>
            </a:endParaRPr>
          </a:p>
          <a:p>
            <a:pPr marL="0" indent="0">
              <a:spcBef>
                <a:spcPct val="0"/>
              </a:spcBef>
              <a:buClrTx/>
              <a:buSzTx/>
              <a:buNone/>
            </a:pPr>
            <a:endParaRPr lang="en-US" altLang="zh-CN" sz="2400" dirty="0"/>
          </a:p>
          <a:p>
            <a:pPr>
              <a:spcBef>
                <a:spcPct val="0"/>
              </a:spcBef>
              <a:buClrTx/>
              <a:buSzTx/>
            </a:pPr>
            <a:r>
              <a:rPr lang="en-US" altLang="zh-CN" sz="2400" dirty="0"/>
              <a:t>输入电压与DAC的二</a:t>
            </a:r>
            <a:r>
              <a:rPr lang="zh-CN" altLang="en-US" sz="2400" dirty="0"/>
              <a:t>元</a:t>
            </a:r>
            <a:r>
              <a:rPr lang="en-US" altLang="zh-CN" sz="2400" dirty="0"/>
              <a:t>搜索电压之间的比较是使用模拟比较器进行的。</a:t>
            </a:r>
          </a:p>
          <a:p>
            <a:pPr marL="0" indent="0">
              <a:spcBef>
                <a:spcPct val="0"/>
              </a:spcBef>
              <a:buClrTx/>
              <a:buSzTx/>
              <a:buNone/>
            </a:pPr>
            <a:endParaRPr lang="en-US" altLang="zh-CN" sz="2400" dirty="0"/>
          </a:p>
          <a:p>
            <a:pPr>
              <a:spcBef>
                <a:spcPct val="0"/>
              </a:spcBef>
              <a:buClrTx/>
              <a:buSzTx/>
            </a:pPr>
            <a:r>
              <a:rPr lang="en-US" altLang="zh-CN" sz="2400" dirty="0"/>
              <a:t>逐次逼近寄存器（SAR）逻辑控制二</a:t>
            </a:r>
            <a:r>
              <a:rPr lang="zh-CN" altLang="en-US" sz="2400" dirty="0"/>
              <a:t>元</a:t>
            </a:r>
            <a:r>
              <a:rPr lang="en-US" altLang="zh-CN" sz="2400" dirty="0"/>
              <a:t>搜索过程，根据比较结果上下移动DAC值。</a:t>
            </a:r>
          </a:p>
          <a:p>
            <a:pPr>
              <a:spcBef>
                <a:spcPct val="0"/>
              </a:spcBef>
              <a:buClrTx/>
              <a:buSzTx/>
            </a:pPr>
            <a:endParaRPr lang="en-US" altLang="zh-CN" sz="2400" dirty="0"/>
          </a:p>
          <a:p>
            <a:pPr>
              <a:spcBef>
                <a:spcPct val="0"/>
              </a:spcBef>
              <a:buClrTx/>
              <a:buSzTx/>
            </a:pPr>
            <a:r>
              <a:rPr lang="en-US" altLang="zh-CN" sz="2400" dirty="0"/>
              <a:t>一旦完成搜索过程，SAR值（DAC的输入代码）便代表ADC的转换结果。</a:t>
            </a:r>
          </a:p>
        </p:txBody>
      </p:sp>
      <p:sp>
        <p:nvSpPr>
          <p:cNvPr id="6" name="标题 1"/>
          <p:cNvSpPr txBox="1"/>
          <p:nvPr/>
        </p:nvSpPr>
        <p:spPr bwMode="auto">
          <a:xfrm>
            <a:off x="2123728" y="-27384"/>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4.5 ADC</a:t>
            </a:r>
            <a:r>
              <a:rPr lang="zh-CN" altLang="en-US" sz="3200" kern="0" dirty="0">
                <a:solidFill>
                  <a:srgbClr val="990000"/>
                </a:solidFill>
                <a:latin typeface="Comic Sans MS" panose="030F0702030302020204" pitchFamily="66" charset="0"/>
                <a:ea typeface="隶书" panose="02010509060101010101" pitchFamily="49" charset="-122"/>
              </a:rPr>
              <a:t>结构</a:t>
            </a:r>
            <a:r>
              <a:rPr lang="en-US" altLang="zh-CN" sz="3200" kern="0" dirty="0">
                <a:solidFill>
                  <a:srgbClr val="990000"/>
                </a:solidFill>
                <a:latin typeface="Comic Sans MS" panose="030F0702030302020204" pitchFamily="66" charset="0"/>
                <a:ea typeface="隶书" panose="02010509060101010101" pitchFamily="49" charset="-122"/>
              </a:rPr>
              <a:t> </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bwMode="auto">
          <a:xfrm>
            <a:off x="467544" y="1196752"/>
            <a:ext cx="8676456"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spcBef>
                <a:spcPct val="0"/>
              </a:spcBef>
              <a:buClrTx/>
              <a:buSzTx/>
              <a:buNone/>
            </a:pPr>
            <a:r>
              <a:rPr lang="zh-CN" altLang="en-US" kern="0" dirty="0">
                <a:solidFill>
                  <a:srgbClr val="FF0000"/>
                </a:solidFill>
                <a:sym typeface="+mn-ea"/>
              </a:rPr>
              <a:t>积分</a:t>
            </a:r>
            <a:r>
              <a:rPr lang="en-US" altLang="zh-CN" kern="0" dirty="0">
                <a:solidFill>
                  <a:srgbClr val="FF0000"/>
                </a:solidFill>
                <a:sym typeface="+mn-ea"/>
              </a:rPr>
              <a:t>ADC（双斜</a:t>
            </a:r>
            <a:r>
              <a:rPr lang="zh-CN" altLang="en-US" kern="0" dirty="0">
                <a:solidFill>
                  <a:srgbClr val="FF0000"/>
                </a:solidFill>
                <a:sym typeface="+mn-ea"/>
              </a:rPr>
              <a:t>坡</a:t>
            </a:r>
            <a:r>
              <a:rPr lang="en-US" altLang="zh-CN" kern="0" dirty="0">
                <a:solidFill>
                  <a:srgbClr val="FF0000"/>
                </a:solidFill>
                <a:sym typeface="+mn-ea"/>
              </a:rPr>
              <a:t>和单斜</a:t>
            </a:r>
            <a:r>
              <a:rPr lang="zh-CN" altLang="en-US" kern="0" dirty="0">
                <a:solidFill>
                  <a:srgbClr val="FF0000"/>
                </a:solidFill>
                <a:sym typeface="+mn-ea"/>
              </a:rPr>
              <a:t>坡）</a:t>
            </a:r>
            <a:r>
              <a:rPr lang="zh-CN" altLang="en-US" kern="0" dirty="0">
                <a:solidFill>
                  <a:srgbClr val="FF0000"/>
                </a:solidFill>
              </a:rPr>
              <a:t>：</a:t>
            </a:r>
            <a:r>
              <a:rPr lang="en-US" altLang="zh-CN" sz="2400" dirty="0"/>
              <a:t>双斜率ADC比逐次逼近型ADC简单得多，但速度却慢得多</a:t>
            </a:r>
            <a:r>
              <a:rPr lang="zh-CN" altLang="en-US" sz="2400" dirty="0"/>
              <a:t>。</a:t>
            </a:r>
          </a:p>
        </p:txBody>
      </p:sp>
      <p:sp>
        <p:nvSpPr>
          <p:cNvPr id="7" name="标题 1"/>
          <p:cNvSpPr txBox="1"/>
          <p:nvPr/>
        </p:nvSpPr>
        <p:spPr bwMode="auto">
          <a:xfrm>
            <a:off x="2123728" y="113632"/>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4.5 ADC</a:t>
            </a:r>
            <a:r>
              <a:rPr lang="zh-CN" altLang="en-US" sz="3200" kern="0" dirty="0">
                <a:solidFill>
                  <a:srgbClr val="990000"/>
                </a:solidFill>
                <a:latin typeface="Comic Sans MS" panose="030F0702030302020204" pitchFamily="66" charset="0"/>
                <a:ea typeface="隶书" panose="02010509060101010101" pitchFamily="49" charset="-122"/>
              </a:rPr>
              <a:t>结构</a:t>
            </a:r>
            <a:r>
              <a:rPr lang="en-US" altLang="zh-CN" sz="3200" kern="0" dirty="0">
                <a:solidFill>
                  <a:srgbClr val="990000"/>
                </a:solidFill>
                <a:latin typeface="Comic Sans MS" panose="030F0702030302020204" pitchFamily="66" charset="0"/>
                <a:ea typeface="隶书" panose="02010509060101010101" pitchFamily="49" charset="-122"/>
              </a:rPr>
              <a:t> </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2" name="矩形 1"/>
          <p:cNvSpPr/>
          <p:nvPr/>
        </p:nvSpPr>
        <p:spPr>
          <a:xfrm>
            <a:off x="3419872" y="6488668"/>
            <a:ext cx="1922780" cy="368300"/>
          </a:xfrm>
          <a:prstGeom prst="rect">
            <a:avLst/>
          </a:prstGeom>
        </p:spPr>
        <p:txBody>
          <a:bodyPr wrap="none">
            <a:spAutoFit/>
          </a:bodyPr>
          <a:lstStyle/>
          <a:p>
            <a:r>
              <a:rPr lang="en-US" altLang="zh-CN" dirty="0"/>
              <a:t>  </a:t>
            </a:r>
            <a:r>
              <a:rPr lang="zh-CN" altLang="en-US" dirty="0"/>
              <a:t>N位双斜坡 ADC</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7520" y="2421255"/>
            <a:ext cx="5587365" cy="4029710"/>
          </a:xfrm>
          <a:prstGeom prst="rect">
            <a:avLst/>
          </a:prstGeom>
        </p:spPr>
      </p:pic>
    </p:spTree>
  </p:cSld>
  <p:clrMapOvr>
    <a:masterClrMapping/>
  </p:clrMapOvr>
  <p:transition spd="slow">
    <p:zo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bwMode="auto">
          <a:xfrm>
            <a:off x="539552" y="1052736"/>
            <a:ext cx="8352928" cy="1710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spcBef>
                <a:spcPct val="0"/>
              </a:spcBef>
              <a:buClrTx/>
              <a:buSzTx/>
              <a:buNone/>
            </a:pPr>
            <a:r>
              <a:rPr lang="en-US" altLang="zh-CN" kern="0" dirty="0">
                <a:solidFill>
                  <a:srgbClr val="FF0000"/>
                </a:solidFill>
              </a:rPr>
              <a:t>Flash ADC</a:t>
            </a:r>
            <a:r>
              <a:rPr lang="zh-CN" altLang="en-US" kern="0" dirty="0">
                <a:solidFill>
                  <a:srgbClr val="FF0000"/>
                </a:solidFill>
              </a:rPr>
              <a:t>：</a:t>
            </a:r>
            <a:r>
              <a:rPr lang="zh-CN" altLang="en-US" sz="2400" dirty="0">
                <a:sym typeface="+mn-ea"/>
              </a:rPr>
              <a:t>有些类似电阻分压</a:t>
            </a:r>
            <a:r>
              <a:rPr lang="en-US" altLang="zh-CN" sz="2400" dirty="0" err="1">
                <a:sym typeface="+mn-ea"/>
              </a:rPr>
              <a:t>DAC,flash</a:t>
            </a:r>
            <a:r>
              <a:rPr lang="zh-CN" altLang="en-US" sz="2400" dirty="0">
                <a:sym typeface="+mn-ea"/>
              </a:rPr>
              <a:t>  </a:t>
            </a:r>
            <a:r>
              <a:rPr lang="en-US" altLang="zh-CN" sz="2400" dirty="0">
                <a:sym typeface="+mn-ea"/>
              </a:rPr>
              <a:t>ADC</a:t>
            </a:r>
            <a:r>
              <a:rPr lang="zh-CN" altLang="en-US" sz="2400" dirty="0">
                <a:sym typeface="+mn-ea"/>
              </a:rPr>
              <a:t>是让输入信号同时和所有转换级电压比较，这样</a:t>
            </a:r>
            <a:r>
              <a:rPr lang="en-US" altLang="zh-CN" sz="2400" dirty="0">
                <a:sym typeface="+mn-ea"/>
              </a:rPr>
              <a:t>N</a:t>
            </a:r>
            <a:r>
              <a:rPr lang="zh-CN" altLang="en-US" sz="2400" dirty="0">
                <a:sym typeface="+mn-ea"/>
              </a:rPr>
              <a:t>位</a:t>
            </a:r>
            <a:r>
              <a:rPr lang="en-US" altLang="zh-CN" sz="2400" dirty="0">
                <a:sym typeface="+mn-ea"/>
              </a:rPr>
              <a:t>ADC</a:t>
            </a:r>
            <a:r>
              <a:rPr lang="zh-CN" altLang="en-US" sz="2400" dirty="0">
                <a:sym typeface="+mn-ea"/>
              </a:rPr>
              <a:t>就需要 </a:t>
            </a:r>
            <a:r>
              <a:rPr lang="en-US" altLang="zh-CN" sz="2400" dirty="0">
                <a:sym typeface="+mn-ea"/>
              </a:rPr>
              <a:t>(2</a:t>
            </a:r>
            <a:r>
              <a:rPr lang="en-US" altLang="zh-CN" sz="2400" baseline="30000" dirty="0">
                <a:sym typeface="+mn-ea"/>
              </a:rPr>
              <a:t>N</a:t>
            </a:r>
            <a:r>
              <a:rPr lang="en-US" altLang="zh-CN" sz="2400" dirty="0">
                <a:sym typeface="+mn-ea"/>
              </a:rPr>
              <a:t>-1)</a:t>
            </a:r>
            <a:r>
              <a:rPr lang="zh-CN" altLang="en-US" sz="2400" dirty="0">
                <a:sym typeface="+mn-ea"/>
              </a:rPr>
              <a:t>个比较器。</a:t>
            </a:r>
            <a:endParaRPr lang="en-US" altLang="zh-CN" dirty="0"/>
          </a:p>
        </p:txBody>
      </p:sp>
      <p:sp>
        <p:nvSpPr>
          <p:cNvPr id="12" name="标题 1"/>
          <p:cNvSpPr txBox="1"/>
          <p:nvPr/>
        </p:nvSpPr>
        <p:spPr bwMode="auto">
          <a:xfrm>
            <a:off x="2123728" y="-27384"/>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4.5 ADC</a:t>
            </a:r>
            <a:r>
              <a:rPr lang="zh-CN" altLang="en-US" sz="3200" kern="0" dirty="0">
                <a:solidFill>
                  <a:srgbClr val="990000"/>
                </a:solidFill>
                <a:latin typeface="Comic Sans MS" panose="030F0702030302020204" pitchFamily="66" charset="0"/>
                <a:ea typeface="隶书" panose="02010509060101010101" pitchFamily="49" charset="-122"/>
              </a:rPr>
              <a:t>结构</a:t>
            </a:r>
            <a:r>
              <a:rPr lang="en-US" altLang="zh-CN" sz="3200" kern="0" dirty="0">
                <a:solidFill>
                  <a:srgbClr val="990000"/>
                </a:solidFill>
                <a:latin typeface="Comic Sans MS" panose="030F0702030302020204" pitchFamily="66" charset="0"/>
                <a:ea typeface="隶书" panose="02010509060101010101" pitchFamily="49" charset="-122"/>
              </a:rPr>
              <a:t> </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7" name="矩形 6"/>
          <p:cNvSpPr/>
          <p:nvPr/>
        </p:nvSpPr>
        <p:spPr>
          <a:xfrm>
            <a:off x="467045" y="5942734"/>
            <a:ext cx="2583180" cy="368300"/>
          </a:xfrm>
          <a:prstGeom prst="rect">
            <a:avLst/>
          </a:prstGeom>
        </p:spPr>
        <p:txBody>
          <a:bodyPr wrap="none">
            <a:spAutoFit/>
          </a:bodyPr>
          <a:lstStyle/>
          <a:p>
            <a:r>
              <a:rPr lang="zh-CN" altLang="en-US" dirty="0"/>
              <a:t>N位</a:t>
            </a:r>
            <a:r>
              <a:rPr lang="en-US" altLang="zh-CN" dirty="0"/>
              <a:t>Flash ADC</a:t>
            </a:r>
            <a:r>
              <a:rPr lang="zh-CN" altLang="en-US" dirty="0"/>
              <a:t>结构框图</a:t>
            </a: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323529" y="2539353"/>
            <a:ext cx="4248472" cy="3265911"/>
          </a:xfrm>
          <a:prstGeom prst="rect">
            <a:avLst/>
          </a:prstGeom>
        </p:spPr>
      </p:pic>
      <p:grpSp>
        <p:nvGrpSpPr>
          <p:cNvPr id="11" name="组合 10"/>
          <p:cNvGrpSpPr/>
          <p:nvPr/>
        </p:nvGrpSpPr>
        <p:grpSpPr>
          <a:xfrm>
            <a:off x="4778735" y="2636912"/>
            <a:ext cx="4286941" cy="3421115"/>
            <a:chOff x="4644008" y="2998392"/>
            <a:chExt cx="4286941" cy="3421115"/>
          </a:xfrm>
        </p:grpSpPr>
        <p:sp>
          <p:nvSpPr>
            <p:cNvPr id="4" name="左大括号 3"/>
            <p:cNvSpPr/>
            <p:nvPr/>
          </p:nvSpPr>
          <p:spPr>
            <a:xfrm>
              <a:off x="4644008" y="3284984"/>
              <a:ext cx="792088" cy="2808312"/>
            </a:xfrm>
            <a:prstGeom prst="leftBrac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矩形 4"/>
            <p:cNvSpPr/>
            <p:nvPr/>
          </p:nvSpPr>
          <p:spPr>
            <a:xfrm>
              <a:off x="5373377" y="2998392"/>
              <a:ext cx="3096344" cy="830997"/>
            </a:xfrm>
            <a:prstGeom prst="rect">
              <a:avLst/>
            </a:prstGeom>
          </p:spPr>
          <p:txBody>
            <a:bodyPr wrap="square">
              <a:spAutoFit/>
            </a:bodyPr>
            <a:lstStyle/>
            <a:p>
              <a:pPr algn="just"/>
              <a:r>
                <a:rPr lang="en-US" altLang="zh-CN" sz="2400" b="1" dirty="0"/>
                <a:t>flash ADC</a:t>
              </a:r>
              <a:r>
                <a:rPr lang="zh-CN" altLang="en-US" sz="2400" b="1" dirty="0"/>
                <a:t>的速度快于逐次逼近</a:t>
              </a:r>
              <a:r>
                <a:rPr lang="en-US" altLang="zh-CN" sz="2400" b="1" dirty="0"/>
                <a:t>ADC</a:t>
              </a:r>
              <a:endParaRPr lang="zh-CN" altLang="en-US" sz="2400" b="1" dirty="0"/>
            </a:p>
          </p:txBody>
        </p:sp>
        <p:sp>
          <p:nvSpPr>
            <p:cNvPr id="6" name="矩形 5"/>
            <p:cNvSpPr/>
            <p:nvPr/>
          </p:nvSpPr>
          <p:spPr>
            <a:xfrm>
              <a:off x="5373377" y="4154952"/>
              <a:ext cx="3557572" cy="1200329"/>
            </a:xfrm>
            <a:prstGeom prst="rect">
              <a:avLst/>
            </a:prstGeom>
          </p:spPr>
          <p:txBody>
            <a:bodyPr wrap="square">
              <a:spAutoFit/>
            </a:bodyPr>
            <a:lstStyle/>
            <a:p>
              <a:pPr algn="just"/>
              <a:r>
                <a:rPr lang="zh-CN" altLang="en-US" sz="2400" b="1" dirty="0"/>
                <a:t>每级转化都需要一个比较器，从而增加硅片的面积，</a:t>
              </a:r>
              <a:r>
                <a:rPr lang="en-US" altLang="zh-CN" sz="2400" b="1" dirty="0"/>
                <a:t>flash ADC</a:t>
              </a:r>
              <a:r>
                <a:rPr lang="zh-CN" altLang="en-US" sz="2400" b="1" dirty="0"/>
                <a:t>成本大</a:t>
              </a:r>
            </a:p>
          </p:txBody>
        </p:sp>
        <p:sp>
          <p:nvSpPr>
            <p:cNvPr id="9" name="矩形 8"/>
            <p:cNvSpPr/>
            <p:nvPr/>
          </p:nvSpPr>
          <p:spPr>
            <a:xfrm>
              <a:off x="5373377" y="5588510"/>
              <a:ext cx="3229055" cy="830997"/>
            </a:xfrm>
            <a:prstGeom prst="rect">
              <a:avLst/>
            </a:prstGeom>
          </p:spPr>
          <p:txBody>
            <a:bodyPr wrap="square">
              <a:spAutoFit/>
            </a:bodyPr>
            <a:lstStyle/>
            <a:p>
              <a:r>
                <a:rPr lang="en-US" altLang="zh-CN" sz="2400" b="1" dirty="0"/>
                <a:t>flash ADC</a:t>
              </a:r>
              <a:r>
                <a:rPr lang="zh-CN" altLang="en-US" sz="2400" b="1" dirty="0"/>
                <a:t>常用在非常高速的应用中</a:t>
              </a:r>
            </a:p>
          </p:txBody>
        </p:sp>
      </p:gr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bwMode="auto">
          <a:xfrm>
            <a:off x="755576" y="854075"/>
            <a:ext cx="8064896" cy="1710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spcBef>
                <a:spcPct val="0"/>
              </a:spcBef>
              <a:buClrTx/>
              <a:buSzTx/>
              <a:buNone/>
            </a:pPr>
            <a:r>
              <a:rPr lang="en-US" altLang="zh-CN" kern="0" dirty="0" err="1">
                <a:solidFill>
                  <a:srgbClr val="FF0000"/>
                </a:solidFill>
              </a:rPr>
              <a:t>Semiflash</a:t>
            </a:r>
            <a:r>
              <a:rPr lang="en-US" altLang="zh-CN" kern="0" dirty="0">
                <a:solidFill>
                  <a:srgbClr val="FF0000"/>
                </a:solidFill>
              </a:rPr>
              <a:t> ADC</a:t>
            </a:r>
            <a:r>
              <a:rPr lang="zh-CN" altLang="en-US" kern="0" dirty="0">
                <a:solidFill>
                  <a:srgbClr val="FF0000"/>
                </a:solidFill>
              </a:rPr>
              <a:t>：</a:t>
            </a:r>
            <a:r>
              <a:rPr lang="zh-CN" altLang="en-US" sz="2400" dirty="0">
                <a:sym typeface="+mn-ea"/>
              </a:rPr>
              <a:t>类似分段</a:t>
            </a:r>
            <a:r>
              <a:rPr lang="en-US" altLang="zh-CN" sz="2400" dirty="0">
                <a:sym typeface="+mn-ea"/>
              </a:rPr>
              <a:t>DAC</a:t>
            </a:r>
            <a:r>
              <a:rPr lang="zh-CN" altLang="en-US" sz="2400" dirty="0">
                <a:sym typeface="+mn-ea"/>
              </a:rPr>
              <a:t>。</a:t>
            </a:r>
            <a:r>
              <a:rPr lang="en-US" altLang="zh-CN" sz="2400" dirty="0" err="1">
                <a:sym typeface="+mn-ea"/>
              </a:rPr>
              <a:t>semiflash</a:t>
            </a:r>
            <a:r>
              <a:rPr lang="en-US" altLang="zh-CN" sz="2400" dirty="0">
                <a:sym typeface="+mn-ea"/>
              </a:rPr>
              <a:t> ADC</a:t>
            </a:r>
            <a:r>
              <a:rPr lang="zh-CN" altLang="en-US" sz="2400" dirty="0">
                <a:sym typeface="+mn-ea"/>
              </a:rPr>
              <a:t>是由两个或更多</a:t>
            </a:r>
            <a:r>
              <a:rPr lang="en-US" altLang="zh-CN" sz="2400" dirty="0">
                <a:sym typeface="+mn-ea"/>
              </a:rPr>
              <a:t>flash ADC</a:t>
            </a:r>
            <a:r>
              <a:rPr lang="zh-CN" altLang="en-US" sz="2400" dirty="0">
                <a:sym typeface="+mn-ea"/>
              </a:rPr>
              <a:t>构成，组成一个更高分辨率的</a:t>
            </a:r>
            <a:r>
              <a:rPr lang="en-US" altLang="zh-CN" sz="2400" dirty="0">
                <a:sym typeface="+mn-ea"/>
              </a:rPr>
              <a:t>ADC</a:t>
            </a:r>
            <a:r>
              <a:rPr lang="zh-CN" altLang="en-US" sz="2400" dirty="0">
                <a:sym typeface="+mn-ea"/>
              </a:rPr>
              <a:t>。</a:t>
            </a:r>
            <a:r>
              <a:rPr lang="en-US" altLang="zh-CN" sz="2400" dirty="0" err="1">
                <a:sym typeface="+mn-ea"/>
              </a:rPr>
              <a:t>semiflash</a:t>
            </a:r>
            <a:r>
              <a:rPr lang="en-US" altLang="zh-CN" sz="2400" dirty="0">
                <a:sym typeface="+mn-ea"/>
              </a:rPr>
              <a:t> ADC</a:t>
            </a:r>
            <a:r>
              <a:rPr lang="zh-CN" altLang="en-US" sz="2400" dirty="0">
                <a:sym typeface="+mn-ea"/>
              </a:rPr>
              <a:t>提供一个介于高速转化率低硅片面积的逐次逼近型</a:t>
            </a:r>
            <a:r>
              <a:rPr lang="en-US" altLang="zh-CN" sz="2400" dirty="0">
                <a:sym typeface="+mn-ea"/>
              </a:rPr>
              <a:t>ADC</a:t>
            </a:r>
            <a:r>
              <a:rPr lang="zh-CN" altLang="en-US" sz="2400" dirty="0">
                <a:sym typeface="+mn-ea"/>
              </a:rPr>
              <a:t>。</a:t>
            </a:r>
            <a:endParaRPr lang="en-US" altLang="zh-CN" sz="2400" dirty="0"/>
          </a:p>
          <a:p>
            <a:pPr marL="0" indent="0" algn="just">
              <a:spcBef>
                <a:spcPct val="0"/>
              </a:spcBef>
              <a:buClrTx/>
              <a:buSzTx/>
              <a:buNone/>
            </a:pPr>
            <a:endParaRPr lang="en-US" altLang="zh-CN" sz="2400" dirty="0"/>
          </a:p>
        </p:txBody>
      </p:sp>
      <p:sp>
        <p:nvSpPr>
          <p:cNvPr id="5" name="标题 1"/>
          <p:cNvSpPr txBox="1"/>
          <p:nvPr/>
        </p:nvSpPr>
        <p:spPr bwMode="auto">
          <a:xfrm>
            <a:off x="2123728" y="-27384"/>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4.5 ADC</a:t>
            </a:r>
            <a:r>
              <a:rPr lang="zh-CN" altLang="en-US" sz="3200" kern="0" dirty="0">
                <a:solidFill>
                  <a:srgbClr val="990000"/>
                </a:solidFill>
                <a:latin typeface="Comic Sans MS" panose="030F0702030302020204" pitchFamily="66" charset="0"/>
                <a:ea typeface="隶书" panose="02010509060101010101" pitchFamily="49" charset="-122"/>
              </a:rPr>
              <a:t>结构</a:t>
            </a:r>
            <a:r>
              <a:rPr lang="en-US" altLang="zh-CN" sz="3200" kern="0" dirty="0">
                <a:solidFill>
                  <a:srgbClr val="990000"/>
                </a:solidFill>
                <a:latin typeface="Comic Sans MS" panose="030F0702030302020204" pitchFamily="66" charset="0"/>
                <a:ea typeface="隶书" panose="02010509060101010101" pitchFamily="49" charset="-122"/>
              </a:rPr>
              <a:t> </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4" name="矩形 3"/>
          <p:cNvSpPr/>
          <p:nvPr/>
        </p:nvSpPr>
        <p:spPr>
          <a:xfrm>
            <a:off x="3043364" y="5659755"/>
            <a:ext cx="2633980" cy="368300"/>
          </a:xfrm>
          <a:prstGeom prst="rect">
            <a:avLst/>
          </a:prstGeom>
        </p:spPr>
        <p:txBody>
          <a:bodyPr wrap="none">
            <a:spAutoFit/>
          </a:bodyPr>
          <a:lstStyle/>
          <a:p>
            <a:r>
              <a:rPr lang="zh-CN" altLang="en-US" dirty="0"/>
              <a:t>Semiflash ADC结构框图</a:t>
            </a: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8046" y="2453392"/>
            <a:ext cx="6480720" cy="3124126"/>
          </a:xfrm>
          <a:prstGeom prst="rect">
            <a:avLst/>
          </a:prstGeom>
        </p:spPr>
      </p:pic>
    </p:spTree>
  </p:cSld>
  <p:clrMapOvr>
    <a:masterClrMapping/>
  </p:clrMapOvr>
  <p:transition spd="slow">
    <p:zo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bwMode="auto">
          <a:xfrm>
            <a:off x="571357" y="980728"/>
            <a:ext cx="8352928" cy="2365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spcBef>
                <a:spcPct val="0"/>
              </a:spcBef>
              <a:buClrTx/>
              <a:buSzTx/>
              <a:buNone/>
            </a:pPr>
            <a:r>
              <a:rPr lang="en-US" altLang="zh-CN" dirty="0">
                <a:solidFill>
                  <a:srgbClr val="FF0000"/>
                </a:solidFill>
                <a:ea typeface="宋体" panose="02010600030101010101" pitchFamily="2" charset="-122"/>
              </a:rPr>
              <a:t>PDM(</a:t>
            </a:r>
            <a:r>
              <a:rPr lang="el-GR" altLang="zh-CN" dirty="0">
                <a:solidFill>
                  <a:srgbClr val="FF0000"/>
                </a:solidFill>
                <a:ea typeface="宋体" panose="02010600030101010101" pitchFamily="2" charset="-122"/>
                <a:sym typeface="+mn-ea"/>
              </a:rPr>
              <a:t>Σ–Δ</a:t>
            </a:r>
            <a:r>
              <a:rPr lang="en-US" altLang="zh-CN" dirty="0">
                <a:solidFill>
                  <a:srgbClr val="FF0000"/>
                </a:solidFill>
                <a:ea typeface="宋体" panose="02010600030101010101" pitchFamily="2" charset="-122"/>
              </a:rPr>
              <a:t>)</a:t>
            </a:r>
            <a:r>
              <a:rPr lang="en-US" altLang="zh-CN" kern="0" dirty="0">
                <a:solidFill>
                  <a:srgbClr val="FF0000"/>
                </a:solidFill>
              </a:rPr>
              <a:t>ADC</a:t>
            </a:r>
            <a:r>
              <a:rPr lang="zh-CN" altLang="en-US" kern="0" dirty="0">
                <a:solidFill>
                  <a:srgbClr val="FF0000"/>
                </a:solidFill>
              </a:rPr>
              <a:t>：</a:t>
            </a:r>
            <a:r>
              <a:rPr lang="en-US" altLang="zh-CN" dirty="0"/>
              <a:t> </a:t>
            </a:r>
            <a:r>
              <a:rPr lang="zh-CN" altLang="en-US" sz="2400" dirty="0">
                <a:sym typeface="+mn-ea"/>
              </a:rPr>
              <a:t>用一个</a:t>
            </a:r>
            <a:r>
              <a:rPr lang="en-US" altLang="zh-CN" sz="2400" dirty="0">
                <a:sym typeface="+mn-ea"/>
              </a:rPr>
              <a:t>ADC</a:t>
            </a:r>
            <a:r>
              <a:rPr lang="zh-CN" altLang="en-US" sz="2400" dirty="0">
                <a:sym typeface="+mn-ea"/>
              </a:rPr>
              <a:t>（典型的模拟比较器）与一个噪声整形电路相结合产生一个过采样脉冲密度调制数据流，然后将这个数据流通过数字化过滤和抽样产生一个高分辨率的</a:t>
            </a:r>
            <a:r>
              <a:rPr lang="en-US" altLang="zh-CN" sz="2400" dirty="0">
                <a:sym typeface="+mn-ea"/>
              </a:rPr>
              <a:t>ADC</a:t>
            </a:r>
            <a:r>
              <a:rPr lang="zh-CN" altLang="en-US" sz="2400" dirty="0">
                <a:sym typeface="+mn-ea"/>
              </a:rPr>
              <a:t>采样。</a:t>
            </a:r>
            <a:endParaRPr lang="en-US" altLang="zh-CN" sz="2400" dirty="0"/>
          </a:p>
        </p:txBody>
      </p:sp>
      <p:sp>
        <p:nvSpPr>
          <p:cNvPr id="7" name="标题 1"/>
          <p:cNvSpPr txBox="1"/>
          <p:nvPr/>
        </p:nvSpPr>
        <p:spPr bwMode="auto">
          <a:xfrm>
            <a:off x="2123728" y="-27384"/>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4.5 ADC</a:t>
            </a:r>
            <a:r>
              <a:rPr lang="zh-CN" altLang="en-US" sz="3200" kern="0" dirty="0">
                <a:solidFill>
                  <a:srgbClr val="990000"/>
                </a:solidFill>
                <a:latin typeface="Comic Sans MS" panose="030F0702030302020204" pitchFamily="66" charset="0"/>
                <a:ea typeface="隶书" panose="02010509060101010101" pitchFamily="49" charset="-122"/>
              </a:rPr>
              <a:t>结构</a:t>
            </a:r>
            <a:r>
              <a:rPr lang="en-US" altLang="zh-CN" sz="3200" kern="0" dirty="0">
                <a:solidFill>
                  <a:srgbClr val="990000"/>
                </a:solidFill>
                <a:latin typeface="Comic Sans MS" panose="030F0702030302020204" pitchFamily="66" charset="0"/>
                <a:ea typeface="隶书" panose="02010509060101010101" pitchFamily="49" charset="-122"/>
              </a:rPr>
              <a:t> </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4" name="矩形 3"/>
          <p:cNvSpPr/>
          <p:nvPr/>
        </p:nvSpPr>
        <p:spPr>
          <a:xfrm>
            <a:off x="3433852" y="5433695"/>
            <a:ext cx="2458085" cy="368300"/>
          </a:xfrm>
          <a:prstGeom prst="rect">
            <a:avLst/>
          </a:prstGeom>
        </p:spPr>
        <p:txBody>
          <a:bodyPr wrap="none">
            <a:spAutoFit/>
          </a:bodyPr>
          <a:lstStyle/>
          <a:p>
            <a:pPr algn="l"/>
            <a:r>
              <a:rPr lang="zh-CN" altLang="en-US" dirty="0"/>
              <a:t>二阶Σ-Δ（PDM）ADC</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219" y="2598172"/>
            <a:ext cx="7488832" cy="2585876"/>
          </a:xfrm>
          <a:prstGeom prst="rect">
            <a:avLst/>
          </a:prstGeom>
        </p:spPr>
      </p:pic>
    </p:spTree>
  </p:cSld>
  <p:clrMapOvr>
    <a:masterClrMapping/>
  </p:clrMapOvr>
  <p:transition spd="slow">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
        <p:nvSpPr>
          <p:cNvPr id="7" name="矩形 6"/>
          <p:cNvSpPr/>
          <p:nvPr/>
        </p:nvSpPr>
        <p:spPr>
          <a:xfrm>
            <a:off x="179512" y="1708448"/>
            <a:ext cx="8964488" cy="341503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国际标准：</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449580" indent="-285750" eaLnBrk="1" hangingPunct="1">
              <a:buFont typeface="Wingdings" panose="05000000000000000000" pitchFamily="2" charset="2"/>
              <a:buChar char="l"/>
            </a:pPr>
            <a:r>
              <a:rPr lang="en-US" altLang="zh-CN" sz="2400" b="1" dirty="0">
                <a:latin typeface="微软雅黑" panose="020B0503020204020204" pitchFamily="34" charset="-122"/>
                <a:ea typeface="微软雅黑" panose="020B0503020204020204" pitchFamily="34" charset="-122"/>
              </a:rPr>
              <a:t>ADC</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IEEE </a:t>
            </a:r>
            <a:r>
              <a:rPr lang="en-US" altLang="zh-CN" sz="2400" b="1" dirty="0" err="1">
                <a:latin typeface="微软雅黑" panose="020B0503020204020204" pitchFamily="34" charset="-122"/>
                <a:ea typeface="微软雅黑" panose="020B0503020204020204" pitchFamily="34" charset="-122"/>
              </a:rPr>
              <a:t>std</a:t>
            </a:r>
            <a:r>
              <a:rPr lang="en-US" altLang="zh-CN" sz="2400" b="1" dirty="0">
                <a:latin typeface="微软雅黑" panose="020B0503020204020204" pitchFamily="34" charset="-122"/>
                <a:ea typeface="微软雅黑" panose="020B0503020204020204" pitchFamily="34" charset="-122"/>
              </a:rPr>
              <a:t> 1241-2010</a:t>
            </a:r>
            <a:r>
              <a:rPr lang="zh-CN" altLang="zh-CN"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IEEE Standard for Terminology and Test Methods for Analog-to-Digital Converters</a:t>
            </a:r>
            <a:r>
              <a:rPr lang="zh-CN" altLang="zh-CN"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449580" indent="-285750" eaLnBrk="1" hangingPunct="1">
              <a:buFont typeface="Wingdings" panose="05000000000000000000" pitchFamily="2" charset="2"/>
              <a:buChar char="l"/>
            </a:pPr>
            <a:r>
              <a:rPr lang="en-US" altLang="zh-CN" sz="2400" b="1" dirty="0">
                <a:latin typeface="微软雅黑" panose="020B0503020204020204" pitchFamily="34" charset="-122"/>
                <a:ea typeface="微软雅黑" panose="020B0503020204020204" pitchFamily="34" charset="-122"/>
              </a:rPr>
              <a:t>DAC</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IEEE </a:t>
            </a:r>
            <a:r>
              <a:rPr lang="en-US" altLang="zh-CN" sz="2400" b="1" dirty="0" err="1">
                <a:latin typeface="微软雅黑" panose="020B0503020204020204" pitchFamily="34" charset="-122"/>
                <a:ea typeface="微软雅黑" panose="020B0503020204020204" pitchFamily="34" charset="-122"/>
              </a:rPr>
              <a:t>std</a:t>
            </a:r>
            <a:r>
              <a:rPr lang="en-US" altLang="zh-CN" sz="2400" b="1" dirty="0">
                <a:latin typeface="微软雅黑" panose="020B0503020204020204" pitchFamily="34" charset="-122"/>
                <a:ea typeface="微软雅黑" panose="020B0503020204020204" pitchFamily="34" charset="-122"/>
              </a:rPr>
              <a:t> 1658-2011 </a:t>
            </a:r>
            <a:r>
              <a:rPr lang="zh-CN" altLang="zh-CN"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IEEE Standard for Terminology and Test Methods for Digital-to-Analog Converter Devices</a:t>
            </a:r>
            <a:r>
              <a:rPr lang="zh-CN" altLang="zh-CN"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eaLnBrk="1" hangingPunct="1"/>
            <a:r>
              <a:rPr lang="zh-CN" altLang="en-US" sz="2400" b="1" dirty="0" err="1">
                <a:solidFill>
                  <a:prstClr val="black"/>
                </a:solidFill>
              </a:rPr>
              <a:t>国内标准</a:t>
            </a:r>
            <a:r>
              <a:rPr lang="zh-CN" altLang="en-US" sz="2400" b="1" dirty="0">
                <a:solidFill>
                  <a:prstClr val="black"/>
                </a:solidFill>
              </a:rPr>
              <a:t>：</a:t>
            </a:r>
            <a:endParaRPr lang="en-US" altLang="zh-CN" sz="2400" b="1" dirty="0">
              <a:solidFill>
                <a:prstClr val="black"/>
              </a:solidFill>
            </a:endParaRPr>
          </a:p>
          <a:p>
            <a:pPr marL="449580" indent="-285750">
              <a:buFont typeface="Wingdings" panose="05000000000000000000" pitchFamily="2" charset="2"/>
              <a:buChar char="l"/>
            </a:pPr>
            <a:r>
              <a:rPr lang="en-US" altLang="zh-CN" sz="2400" b="1" dirty="0">
                <a:latin typeface="微软雅黑" panose="020B0503020204020204" pitchFamily="34" charset="-122"/>
                <a:ea typeface="微软雅黑" panose="020B0503020204020204" pitchFamily="34" charset="-122"/>
              </a:rPr>
              <a:t>GJB  9388-2018</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集成电路</a:t>
            </a:r>
            <a:r>
              <a:rPr lang="en-US" altLang="zh-CN" sz="2400" b="1" dirty="0">
                <a:latin typeface="微软雅黑" panose="020B0503020204020204" pitchFamily="34" charset="-122"/>
                <a:ea typeface="微软雅黑" panose="020B0503020204020204" pitchFamily="34" charset="-122"/>
              </a:rPr>
              <a:t>A/D</a:t>
            </a:r>
            <a:r>
              <a:rPr lang="zh-CN" altLang="zh-CN"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D/A</a:t>
            </a:r>
            <a:r>
              <a:rPr lang="zh-CN" altLang="zh-CN" sz="2400" b="1" dirty="0">
                <a:latin typeface="微软雅黑" panose="020B0503020204020204" pitchFamily="34" charset="-122"/>
                <a:ea typeface="微软雅黑" panose="020B0503020204020204" pitchFamily="34" charset="-122"/>
              </a:rPr>
              <a:t>转换器测试方法</a:t>
            </a:r>
            <a:r>
              <a:rPr lang="en-US" altLang="zh-CN" sz="2400" b="1" dirty="0">
                <a:latin typeface="微软雅黑" panose="020B0503020204020204" pitchFamily="34" charset="-122"/>
                <a:ea typeface="微软雅黑" panose="020B0503020204020204" pitchFamily="34" charset="-122"/>
              </a:rPr>
              <a:t>》</a:t>
            </a:r>
            <a:endParaRPr lang="zh-CN" altLang="zh-CN" sz="24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043608" y="869355"/>
            <a:ext cx="6048672" cy="583565"/>
          </a:xfrm>
          <a:prstGeom prst="rect">
            <a:avLst/>
          </a:prstGeom>
          <a:noFill/>
        </p:spPr>
        <p:txBody>
          <a:bodyPr wrap="square" rtlCol="0">
            <a:spAutoFit/>
          </a:bodyPr>
          <a:lstStyle/>
          <a:p>
            <a:r>
              <a:rPr lang="zh-CN" altLang="en-US" sz="3200" b="1" dirty="0"/>
              <a:t>参数规范</a:t>
            </a:r>
          </a:p>
        </p:txBody>
      </p:sp>
    </p:spTree>
  </p:cSld>
  <p:clrMapOvr>
    <a:masterClrMapping/>
  </p:clrMapOvr>
  <p:transition spd="slow">
    <p:zo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1403648" y="-128"/>
            <a:ext cx="7740352" cy="854075"/>
          </a:xfrm>
        </p:spPr>
        <p:txBody>
          <a:bodyPr anchor="ctr"/>
          <a:lstStyle/>
          <a:p>
            <a:pPr marL="342900" indent="-342900" algn="ctr"/>
            <a:r>
              <a:rPr lang="en-US" altLang="zh-CN" sz="3200" dirty="0">
                <a:solidFill>
                  <a:srgbClr val="990000"/>
                </a:solidFill>
                <a:latin typeface="Comic Sans MS" panose="030F0702030302020204" pitchFamily="66" charset="0"/>
                <a:ea typeface="隶书" panose="02010509060101010101" pitchFamily="49" charset="-122"/>
              </a:rPr>
              <a:t>4.6 ADC</a:t>
            </a:r>
            <a:r>
              <a:rPr lang="zh-CN" altLang="en-US" sz="3200" dirty="0">
                <a:solidFill>
                  <a:srgbClr val="990000"/>
                </a:solidFill>
                <a:latin typeface="Comic Sans MS" panose="030F0702030302020204" pitchFamily="66" charset="0"/>
                <a:ea typeface="隶书" panose="02010509060101010101" pitchFamily="49" charset="-122"/>
              </a:rPr>
              <a:t>码边沿测试</a:t>
            </a:r>
            <a:r>
              <a:rPr lang="en-US" altLang="zh-CN" sz="3200" dirty="0">
                <a:solidFill>
                  <a:srgbClr val="990000"/>
                </a:solidFill>
                <a:latin typeface="Comic Sans MS" panose="030F0702030302020204" pitchFamily="66" charset="0"/>
                <a:ea typeface="隶书" panose="02010509060101010101" pitchFamily="49" charset="-122"/>
              </a:rPr>
              <a:t> </a:t>
            </a:r>
            <a:endParaRPr lang="zh-CN" altLang="en-US" sz="3200" dirty="0">
              <a:solidFill>
                <a:srgbClr val="990000"/>
              </a:solidFill>
              <a:latin typeface="Comic Sans MS" panose="030F0702030302020204" pitchFamily="66" charset="0"/>
              <a:ea typeface="隶书" panose="02010509060101010101" pitchFamily="49" charset="-122"/>
            </a:endParaRPr>
          </a:p>
        </p:txBody>
      </p:sp>
      <p:sp>
        <p:nvSpPr>
          <p:cNvPr id="2" name="矩形 1"/>
          <p:cNvSpPr/>
          <p:nvPr/>
        </p:nvSpPr>
        <p:spPr>
          <a:xfrm>
            <a:off x="611560" y="1331288"/>
            <a:ext cx="8620932" cy="891540"/>
          </a:xfrm>
          <a:prstGeom prst="rect">
            <a:avLst/>
          </a:prstGeom>
        </p:spPr>
        <p:txBody>
          <a:bodyPr wrap="square">
            <a:spAutoFit/>
          </a:bodyPr>
          <a:lstStyle/>
          <a:p>
            <a:pPr algn="just"/>
            <a:r>
              <a:rPr lang="en-US" altLang="zh-CN" sz="2800" b="1" dirty="0">
                <a:solidFill>
                  <a:srgbClr val="FF0000"/>
                </a:solidFill>
                <a:latin typeface="+mn-lt"/>
              </a:rPr>
              <a:t>边</a:t>
            </a:r>
            <a:r>
              <a:rPr lang="zh-CN" altLang="en-US" sz="2800" b="1" dirty="0">
                <a:solidFill>
                  <a:srgbClr val="FF0000"/>
                </a:solidFill>
                <a:latin typeface="+mn-lt"/>
              </a:rPr>
              <a:t>沿</a:t>
            </a:r>
            <a:r>
              <a:rPr lang="en-US" altLang="zh-CN" sz="2800" b="1" dirty="0">
                <a:solidFill>
                  <a:srgbClr val="FF0000"/>
                </a:solidFill>
                <a:latin typeface="+mn-lt"/>
              </a:rPr>
              <a:t>代码测试与中心代码测试:</a:t>
            </a:r>
            <a:r>
              <a:rPr lang="en-US" altLang="zh-CN" sz="2800" b="1" dirty="0">
                <a:solidFill>
                  <a:srgbClr val="083CB0"/>
                </a:solidFill>
                <a:latin typeface="+mn-lt"/>
                <a:ea typeface="+mn-ea"/>
              </a:rPr>
              <a:t> </a:t>
            </a:r>
            <a:r>
              <a:rPr lang="en-US" altLang="zh-CN" sz="2400" b="1" dirty="0">
                <a:solidFill>
                  <a:srgbClr val="083CB0"/>
                </a:solidFill>
                <a:latin typeface="+mn-lt"/>
                <a:ea typeface="+mn-ea"/>
                <a:sym typeface="+mn-ea"/>
              </a:rPr>
              <a:t>INL</a:t>
            </a:r>
            <a:r>
              <a:rPr lang="zh-CN" altLang="en-US" sz="2400" b="1" dirty="0">
                <a:solidFill>
                  <a:srgbClr val="083CB0"/>
                </a:solidFill>
                <a:latin typeface="+mn-lt"/>
                <a:ea typeface="+mn-ea"/>
                <a:sym typeface="+mn-ea"/>
              </a:rPr>
              <a:t>、</a:t>
            </a:r>
            <a:r>
              <a:rPr lang="en-US" altLang="zh-CN" sz="2400" b="1" dirty="0">
                <a:solidFill>
                  <a:srgbClr val="083CB0"/>
                </a:solidFill>
                <a:latin typeface="+mn-lt"/>
                <a:ea typeface="+mn-ea"/>
                <a:sym typeface="+mn-ea"/>
              </a:rPr>
              <a:t>DNL</a:t>
            </a:r>
            <a:r>
              <a:rPr lang="zh-CN" altLang="en-US" sz="2400" b="1" dirty="0">
                <a:solidFill>
                  <a:srgbClr val="083CB0"/>
                </a:solidFill>
                <a:latin typeface="+mn-lt"/>
                <a:ea typeface="+mn-ea"/>
                <a:sym typeface="+mn-ea"/>
              </a:rPr>
              <a:t>等参数测试要求</a:t>
            </a:r>
            <a:r>
              <a:rPr lang="en-US" altLang="zh-CN" sz="2400" b="1" dirty="0">
                <a:solidFill>
                  <a:srgbClr val="083CB0"/>
                </a:solidFill>
                <a:latin typeface="+mn-lt"/>
                <a:ea typeface="+mn-ea"/>
                <a:sym typeface="+mn-ea"/>
              </a:rPr>
              <a:t>ADC</a:t>
            </a:r>
            <a:r>
              <a:rPr lang="zh-CN" altLang="en-US" sz="2400" b="1" dirty="0">
                <a:solidFill>
                  <a:srgbClr val="083CB0"/>
                </a:solidFill>
                <a:latin typeface="+mn-lt"/>
                <a:ea typeface="+mn-ea"/>
                <a:sym typeface="+mn-ea"/>
              </a:rPr>
              <a:t>多对一的转换曲线变成一对一的曲线。</a:t>
            </a:r>
            <a:endParaRPr lang="zh-CN" altLang="en-US" sz="2400" b="1" dirty="0">
              <a:solidFill>
                <a:srgbClr val="083CB0"/>
              </a:solidFill>
              <a:latin typeface="+mn-lt"/>
              <a:ea typeface="+mn-ea"/>
            </a:endParaRPr>
          </a:p>
        </p:txBody>
      </p:sp>
      <p:sp>
        <p:nvSpPr>
          <p:cNvPr id="3" name="矩形 2"/>
          <p:cNvSpPr/>
          <p:nvPr/>
        </p:nvSpPr>
        <p:spPr>
          <a:xfrm>
            <a:off x="3719721" y="6110565"/>
            <a:ext cx="2011680" cy="368300"/>
          </a:xfrm>
          <a:prstGeom prst="rect">
            <a:avLst/>
          </a:prstGeom>
        </p:spPr>
        <p:txBody>
          <a:bodyPr wrap="none">
            <a:spAutoFit/>
          </a:bodyPr>
          <a:lstStyle/>
          <a:p>
            <a:r>
              <a:rPr lang="zh-CN" altLang="en-US" dirty="0"/>
              <a:t>码边沿和码中心图</a:t>
            </a: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6966" y="2280021"/>
            <a:ext cx="4785322" cy="3759483"/>
          </a:xfrm>
          <a:prstGeom prst="rect">
            <a:avLst/>
          </a:prstGeom>
        </p:spPr>
      </p:pic>
    </p:spTree>
  </p:cSld>
  <p:clrMapOvr>
    <a:masterClrMapping/>
  </p:clrMapOvr>
  <p:transition spd="slow">
    <p:zo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3026" y="1340768"/>
            <a:ext cx="8208911" cy="1568450"/>
          </a:xfrm>
          <a:prstGeom prst="rect">
            <a:avLst/>
          </a:prstGeom>
        </p:spPr>
        <p:txBody>
          <a:bodyPr wrap="square">
            <a:spAutoFit/>
          </a:bodyPr>
          <a:lstStyle/>
          <a:p>
            <a:pPr algn="just"/>
            <a:r>
              <a:rPr lang="en-US" altLang="zh-CN" sz="2400" b="1" dirty="0">
                <a:solidFill>
                  <a:schemeClr val="tx1">
                    <a:lumMod val="60000"/>
                    <a:lumOff val="40000"/>
                  </a:schemeClr>
                </a:solidFill>
                <a:latin typeface="+mn-lt"/>
              </a:rPr>
              <a:t>将ADC的多对一传输曲线转换为一对一曲线的两种方法。 </a:t>
            </a:r>
          </a:p>
          <a:p>
            <a:pPr algn="just"/>
            <a:endParaRPr lang="en-US" altLang="zh-CN" sz="2400" b="1" dirty="0">
              <a:solidFill>
                <a:srgbClr val="FF0000"/>
              </a:solidFill>
              <a:latin typeface="+mn-lt"/>
            </a:endParaRPr>
          </a:p>
          <a:p>
            <a:pPr marL="342900" indent="-342900" algn="just">
              <a:buFont typeface="Wingdings" panose="05000000000000000000" pitchFamily="2" charset="2"/>
              <a:buChar char="u"/>
            </a:pPr>
            <a:r>
              <a:rPr lang="zh-CN" altLang="en-US" sz="2400" b="1" dirty="0">
                <a:solidFill>
                  <a:srgbClr val="FF0000"/>
                </a:solidFill>
                <a:latin typeface="+mn-lt"/>
              </a:rPr>
              <a:t>中心代码测试</a:t>
            </a:r>
          </a:p>
          <a:p>
            <a:pPr marL="342900" indent="-342900" algn="just">
              <a:buFont typeface="Wingdings" panose="05000000000000000000" pitchFamily="2" charset="2"/>
              <a:buChar char="u"/>
            </a:pPr>
            <a:r>
              <a:rPr lang="zh-CN" altLang="en-US" sz="2400" b="1" dirty="0">
                <a:solidFill>
                  <a:srgbClr val="FF0000"/>
                </a:solidFill>
                <a:latin typeface="+mn-lt"/>
              </a:rPr>
              <a:t>边沿代码测试</a:t>
            </a:r>
          </a:p>
        </p:txBody>
      </p:sp>
      <p:sp>
        <p:nvSpPr>
          <p:cNvPr id="4" name="矩形 3"/>
          <p:cNvSpPr/>
          <p:nvPr/>
        </p:nvSpPr>
        <p:spPr>
          <a:xfrm>
            <a:off x="614936" y="3789040"/>
            <a:ext cx="8238100" cy="1198880"/>
          </a:xfrm>
          <a:prstGeom prst="rect">
            <a:avLst/>
          </a:prstGeom>
        </p:spPr>
        <p:txBody>
          <a:bodyPr wrap="square">
            <a:spAutoFit/>
          </a:bodyPr>
          <a:lstStyle/>
          <a:p>
            <a:pPr algn="just"/>
            <a:r>
              <a:rPr lang="zh-CN" altLang="en-US" sz="2400" b="1" dirty="0">
                <a:solidFill>
                  <a:srgbClr val="000000"/>
                </a:solidFill>
                <a:latin typeface="楷体" panose="02010609060101010101" pitchFamily="49" charset="-122"/>
                <a:ea typeface="楷体" panose="02010609060101010101" pitchFamily="49" charset="-122"/>
                <a:sym typeface="+mn-ea"/>
              </a:rPr>
              <a:t>例如：</a:t>
            </a:r>
            <a:r>
              <a:rPr lang="zh-CN" altLang="zh-CN" sz="2400" b="1" dirty="0">
                <a:solidFill>
                  <a:srgbClr val="000000"/>
                </a:solidFill>
                <a:latin typeface="楷体" panose="02010609060101010101" pitchFamily="49" charset="-122"/>
                <a:ea typeface="楷体" panose="02010609060101010101" pitchFamily="49" charset="-122"/>
                <a:sym typeface="+mn-ea"/>
              </a:rPr>
              <a:t>码字</a:t>
            </a:r>
            <a:r>
              <a:rPr lang="en-US" altLang="zh-CN" sz="2400" b="1" dirty="0">
                <a:solidFill>
                  <a:srgbClr val="000000"/>
                </a:solidFill>
                <a:latin typeface="楷体" panose="02010609060101010101" pitchFamily="49" charset="-122"/>
                <a:ea typeface="楷体" panose="02010609060101010101" pitchFamily="49" charset="-122"/>
                <a:sym typeface="+mn-ea"/>
              </a:rPr>
              <a:t>57</a:t>
            </a:r>
            <a:r>
              <a:rPr lang="zh-CN" altLang="zh-CN" sz="2400" b="1" dirty="0">
                <a:solidFill>
                  <a:srgbClr val="000000"/>
                </a:solidFill>
                <a:latin typeface="楷体" panose="02010609060101010101" pitchFamily="49" charset="-122"/>
                <a:ea typeface="楷体" panose="02010609060101010101" pitchFamily="49" charset="-122"/>
                <a:sym typeface="+mn-ea"/>
              </a:rPr>
              <a:t>和码字</a:t>
            </a:r>
            <a:r>
              <a:rPr lang="en-US" altLang="zh-CN" sz="2400" b="1" dirty="0">
                <a:solidFill>
                  <a:srgbClr val="000000"/>
                </a:solidFill>
                <a:latin typeface="楷体" panose="02010609060101010101" pitchFamily="49" charset="-122"/>
                <a:ea typeface="楷体" panose="02010609060101010101" pitchFamily="49" charset="-122"/>
                <a:sym typeface="+mn-ea"/>
              </a:rPr>
              <a:t>58</a:t>
            </a:r>
            <a:r>
              <a:rPr lang="zh-CN" altLang="zh-CN" sz="2400" b="1" dirty="0">
                <a:solidFill>
                  <a:srgbClr val="000000"/>
                </a:solidFill>
                <a:latin typeface="楷体" panose="02010609060101010101" pitchFamily="49" charset="-122"/>
                <a:ea typeface="楷体" panose="02010609060101010101" pitchFamily="49" charset="-122"/>
                <a:sym typeface="+mn-ea"/>
              </a:rPr>
              <a:t>决策电平的输入电压是</a:t>
            </a:r>
            <a:r>
              <a:rPr lang="en-US" altLang="zh-CN" sz="2400" b="1" dirty="0">
                <a:solidFill>
                  <a:srgbClr val="000000"/>
                </a:solidFill>
                <a:latin typeface="楷体" panose="02010609060101010101" pitchFamily="49" charset="-122"/>
                <a:ea typeface="楷体" panose="02010609060101010101" pitchFamily="49" charset="-122"/>
                <a:sym typeface="+mn-ea"/>
              </a:rPr>
              <a:t>100mV,</a:t>
            </a:r>
            <a:r>
              <a:rPr lang="zh-CN" altLang="zh-CN" sz="2400" b="1" dirty="0">
                <a:solidFill>
                  <a:srgbClr val="000000"/>
                </a:solidFill>
                <a:latin typeface="楷体" panose="02010609060101010101" pitchFamily="49" charset="-122"/>
                <a:ea typeface="楷体" panose="02010609060101010101" pitchFamily="49" charset="-122"/>
                <a:sym typeface="+mn-ea"/>
              </a:rPr>
              <a:t>而码字</a:t>
            </a:r>
            <a:r>
              <a:rPr lang="en-US" altLang="zh-CN" sz="2400" b="1" dirty="0">
                <a:solidFill>
                  <a:srgbClr val="000000"/>
                </a:solidFill>
                <a:latin typeface="楷体" panose="02010609060101010101" pitchFamily="49" charset="-122"/>
                <a:ea typeface="楷体" panose="02010609060101010101" pitchFamily="49" charset="-122"/>
                <a:sym typeface="+mn-ea"/>
              </a:rPr>
              <a:t>58</a:t>
            </a:r>
            <a:r>
              <a:rPr lang="zh-CN" altLang="zh-CN" sz="2400" b="1" dirty="0">
                <a:solidFill>
                  <a:srgbClr val="000000"/>
                </a:solidFill>
                <a:latin typeface="楷体" panose="02010609060101010101" pitchFamily="49" charset="-122"/>
                <a:ea typeface="楷体" panose="02010609060101010101" pitchFamily="49" charset="-122"/>
                <a:sym typeface="+mn-ea"/>
              </a:rPr>
              <a:t>和</a:t>
            </a:r>
            <a:r>
              <a:rPr lang="en-US" altLang="zh-CN" sz="2400" b="1" dirty="0">
                <a:solidFill>
                  <a:srgbClr val="000000"/>
                </a:solidFill>
                <a:latin typeface="楷体" panose="02010609060101010101" pitchFamily="49" charset="-122"/>
                <a:ea typeface="楷体" panose="02010609060101010101" pitchFamily="49" charset="-122"/>
                <a:sym typeface="+mn-ea"/>
              </a:rPr>
              <a:t>59</a:t>
            </a:r>
            <a:r>
              <a:rPr lang="zh-CN" altLang="zh-CN" sz="2400" b="1" dirty="0">
                <a:solidFill>
                  <a:srgbClr val="000000"/>
                </a:solidFill>
                <a:latin typeface="楷体" panose="02010609060101010101" pitchFamily="49" charset="-122"/>
                <a:ea typeface="楷体" panose="02010609060101010101" pitchFamily="49" charset="-122"/>
                <a:sym typeface="+mn-ea"/>
              </a:rPr>
              <a:t>的输入电压为</a:t>
            </a:r>
            <a:r>
              <a:rPr lang="en-US" altLang="zh-CN" sz="2400" b="1" dirty="0">
                <a:solidFill>
                  <a:srgbClr val="000000"/>
                </a:solidFill>
                <a:latin typeface="楷体" panose="02010609060101010101" pitchFamily="49" charset="-122"/>
                <a:ea typeface="楷体" panose="02010609060101010101" pitchFamily="49" charset="-122"/>
                <a:sym typeface="+mn-ea"/>
              </a:rPr>
              <a:t>114mV</a:t>
            </a:r>
            <a:r>
              <a:rPr lang="zh-CN" altLang="zh-CN" sz="2400" b="1" dirty="0">
                <a:solidFill>
                  <a:srgbClr val="000000"/>
                </a:solidFill>
                <a:latin typeface="楷体" panose="02010609060101010101" pitchFamily="49" charset="-122"/>
                <a:ea typeface="楷体" panose="02010609060101010101" pitchFamily="49" charset="-122"/>
                <a:sym typeface="+mn-ea"/>
              </a:rPr>
              <a:t>，则码字</a:t>
            </a:r>
            <a:r>
              <a:rPr lang="en-US" altLang="zh-CN" sz="2400" b="1" dirty="0">
                <a:solidFill>
                  <a:srgbClr val="000000"/>
                </a:solidFill>
                <a:latin typeface="楷体" panose="02010609060101010101" pitchFamily="49" charset="-122"/>
                <a:ea typeface="楷体" panose="02010609060101010101" pitchFamily="49" charset="-122"/>
                <a:sym typeface="+mn-ea"/>
              </a:rPr>
              <a:t>58</a:t>
            </a:r>
            <a:r>
              <a:rPr lang="zh-CN" altLang="zh-CN" sz="2400" b="1" dirty="0">
                <a:solidFill>
                  <a:srgbClr val="000000"/>
                </a:solidFill>
                <a:latin typeface="楷体" panose="02010609060101010101" pitchFamily="49" charset="-122"/>
                <a:ea typeface="楷体" panose="02010609060101010101" pitchFamily="49" charset="-122"/>
                <a:sym typeface="+mn-ea"/>
              </a:rPr>
              <a:t>的中心电压为这两个的平均值</a:t>
            </a:r>
            <a:r>
              <a:rPr lang="zh-CN" altLang="en-US" sz="2400" b="1" dirty="0">
                <a:solidFill>
                  <a:srgbClr val="000000"/>
                </a:solidFill>
                <a:latin typeface="楷体" panose="02010609060101010101" pitchFamily="49" charset="-122"/>
                <a:ea typeface="楷体" panose="02010609060101010101" pitchFamily="49" charset="-122"/>
                <a:sym typeface="+mn-ea"/>
              </a:rPr>
              <a:t>（</a:t>
            </a:r>
            <a:r>
              <a:rPr lang="en-US" altLang="zh-CN" sz="2400" b="1" dirty="0">
                <a:solidFill>
                  <a:srgbClr val="000000"/>
                </a:solidFill>
                <a:latin typeface="楷体" panose="02010609060101010101" pitchFamily="49" charset="-122"/>
                <a:ea typeface="楷体" panose="02010609060101010101" pitchFamily="49" charset="-122"/>
                <a:sym typeface="+mn-ea"/>
              </a:rPr>
              <a:t>114+100</a:t>
            </a:r>
            <a:r>
              <a:rPr lang="zh-CN" altLang="en-US" sz="2400" b="1" dirty="0">
                <a:solidFill>
                  <a:srgbClr val="000000"/>
                </a:solidFill>
                <a:latin typeface="楷体" panose="02010609060101010101" pitchFamily="49" charset="-122"/>
                <a:ea typeface="楷体" panose="02010609060101010101" pitchFamily="49" charset="-122"/>
                <a:sym typeface="+mn-ea"/>
              </a:rPr>
              <a:t>）</a:t>
            </a:r>
            <a:r>
              <a:rPr lang="en-US" altLang="zh-CN" sz="2400" b="1" dirty="0">
                <a:solidFill>
                  <a:srgbClr val="000000"/>
                </a:solidFill>
                <a:latin typeface="楷体" panose="02010609060101010101" pitchFamily="49" charset="-122"/>
                <a:ea typeface="楷体" panose="02010609060101010101" pitchFamily="49" charset="-122"/>
                <a:sym typeface="+mn-ea"/>
              </a:rPr>
              <a:t>/2mV=107mV.</a:t>
            </a:r>
            <a:endParaRPr lang="zh-CN" altLang="en-US" sz="2400" b="1" dirty="0">
              <a:solidFill>
                <a:schemeClr val="tx1">
                  <a:lumMod val="60000"/>
                  <a:lumOff val="40000"/>
                </a:schemeClr>
              </a:solidFill>
              <a:latin typeface="+mn-lt"/>
            </a:endParaRPr>
          </a:p>
        </p:txBody>
      </p:sp>
      <p:sp>
        <p:nvSpPr>
          <p:cNvPr id="5" name="标题 1"/>
          <p:cNvSpPr txBox="1"/>
          <p:nvPr/>
        </p:nvSpPr>
        <p:spPr bwMode="auto">
          <a:xfrm>
            <a:off x="1484928" y="-128"/>
            <a:ext cx="7740352"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4.6 ADC</a:t>
            </a:r>
            <a:r>
              <a:rPr lang="zh-CN" altLang="en-US" sz="3200" dirty="0">
                <a:solidFill>
                  <a:srgbClr val="990000"/>
                </a:solidFill>
                <a:latin typeface="Comic Sans MS" panose="030F0702030302020204" pitchFamily="66" charset="0"/>
                <a:ea typeface="隶书" panose="02010509060101010101" pitchFamily="49" charset="-122"/>
                <a:sym typeface="+mn-ea"/>
              </a:rPr>
              <a:t>码边沿测试</a:t>
            </a:r>
            <a:r>
              <a:rPr lang="en-US" altLang="zh-CN" sz="3200" kern="0" dirty="0">
                <a:solidFill>
                  <a:srgbClr val="990000"/>
                </a:solidFill>
                <a:latin typeface="Comic Sans MS" panose="030F0702030302020204" pitchFamily="66" charset="0"/>
                <a:ea typeface="隶书" panose="02010509060101010101" pitchFamily="49" charset="-122"/>
              </a:rPr>
              <a:t> </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nvSpPr>
        <p:spPr bwMode="auto">
          <a:xfrm>
            <a:off x="1403648" y="54482"/>
            <a:ext cx="7740352"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4.6 </a:t>
            </a:r>
            <a:r>
              <a:rPr lang="en-US" altLang="zh-CN" sz="3200" kern="0" dirty="0">
                <a:solidFill>
                  <a:srgbClr val="990000"/>
                </a:solidFill>
                <a:latin typeface="Comic Sans MS" panose="030F0702030302020204" pitchFamily="66" charset="0"/>
                <a:ea typeface="隶书" panose="02010509060101010101" pitchFamily="49" charset="-122"/>
                <a:sym typeface="+mn-ea"/>
              </a:rPr>
              <a:t>ADC</a:t>
            </a:r>
            <a:r>
              <a:rPr lang="zh-CN" altLang="en-US" sz="3200" dirty="0">
                <a:solidFill>
                  <a:srgbClr val="990000"/>
                </a:solidFill>
                <a:latin typeface="Comic Sans MS" panose="030F0702030302020204" pitchFamily="66" charset="0"/>
                <a:ea typeface="隶书" panose="02010509060101010101" pitchFamily="49" charset="-122"/>
                <a:sym typeface="+mn-ea"/>
              </a:rPr>
              <a:t>码边沿测试</a:t>
            </a:r>
            <a:r>
              <a:rPr lang="en-US" altLang="zh-CN" sz="3200" kern="0" dirty="0">
                <a:solidFill>
                  <a:srgbClr val="990000"/>
                </a:solidFill>
                <a:latin typeface="Comic Sans MS" panose="030F0702030302020204" pitchFamily="66" charset="0"/>
                <a:ea typeface="隶书" panose="02010509060101010101" pitchFamily="49" charset="-122"/>
              </a:rPr>
              <a:t> </a:t>
            </a:r>
            <a:endParaRPr lang="zh-CN" altLang="en-US" sz="3200" kern="0" dirty="0">
              <a:solidFill>
                <a:srgbClr val="990000"/>
              </a:solidFill>
              <a:latin typeface="Comic Sans MS" panose="030F0702030302020204" pitchFamily="66" charset="0"/>
              <a:ea typeface="隶书" panose="02010509060101010101" pitchFamily="49" charset="-122"/>
            </a:endParaRPr>
          </a:p>
        </p:txBody>
      </p:sp>
      <p:grpSp>
        <p:nvGrpSpPr>
          <p:cNvPr id="4" name="组合 3"/>
          <p:cNvGrpSpPr/>
          <p:nvPr/>
        </p:nvGrpSpPr>
        <p:grpSpPr>
          <a:xfrm>
            <a:off x="623696" y="2132856"/>
            <a:ext cx="4926080" cy="3232484"/>
            <a:chOff x="755577" y="2181705"/>
            <a:chExt cx="4926080" cy="3232484"/>
          </a:xfrm>
        </p:grpSpPr>
        <p:sp>
          <p:nvSpPr>
            <p:cNvPr id="7" name="矩形 6"/>
            <p:cNvSpPr/>
            <p:nvPr/>
          </p:nvSpPr>
          <p:spPr>
            <a:xfrm>
              <a:off x="755577" y="3284984"/>
              <a:ext cx="1763786" cy="954107"/>
            </a:xfrm>
            <a:prstGeom prst="rect">
              <a:avLst/>
            </a:prstGeom>
          </p:spPr>
          <p:txBody>
            <a:bodyPr wrap="square">
              <a:spAutoFit/>
            </a:bodyPr>
            <a:lstStyle/>
            <a:p>
              <a:r>
                <a:rPr lang="zh-CN" altLang="zh-CN" sz="2800" dirty="0">
                  <a:solidFill>
                    <a:srgbClr val="990000"/>
                  </a:solidFill>
                  <a:latin typeface="隶书" panose="02010509060101010101" pitchFamily="49" charset="-122"/>
                  <a:ea typeface="隶书" panose="02010509060101010101" pitchFamily="49" charset="-122"/>
                </a:rPr>
                <a:t>测量代码边沿</a:t>
              </a:r>
              <a:r>
                <a:rPr lang="zh-CN" altLang="en-US" sz="2800" dirty="0">
                  <a:solidFill>
                    <a:srgbClr val="990000"/>
                  </a:solidFill>
                  <a:latin typeface="隶书" panose="02010509060101010101" pitchFamily="49" charset="-122"/>
                  <a:ea typeface="隶书" panose="02010509060101010101" pitchFamily="49" charset="-122"/>
                </a:rPr>
                <a:t>方法</a:t>
              </a:r>
            </a:p>
          </p:txBody>
        </p:sp>
        <p:sp>
          <p:nvSpPr>
            <p:cNvPr id="12" name="矩形 11"/>
            <p:cNvSpPr/>
            <p:nvPr/>
          </p:nvSpPr>
          <p:spPr>
            <a:xfrm>
              <a:off x="2727002" y="2181705"/>
              <a:ext cx="2954655" cy="461665"/>
            </a:xfrm>
            <a:prstGeom prst="rect">
              <a:avLst/>
            </a:prstGeom>
          </p:spPr>
          <p:txBody>
            <a:bodyPr wrap="none">
              <a:spAutoFit/>
            </a:bodyPr>
            <a:lstStyle/>
            <a:p>
              <a:r>
                <a:rPr lang="zh-CN" altLang="zh-CN" sz="24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步长搜索或二元搜索</a:t>
              </a:r>
              <a:endParaRPr lang="zh-CN" altLang="en-US" sz="24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endParaRPr>
            </a:p>
          </p:txBody>
        </p:sp>
        <p:sp>
          <p:nvSpPr>
            <p:cNvPr id="13" name="矩形 12"/>
            <p:cNvSpPr/>
            <p:nvPr/>
          </p:nvSpPr>
          <p:spPr>
            <a:xfrm>
              <a:off x="2727002" y="3573069"/>
              <a:ext cx="1415772" cy="461665"/>
            </a:xfrm>
            <a:prstGeom prst="rect">
              <a:avLst/>
            </a:prstGeom>
          </p:spPr>
          <p:txBody>
            <a:bodyPr wrap="none">
              <a:spAutoFit/>
            </a:bodyPr>
            <a:lstStyle/>
            <a:p>
              <a:r>
                <a:rPr lang="zh-CN" altLang="zh-CN" sz="24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硬件伺服</a:t>
              </a:r>
              <a:endParaRPr lang="zh-CN" altLang="en-US" sz="24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endParaRPr>
            </a:p>
          </p:txBody>
        </p:sp>
        <p:sp>
          <p:nvSpPr>
            <p:cNvPr id="14" name="矩形 13"/>
            <p:cNvSpPr/>
            <p:nvPr/>
          </p:nvSpPr>
          <p:spPr>
            <a:xfrm>
              <a:off x="2727002" y="4952524"/>
              <a:ext cx="1415772" cy="461665"/>
            </a:xfrm>
            <a:prstGeom prst="rect">
              <a:avLst/>
            </a:prstGeom>
          </p:spPr>
          <p:txBody>
            <a:bodyPr wrap="none">
              <a:spAutoFit/>
            </a:bodyPr>
            <a:lstStyle/>
            <a:p>
              <a:r>
                <a:rPr lang="zh-CN" altLang="zh-CN" sz="24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直方图法</a:t>
              </a:r>
              <a:endParaRPr lang="zh-CN" altLang="en-US" sz="24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endParaRPr>
            </a:p>
          </p:txBody>
        </p:sp>
        <p:sp>
          <p:nvSpPr>
            <p:cNvPr id="15" name="左大括号 14"/>
            <p:cNvSpPr/>
            <p:nvPr/>
          </p:nvSpPr>
          <p:spPr>
            <a:xfrm>
              <a:off x="2249537" y="2428282"/>
              <a:ext cx="539651" cy="2751241"/>
            </a:xfrm>
            <a:prstGeom prst="leftBrace">
              <a:avLst/>
            </a:prstGeom>
            <a:ln w="2857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spd="slow">
    <p:zo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412776"/>
            <a:ext cx="8208911" cy="4954270"/>
          </a:xfrm>
          <a:prstGeom prst="rect">
            <a:avLst/>
          </a:prstGeom>
        </p:spPr>
        <p:txBody>
          <a:bodyPr wrap="square">
            <a:spAutoFit/>
          </a:bodyPr>
          <a:lstStyle/>
          <a:p>
            <a:pPr algn="just"/>
            <a:r>
              <a:rPr lang="zh-CN" altLang="en-US" sz="2800" b="1" dirty="0">
                <a:solidFill>
                  <a:srgbClr val="FF0000"/>
                </a:solidFill>
                <a:latin typeface="+mn-lt"/>
                <a:sym typeface="+mn-ea"/>
              </a:rPr>
              <a:t>步长搜索或二元搜索</a:t>
            </a:r>
            <a:r>
              <a:rPr lang="en-US" altLang="zh-CN" sz="2800" b="1" dirty="0">
                <a:solidFill>
                  <a:srgbClr val="FF0000"/>
                </a:solidFill>
                <a:latin typeface="+mn-lt"/>
              </a:rPr>
              <a:t>:</a:t>
            </a:r>
            <a:r>
              <a:rPr lang="zh-CN" altLang="en-US" sz="2400" b="1" dirty="0">
                <a:solidFill>
                  <a:srgbClr val="083CB0"/>
                </a:solidFill>
                <a:latin typeface="+mn-lt"/>
                <a:ea typeface="+mn-ea"/>
                <a:sym typeface="+mn-ea"/>
              </a:rPr>
              <a:t>找出码边沿的该方法是调整（增大或减小）</a:t>
            </a:r>
            <a:r>
              <a:rPr lang="en-US" altLang="zh-CN" sz="2400" b="1" dirty="0">
                <a:solidFill>
                  <a:srgbClr val="083CB0"/>
                </a:solidFill>
                <a:latin typeface="+mn-lt"/>
                <a:ea typeface="+mn-ea"/>
                <a:sym typeface="+mn-ea"/>
              </a:rPr>
              <a:t>ADC</a:t>
            </a:r>
            <a:r>
              <a:rPr lang="zh-CN" altLang="en-US" sz="2400" b="1" dirty="0">
                <a:solidFill>
                  <a:srgbClr val="083CB0"/>
                </a:solidFill>
                <a:latin typeface="+mn-lt"/>
                <a:ea typeface="+mn-ea"/>
                <a:sym typeface="+mn-ea"/>
              </a:rPr>
              <a:t>的输入电压直到输出电压在码字</a:t>
            </a:r>
            <a:r>
              <a:rPr lang="en-US" altLang="zh-CN" sz="2400" b="1" dirty="0">
                <a:solidFill>
                  <a:srgbClr val="083CB0"/>
                </a:solidFill>
                <a:latin typeface="+mn-lt"/>
                <a:ea typeface="+mn-ea"/>
                <a:sym typeface="+mn-ea"/>
              </a:rPr>
              <a:t>1</a:t>
            </a:r>
            <a:r>
              <a:rPr lang="zh-CN" altLang="en-US" sz="2400" b="1" dirty="0">
                <a:solidFill>
                  <a:srgbClr val="083CB0"/>
                </a:solidFill>
                <a:latin typeface="+mn-lt"/>
                <a:ea typeface="+mn-ea"/>
                <a:sym typeface="+mn-ea"/>
              </a:rPr>
              <a:t>和码字</a:t>
            </a:r>
            <a:r>
              <a:rPr lang="en-US" altLang="zh-CN" sz="2400" b="1" dirty="0">
                <a:solidFill>
                  <a:srgbClr val="083CB0"/>
                </a:solidFill>
                <a:latin typeface="+mn-lt"/>
                <a:ea typeface="+mn-ea"/>
                <a:sym typeface="+mn-ea"/>
              </a:rPr>
              <a:t>2</a:t>
            </a:r>
            <a:r>
              <a:rPr lang="zh-CN" altLang="en-US" sz="2400" b="1" dirty="0">
                <a:solidFill>
                  <a:srgbClr val="083CB0"/>
                </a:solidFill>
                <a:latin typeface="+mn-lt"/>
                <a:ea typeface="+mn-ea"/>
                <a:sym typeface="+mn-ea"/>
              </a:rPr>
              <a:t>之间均匀分布，为了得到可重复的结果，我们需要对</a:t>
            </a:r>
            <a:r>
              <a:rPr lang="en-US" altLang="zh-CN" sz="2400" b="1" dirty="0">
                <a:solidFill>
                  <a:srgbClr val="083CB0"/>
                </a:solidFill>
                <a:latin typeface="+mn-lt"/>
                <a:ea typeface="+mn-ea"/>
                <a:sym typeface="+mn-ea"/>
              </a:rPr>
              <a:t>ADC</a:t>
            </a:r>
            <a:r>
              <a:rPr lang="zh-CN" altLang="en-US" sz="2400" b="1" dirty="0">
                <a:solidFill>
                  <a:srgbClr val="083CB0"/>
                </a:solidFill>
                <a:latin typeface="+mn-lt"/>
                <a:ea typeface="+mn-ea"/>
                <a:sym typeface="+mn-ea"/>
              </a:rPr>
              <a:t>采样多次（</a:t>
            </a:r>
            <a:r>
              <a:rPr lang="en-US" altLang="zh-CN" sz="2400" b="1" dirty="0">
                <a:solidFill>
                  <a:srgbClr val="083CB0"/>
                </a:solidFill>
                <a:latin typeface="+mn-lt"/>
                <a:ea typeface="+mn-ea"/>
                <a:sym typeface="+mn-ea"/>
              </a:rPr>
              <a:t>50</a:t>
            </a:r>
            <a:r>
              <a:rPr lang="zh-CN" altLang="en-US" sz="2400" b="1" dirty="0">
                <a:solidFill>
                  <a:srgbClr val="083CB0"/>
                </a:solidFill>
                <a:latin typeface="黑体" panose="02010609060101010101" pitchFamily="49" charset="-122"/>
                <a:ea typeface="黑体" panose="02010609060101010101" pitchFamily="49" charset="-122"/>
                <a:sym typeface="+mn-ea"/>
              </a:rPr>
              <a:t>～</a:t>
            </a:r>
            <a:r>
              <a:rPr lang="en-US" altLang="zh-CN" sz="2400" b="1" dirty="0">
                <a:solidFill>
                  <a:srgbClr val="083CB0"/>
                </a:solidFill>
                <a:latin typeface="黑体" panose="02010609060101010101" pitchFamily="49" charset="-122"/>
                <a:ea typeface="黑体" panose="02010609060101010101" pitchFamily="49" charset="-122"/>
                <a:sym typeface="+mn-ea"/>
              </a:rPr>
              <a:t>100</a:t>
            </a:r>
            <a:r>
              <a:rPr lang="zh-CN" altLang="en-US" sz="2400" b="1" dirty="0">
                <a:solidFill>
                  <a:srgbClr val="083CB0"/>
                </a:solidFill>
                <a:latin typeface="黑体" panose="02010609060101010101" pitchFamily="49" charset="-122"/>
                <a:ea typeface="黑体" panose="02010609060101010101" pitchFamily="49" charset="-122"/>
                <a:sym typeface="+mn-ea"/>
              </a:rPr>
              <a:t>）</a:t>
            </a:r>
            <a:r>
              <a:rPr lang="zh-CN" altLang="en-US" sz="2400" b="1" dirty="0">
                <a:solidFill>
                  <a:srgbClr val="083CB0"/>
                </a:solidFill>
                <a:latin typeface="+mn-lt"/>
                <a:ea typeface="+mn-ea"/>
                <a:sym typeface="+mn-ea"/>
              </a:rPr>
              <a:t>以达到统计效果。</a:t>
            </a:r>
            <a:endParaRPr lang="en-US" altLang="zh-CN" sz="2400" b="1" dirty="0">
              <a:solidFill>
                <a:srgbClr val="083CB0"/>
              </a:solidFill>
              <a:latin typeface="+mn-lt"/>
              <a:ea typeface="+mn-ea"/>
            </a:endParaRPr>
          </a:p>
          <a:p>
            <a:pPr algn="just"/>
            <a:r>
              <a:rPr lang="zh-CN" altLang="en-US" sz="2400" b="1" dirty="0">
                <a:solidFill>
                  <a:srgbClr val="083CB0"/>
                </a:solidFill>
                <a:latin typeface="+mn-lt"/>
                <a:ea typeface="+mn-ea"/>
                <a:sym typeface="+mn-ea"/>
              </a:rPr>
              <a:t>输入电压的调整可以采用简单的步长搜索，但是二元搜索的方法可以更快地找到</a:t>
            </a:r>
            <a:r>
              <a:rPr lang="en-US" altLang="zh-CN" sz="2400" b="1" dirty="0">
                <a:solidFill>
                  <a:srgbClr val="083CB0"/>
                </a:solidFill>
                <a:latin typeface="+mn-lt"/>
                <a:ea typeface="+mn-ea"/>
                <a:sym typeface="+mn-ea"/>
              </a:rPr>
              <a:t>ADC</a:t>
            </a:r>
            <a:r>
              <a:rPr lang="zh-CN" altLang="en-US" sz="2400" b="1" dirty="0">
                <a:solidFill>
                  <a:srgbClr val="083CB0"/>
                </a:solidFill>
                <a:latin typeface="+mn-lt"/>
                <a:ea typeface="+mn-ea"/>
                <a:sym typeface="+mn-ea"/>
              </a:rPr>
              <a:t>码边沿。</a:t>
            </a:r>
          </a:p>
          <a:p>
            <a:pPr algn="just"/>
            <a:r>
              <a:rPr lang="zh-CN" altLang="en-US" sz="2400" b="1" dirty="0">
                <a:solidFill>
                  <a:srgbClr val="000000"/>
                </a:solidFill>
                <a:latin typeface="楷体" panose="02010609060101010101" pitchFamily="49" charset="-122"/>
                <a:ea typeface="楷体" panose="02010609060101010101" pitchFamily="49" charset="-122"/>
                <a:sym typeface="+mn-ea"/>
              </a:rPr>
              <a:t>采用二元搜索的方法解决多位</a:t>
            </a:r>
            <a:r>
              <a:rPr lang="en-US" altLang="zh-CN" sz="2400" b="1" dirty="0">
                <a:solidFill>
                  <a:srgbClr val="000000"/>
                </a:solidFill>
                <a:latin typeface="楷体" panose="02010609060101010101" pitchFamily="49" charset="-122"/>
                <a:ea typeface="楷体" panose="02010609060101010101" pitchFamily="49" charset="-122"/>
                <a:sym typeface="+mn-ea"/>
              </a:rPr>
              <a:t>ADC</a:t>
            </a:r>
            <a:r>
              <a:rPr lang="zh-CN" altLang="en-US" sz="2400" b="1" dirty="0">
                <a:solidFill>
                  <a:srgbClr val="000000"/>
                </a:solidFill>
                <a:latin typeface="楷体" panose="02010609060101010101" pitchFamily="49" charset="-122"/>
                <a:ea typeface="楷体" panose="02010609060101010101" pitchFamily="49" charset="-122"/>
                <a:sym typeface="+mn-ea"/>
              </a:rPr>
              <a:t>的电路时，需要完成</a:t>
            </a:r>
            <a:r>
              <a:rPr lang="en-US" altLang="zh-CN" sz="2400" b="1" dirty="0">
                <a:solidFill>
                  <a:srgbClr val="000000"/>
                </a:solidFill>
                <a:latin typeface="楷体" panose="02010609060101010101" pitchFamily="49" charset="-122"/>
                <a:ea typeface="楷体" panose="02010609060101010101" pitchFamily="49" charset="-122"/>
                <a:sym typeface="+mn-ea"/>
              </a:rPr>
              <a:t>5</a:t>
            </a:r>
            <a:r>
              <a:rPr lang="zh-CN" altLang="en-US" sz="2400" b="1" dirty="0">
                <a:solidFill>
                  <a:srgbClr val="000000"/>
                </a:solidFill>
                <a:latin typeface="楷体" panose="02010609060101010101" pitchFamily="49" charset="-122"/>
                <a:ea typeface="楷体" panose="02010609060101010101" pitchFamily="49" charset="-122"/>
                <a:sym typeface="+mn-ea"/>
              </a:rPr>
              <a:t>个迭代，每个迭代进行</a:t>
            </a:r>
            <a:r>
              <a:rPr lang="en-US" altLang="zh-CN" sz="2400" b="1" dirty="0">
                <a:solidFill>
                  <a:srgbClr val="000000"/>
                </a:solidFill>
                <a:latin typeface="楷体" panose="02010609060101010101" pitchFamily="49" charset="-122"/>
                <a:ea typeface="楷体" panose="02010609060101010101" pitchFamily="49" charset="-122"/>
                <a:sym typeface="+mn-ea"/>
              </a:rPr>
              <a:t>100</a:t>
            </a:r>
            <a:r>
              <a:rPr lang="zh-CN" altLang="en-US" sz="2400" b="1" dirty="0">
                <a:solidFill>
                  <a:srgbClr val="000000"/>
                </a:solidFill>
                <a:latin typeface="楷体" panose="02010609060101010101" pitchFamily="49" charset="-122"/>
                <a:ea typeface="楷体" panose="02010609060101010101" pitchFamily="49" charset="-122"/>
                <a:sym typeface="+mn-ea"/>
              </a:rPr>
              <a:t>个采样，因此要进行</a:t>
            </a:r>
            <a:r>
              <a:rPr lang="en-US" altLang="zh-CN" sz="2400" b="1" dirty="0">
                <a:solidFill>
                  <a:srgbClr val="000000"/>
                </a:solidFill>
                <a:latin typeface="楷体" panose="02010609060101010101" pitchFamily="49" charset="-122"/>
                <a:ea typeface="楷体" panose="02010609060101010101" pitchFamily="49" charset="-122"/>
                <a:sym typeface="+mn-ea"/>
              </a:rPr>
              <a:t>500</a:t>
            </a:r>
            <a:r>
              <a:rPr lang="zh-CN" altLang="en-US" sz="2400" b="1" dirty="0">
                <a:solidFill>
                  <a:srgbClr val="000000"/>
                </a:solidFill>
                <a:latin typeface="楷体" panose="02010609060101010101" pitchFamily="49" charset="-122"/>
                <a:ea typeface="楷体" panose="02010609060101010101" pitchFamily="49" charset="-122"/>
                <a:sym typeface="+mn-ea"/>
              </a:rPr>
              <a:t>次采样完成一个码边沿。一个</a:t>
            </a:r>
            <a:r>
              <a:rPr lang="en-US" altLang="zh-CN" sz="2400" b="1" dirty="0">
                <a:solidFill>
                  <a:srgbClr val="000000"/>
                </a:solidFill>
                <a:latin typeface="楷体" panose="02010609060101010101" pitchFamily="49" charset="-122"/>
                <a:ea typeface="楷体" panose="02010609060101010101" pitchFamily="49" charset="-122"/>
                <a:sym typeface="+mn-ea"/>
              </a:rPr>
              <a:t>N</a:t>
            </a:r>
            <a:r>
              <a:rPr lang="zh-CN" altLang="en-US" sz="2400" b="1" dirty="0">
                <a:solidFill>
                  <a:srgbClr val="000000"/>
                </a:solidFill>
                <a:latin typeface="楷体" panose="02010609060101010101" pitchFamily="49" charset="-122"/>
                <a:ea typeface="楷体" panose="02010609060101010101" pitchFamily="49" charset="-122"/>
                <a:sym typeface="+mn-ea"/>
              </a:rPr>
              <a:t>位</a:t>
            </a:r>
            <a:r>
              <a:rPr lang="en-US" altLang="zh-CN" sz="2400" b="1" dirty="0">
                <a:solidFill>
                  <a:srgbClr val="000000"/>
                </a:solidFill>
                <a:latin typeface="楷体" panose="02010609060101010101" pitchFamily="49" charset="-122"/>
                <a:ea typeface="楷体" panose="02010609060101010101" pitchFamily="49" charset="-122"/>
                <a:sym typeface="+mn-ea"/>
              </a:rPr>
              <a:t>ADC</a:t>
            </a:r>
            <a:r>
              <a:rPr lang="zh-CN" altLang="en-US" sz="2400" b="1" dirty="0">
                <a:solidFill>
                  <a:srgbClr val="000000"/>
                </a:solidFill>
                <a:latin typeface="楷体" panose="02010609060101010101" pitchFamily="49" charset="-122"/>
                <a:ea typeface="楷体" panose="02010609060101010101" pitchFamily="49" charset="-122"/>
                <a:sym typeface="+mn-ea"/>
              </a:rPr>
              <a:t>有</a:t>
            </a:r>
            <a:r>
              <a:rPr lang="en-US" altLang="zh-CN" sz="2400" b="1" dirty="0">
                <a:solidFill>
                  <a:srgbClr val="000000"/>
                </a:solidFill>
                <a:latin typeface="楷体" panose="02010609060101010101" pitchFamily="49" charset="-122"/>
                <a:ea typeface="楷体" panose="02010609060101010101" pitchFamily="49" charset="-122"/>
                <a:sym typeface="+mn-ea"/>
              </a:rPr>
              <a:t>(2</a:t>
            </a:r>
            <a:r>
              <a:rPr lang="en-US" altLang="zh-CN" sz="2400" b="1" baseline="30000" dirty="0">
                <a:solidFill>
                  <a:srgbClr val="000000"/>
                </a:solidFill>
                <a:latin typeface="楷体" panose="02010609060101010101" pitchFamily="49" charset="-122"/>
                <a:ea typeface="楷体" panose="02010609060101010101" pitchFamily="49" charset="-122"/>
                <a:sym typeface="+mn-ea"/>
              </a:rPr>
              <a:t>N</a:t>
            </a:r>
            <a:r>
              <a:rPr lang="en-US" altLang="zh-CN" sz="2400" b="1" dirty="0">
                <a:solidFill>
                  <a:srgbClr val="000000"/>
                </a:solidFill>
                <a:latin typeface="楷体" panose="02010609060101010101" pitchFamily="49" charset="-122"/>
                <a:ea typeface="楷体" panose="02010609060101010101" pitchFamily="49" charset="-122"/>
                <a:sym typeface="+mn-ea"/>
              </a:rPr>
              <a:t>-1)</a:t>
            </a:r>
            <a:r>
              <a:rPr lang="zh-CN" altLang="en-US" sz="2400" b="1" dirty="0">
                <a:solidFill>
                  <a:srgbClr val="000000"/>
                </a:solidFill>
                <a:latin typeface="楷体" panose="02010609060101010101" pitchFamily="49" charset="-122"/>
                <a:ea typeface="楷体" panose="02010609060101010101" pitchFamily="49" charset="-122"/>
                <a:sym typeface="+mn-ea"/>
              </a:rPr>
              <a:t>个边沿，因此，对于大多数</a:t>
            </a:r>
            <a:r>
              <a:rPr lang="en-US" altLang="zh-CN" sz="2400" b="1" dirty="0">
                <a:solidFill>
                  <a:srgbClr val="000000"/>
                </a:solidFill>
                <a:latin typeface="楷体" panose="02010609060101010101" pitchFamily="49" charset="-122"/>
                <a:ea typeface="楷体" panose="02010609060101010101" pitchFamily="49" charset="-122"/>
                <a:sym typeface="+mn-ea"/>
              </a:rPr>
              <a:t>ADC</a:t>
            </a:r>
            <a:r>
              <a:rPr lang="zh-CN" altLang="en-US" sz="2400" b="1" dirty="0">
                <a:solidFill>
                  <a:srgbClr val="000000"/>
                </a:solidFill>
                <a:latin typeface="楷体" panose="02010609060101010101" pitchFamily="49" charset="-122"/>
                <a:ea typeface="楷体" panose="02010609060101010101" pitchFamily="49" charset="-122"/>
                <a:sym typeface="+mn-ea"/>
              </a:rPr>
              <a:t>测试时间将太长了。例如，</a:t>
            </a:r>
            <a:r>
              <a:rPr lang="en-US" altLang="zh-CN" sz="2400" b="1" dirty="0">
                <a:solidFill>
                  <a:srgbClr val="000000"/>
                </a:solidFill>
                <a:latin typeface="楷体" panose="02010609060101010101" pitchFamily="49" charset="-122"/>
                <a:ea typeface="楷体" panose="02010609060101010101" pitchFamily="49" charset="-122"/>
                <a:sym typeface="+mn-ea"/>
              </a:rPr>
              <a:t>1</a:t>
            </a:r>
            <a:r>
              <a:rPr lang="zh-CN" altLang="en-US" sz="2400" b="1" dirty="0">
                <a:solidFill>
                  <a:srgbClr val="000000"/>
                </a:solidFill>
                <a:latin typeface="楷体" panose="02010609060101010101" pitchFamily="49" charset="-122"/>
                <a:ea typeface="楷体" panose="02010609060101010101" pitchFamily="49" charset="-122"/>
                <a:sym typeface="+mn-ea"/>
              </a:rPr>
              <a:t>个</a:t>
            </a:r>
            <a:r>
              <a:rPr lang="en-US" altLang="zh-CN" sz="2400" b="1" dirty="0">
                <a:solidFill>
                  <a:srgbClr val="000000"/>
                </a:solidFill>
                <a:latin typeface="楷体" panose="02010609060101010101" pitchFamily="49" charset="-122"/>
                <a:ea typeface="楷体" panose="02010609060101010101" pitchFamily="49" charset="-122"/>
                <a:sym typeface="+mn-ea"/>
              </a:rPr>
              <a:t>10</a:t>
            </a:r>
            <a:r>
              <a:rPr lang="zh-CN" altLang="en-US" sz="2400" b="1" dirty="0">
                <a:solidFill>
                  <a:srgbClr val="000000"/>
                </a:solidFill>
                <a:latin typeface="楷体" panose="02010609060101010101" pitchFamily="49" charset="-122"/>
                <a:ea typeface="楷体" panose="02010609060101010101" pitchFamily="49" charset="-122"/>
                <a:sym typeface="+mn-ea"/>
              </a:rPr>
              <a:t>位</a:t>
            </a:r>
            <a:r>
              <a:rPr lang="en-US" altLang="zh-CN" sz="2400" b="1" dirty="0">
                <a:solidFill>
                  <a:srgbClr val="000000"/>
                </a:solidFill>
                <a:latin typeface="楷体" panose="02010609060101010101" pitchFamily="49" charset="-122"/>
                <a:ea typeface="楷体" panose="02010609060101010101" pitchFamily="49" charset="-122"/>
                <a:sym typeface="+mn-ea"/>
              </a:rPr>
              <a:t>ADC</a:t>
            </a:r>
            <a:r>
              <a:rPr lang="zh-CN" altLang="en-US" sz="2400" b="1" dirty="0">
                <a:solidFill>
                  <a:srgbClr val="000000"/>
                </a:solidFill>
                <a:latin typeface="楷体" panose="02010609060101010101" pitchFamily="49" charset="-122"/>
                <a:ea typeface="楷体" panose="02010609060101010101" pitchFamily="49" charset="-122"/>
                <a:sym typeface="+mn-ea"/>
              </a:rPr>
              <a:t>运行在</a:t>
            </a:r>
            <a:r>
              <a:rPr lang="en-US" altLang="zh-CN" sz="2400" b="1" dirty="0">
                <a:solidFill>
                  <a:srgbClr val="000000"/>
                </a:solidFill>
                <a:latin typeface="楷体" panose="02010609060101010101" pitchFamily="49" charset="-122"/>
                <a:ea typeface="楷体" panose="02010609060101010101" pitchFamily="49" charset="-122"/>
                <a:sym typeface="+mn-ea"/>
              </a:rPr>
              <a:t>100kHz</a:t>
            </a:r>
            <a:r>
              <a:rPr lang="zh-CN" altLang="en-US" sz="2400" b="1" dirty="0">
                <a:solidFill>
                  <a:srgbClr val="000000"/>
                </a:solidFill>
                <a:latin typeface="楷体" panose="02010609060101010101" pitchFamily="49" charset="-122"/>
                <a:ea typeface="楷体" panose="02010609060101010101" pitchFamily="49" charset="-122"/>
                <a:sym typeface="+mn-ea"/>
              </a:rPr>
              <a:t>的采样频率下，数据收集时间</a:t>
            </a:r>
            <a:r>
              <a:rPr lang="en-US" altLang="zh-CN" sz="2400" b="1" dirty="0">
                <a:solidFill>
                  <a:srgbClr val="000000"/>
                </a:solidFill>
                <a:latin typeface="楷体" panose="02010609060101010101" pitchFamily="49" charset="-122"/>
                <a:ea typeface="楷体" panose="02010609060101010101" pitchFamily="49" charset="-122"/>
                <a:sym typeface="+mn-ea"/>
              </a:rPr>
              <a:t>500</a:t>
            </a:r>
            <a:r>
              <a:rPr lang="zh-CN" altLang="en-US" sz="2400" b="1" dirty="0">
                <a:solidFill>
                  <a:srgbClr val="000000"/>
                </a:solidFill>
                <a:latin typeface="楷体" panose="02010609060101010101" pitchFamily="49" charset="-122"/>
                <a:ea typeface="楷体" panose="02010609060101010101" pitchFamily="49" charset="-122"/>
                <a:sym typeface="+mn-ea"/>
              </a:rPr>
              <a:t>*</a:t>
            </a:r>
            <a:r>
              <a:rPr lang="en-US" altLang="zh-CN" sz="2400" b="1" dirty="0">
                <a:solidFill>
                  <a:srgbClr val="000000"/>
                </a:solidFill>
                <a:latin typeface="楷体" panose="02010609060101010101" pitchFamily="49" charset="-122"/>
                <a:ea typeface="楷体" panose="02010609060101010101" pitchFamily="49" charset="-122"/>
                <a:sym typeface="+mn-ea"/>
              </a:rPr>
              <a:t>1023</a:t>
            </a:r>
            <a:r>
              <a:rPr lang="zh-CN" altLang="en-US" sz="2400" b="1" dirty="0">
                <a:solidFill>
                  <a:srgbClr val="000000"/>
                </a:solidFill>
                <a:latin typeface="楷体" panose="02010609060101010101" pitchFamily="49" charset="-122"/>
                <a:ea typeface="楷体" panose="02010609060101010101" pitchFamily="49" charset="-122"/>
                <a:sym typeface="+mn-ea"/>
              </a:rPr>
              <a:t>*</a:t>
            </a:r>
            <a:r>
              <a:rPr lang="en-US" altLang="zh-CN" sz="2400" b="1" dirty="0">
                <a:solidFill>
                  <a:srgbClr val="000000"/>
                </a:solidFill>
                <a:latin typeface="楷体" panose="02010609060101010101" pitchFamily="49" charset="-122"/>
                <a:ea typeface="楷体" panose="02010609060101010101" pitchFamily="49" charset="-122"/>
                <a:sym typeface="+mn-ea"/>
              </a:rPr>
              <a:t>10us=5.115s</a:t>
            </a:r>
            <a:r>
              <a:rPr lang="zh-CN" altLang="en-US" sz="2400" b="1" dirty="0">
                <a:solidFill>
                  <a:srgbClr val="000000"/>
                </a:solidFill>
                <a:latin typeface="楷体" panose="02010609060101010101" pitchFamily="49" charset="-122"/>
                <a:ea typeface="楷体" panose="02010609060101010101" pitchFamily="49" charset="-122"/>
                <a:sym typeface="+mn-ea"/>
              </a:rPr>
              <a:t>，显然是不能接受的。</a:t>
            </a:r>
            <a:endParaRPr lang="zh-CN" altLang="en-US" sz="2400" b="1" dirty="0">
              <a:solidFill>
                <a:srgbClr val="000000"/>
              </a:solidFill>
              <a:latin typeface="楷体" panose="02010609060101010101" pitchFamily="49" charset="-122"/>
              <a:ea typeface="楷体" panose="02010609060101010101" pitchFamily="49" charset="-122"/>
            </a:endParaRPr>
          </a:p>
          <a:p>
            <a:pPr algn="just"/>
            <a:endParaRPr lang="zh-CN" altLang="en-US" sz="2400" b="1" dirty="0">
              <a:solidFill>
                <a:srgbClr val="083CB0"/>
              </a:solidFill>
              <a:latin typeface="+mn-lt"/>
              <a:ea typeface="+mn-ea"/>
            </a:endParaRPr>
          </a:p>
        </p:txBody>
      </p:sp>
      <p:sp>
        <p:nvSpPr>
          <p:cNvPr id="4" name="标题 1"/>
          <p:cNvSpPr txBox="1"/>
          <p:nvPr/>
        </p:nvSpPr>
        <p:spPr bwMode="auto">
          <a:xfrm>
            <a:off x="1403648" y="-128"/>
            <a:ext cx="7740352"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4.6 ADC</a:t>
            </a:r>
            <a:r>
              <a:rPr lang="zh-CN" altLang="en-US" sz="3200" dirty="0">
                <a:solidFill>
                  <a:srgbClr val="990000"/>
                </a:solidFill>
                <a:latin typeface="Comic Sans MS" panose="030F0702030302020204" pitchFamily="66" charset="0"/>
                <a:ea typeface="隶书" panose="02010509060101010101" pitchFamily="49" charset="-122"/>
                <a:sym typeface="+mn-ea"/>
              </a:rPr>
              <a:t>码边沿测试</a:t>
            </a:r>
            <a:r>
              <a:rPr lang="en-US" altLang="zh-CN" sz="3200" kern="0" dirty="0">
                <a:solidFill>
                  <a:srgbClr val="990000"/>
                </a:solidFill>
                <a:latin typeface="Comic Sans MS" panose="030F0702030302020204" pitchFamily="66" charset="0"/>
                <a:ea typeface="隶书" panose="02010509060101010101" pitchFamily="49" charset="-122"/>
              </a:rPr>
              <a:t> </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5556" y="1137062"/>
            <a:ext cx="8208911" cy="1260475"/>
          </a:xfrm>
          <a:prstGeom prst="rect">
            <a:avLst/>
          </a:prstGeom>
        </p:spPr>
        <p:txBody>
          <a:bodyPr wrap="square">
            <a:spAutoFit/>
          </a:bodyPr>
          <a:lstStyle/>
          <a:p>
            <a:pPr algn="just"/>
            <a:r>
              <a:rPr lang="en-US" altLang="zh-CN" sz="2800" b="1">
                <a:solidFill>
                  <a:srgbClr val="FF0000"/>
                </a:solidFill>
                <a:latin typeface="+mn-lt"/>
              </a:rPr>
              <a:t>伺服方</a:t>
            </a:r>
            <a:r>
              <a:rPr lang="zh-CN" altLang="en-US" sz="2800" b="1">
                <a:solidFill>
                  <a:srgbClr val="FF0000"/>
                </a:solidFill>
                <a:latin typeface="+mn-lt"/>
              </a:rPr>
              <a:t>法</a:t>
            </a:r>
            <a:r>
              <a:rPr lang="en-US" altLang="zh-CN" sz="2800" b="1" dirty="0" err="1">
                <a:solidFill>
                  <a:srgbClr val="FF0000"/>
                </a:solidFill>
                <a:latin typeface="+mn-lt"/>
              </a:rPr>
              <a:t>:</a:t>
            </a:r>
            <a:r>
              <a:rPr lang="en-US" altLang="zh-CN" sz="2400" b="1" dirty="0">
                <a:solidFill>
                  <a:srgbClr val="083CB0"/>
                </a:solidFill>
                <a:latin typeface="+mn-lt"/>
                <a:ea typeface="+mn-ea"/>
                <a:sym typeface="+mn-ea"/>
              </a:rPr>
              <a:t>ADC</a:t>
            </a:r>
            <a:r>
              <a:rPr lang="zh-CN" altLang="en-US" sz="2400" b="1" dirty="0">
                <a:solidFill>
                  <a:srgbClr val="083CB0"/>
                </a:solidFill>
                <a:latin typeface="+mn-lt"/>
                <a:ea typeface="+mn-ea"/>
                <a:sym typeface="+mn-ea"/>
              </a:rPr>
              <a:t>的输出代码和一个搜索值寄存器的可编程值比较，如果</a:t>
            </a:r>
            <a:r>
              <a:rPr lang="en-US" altLang="zh-CN" sz="2400" b="1" dirty="0">
                <a:solidFill>
                  <a:srgbClr val="083CB0"/>
                </a:solidFill>
                <a:latin typeface="+mn-lt"/>
                <a:ea typeface="+mn-ea"/>
                <a:sym typeface="+mn-ea"/>
              </a:rPr>
              <a:t>ADC</a:t>
            </a:r>
            <a:r>
              <a:rPr lang="zh-CN" altLang="en-US" sz="2400" b="1" dirty="0">
                <a:solidFill>
                  <a:srgbClr val="083CB0"/>
                </a:solidFill>
                <a:latin typeface="+mn-lt"/>
                <a:ea typeface="+mn-ea"/>
                <a:sym typeface="+mn-ea"/>
              </a:rPr>
              <a:t>输出大于或等于预期值，积分器就向下调整，如果小于预期值，积分器就向上调整。</a:t>
            </a:r>
            <a:endParaRPr lang="zh-CN" altLang="en-US" sz="2800" b="1" dirty="0">
              <a:solidFill>
                <a:srgbClr val="083CB0"/>
              </a:solidFill>
              <a:latin typeface="+mn-lt"/>
              <a:ea typeface="+mn-ea"/>
            </a:endParaRPr>
          </a:p>
        </p:txBody>
      </p:sp>
      <p:sp>
        <p:nvSpPr>
          <p:cNvPr id="7" name="矩形 6"/>
          <p:cNvSpPr/>
          <p:nvPr/>
        </p:nvSpPr>
        <p:spPr>
          <a:xfrm>
            <a:off x="3553517" y="6098227"/>
            <a:ext cx="2037080" cy="368300"/>
          </a:xfrm>
          <a:prstGeom prst="rect">
            <a:avLst/>
          </a:prstGeom>
        </p:spPr>
        <p:txBody>
          <a:bodyPr wrap="none">
            <a:spAutoFit/>
          </a:bodyPr>
          <a:lstStyle/>
          <a:p>
            <a:r>
              <a:rPr lang="zh-CN" altLang="en-US" dirty="0"/>
              <a:t>ADC伺服测试设置</a:t>
            </a:r>
          </a:p>
        </p:txBody>
      </p:sp>
      <p:sp>
        <p:nvSpPr>
          <p:cNvPr id="8" name="标题 1"/>
          <p:cNvSpPr txBox="1"/>
          <p:nvPr/>
        </p:nvSpPr>
        <p:spPr bwMode="auto">
          <a:xfrm>
            <a:off x="1403648" y="54482"/>
            <a:ext cx="7740352"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4.6 ADC</a:t>
            </a:r>
            <a:r>
              <a:rPr lang="zh-CN" altLang="en-US" sz="3200" dirty="0">
                <a:solidFill>
                  <a:srgbClr val="990000"/>
                </a:solidFill>
                <a:latin typeface="Comic Sans MS" panose="030F0702030302020204" pitchFamily="66" charset="0"/>
                <a:ea typeface="隶书" panose="02010509060101010101" pitchFamily="49" charset="-122"/>
                <a:sym typeface="+mn-ea"/>
              </a:rPr>
              <a:t>码边沿测试</a:t>
            </a:r>
            <a:r>
              <a:rPr lang="en-US" altLang="zh-CN" sz="3200" kern="0" dirty="0">
                <a:solidFill>
                  <a:srgbClr val="990000"/>
                </a:solidFill>
                <a:latin typeface="Comic Sans MS" panose="030F0702030302020204" pitchFamily="66" charset="0"/>
                <a:ea typeface="隶书" panose="02010509060101010101" pitchFamily="49" charset="-122"/>
              </a:rPr>
              <a:t> </a:t>
            </a:r>
            <a:endParaRPr lang="zh-CN" altLang="en-US" sz="3200" kern="0" dirty="0">
              <a:solidFill>
                <a:srgbClr val="990000"/>
              </a:solidFill>
              <a:latin typeface="Comic Sans MS" panose="030F0702030302020204" pitchFamily="66" charset="0"/>
              <a:ea typeface="隶书" panose="02010509060101010101" pitchFamily="49"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32" y="2671197"/>
            <a:ext cx="5688632" cy="3360940"/>
          </a:xfrm>
          <a:prstGeom prst="rect">
            <a:avLst/>
          </a:prstGeom>
        </p:spPr>
      </p:pic>
    </p:spTree>
  </p:cSld>
  <p:clrMapOvr>
    <a:masterClrMapping/>
  </p:clrMapOvr>
  <p:transition spd="slow">
    <p:zo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1412776"/>
            <a:ext cx="8208911" cy="2738120"/>
          </a:xfrm>
          <a:prstGeom prst="rect">
            <a:avLst/>
          </a:prstGeom>
        </p:spPr>
        <p:txBody>
          <a:bodyPr wrap="square">
            <a:spAutoFit/>
          </a:bodyPr>
          <a:lstStyle/>
          <a:p>
            <a:pPr algn="just"/>
            <a:r>
              <a:rPr lang="en-US" altLang="zh-CN" sz="2800" b="1" dirty="0">
                <a:solidFill>
                  <a:srgbClr val="FF0000"/>
                </a:solidFill>
                <a:latin typeface="+mn-lt"/>
              </a:rPr>
              <a:t>线性斜坡直方图方法:</a:t>
            </a:r>
            <a:r>
              <a:rPr lang="zh-CN" altLang="en-US" sz="2400" b="1" dirty="0">
                <a:solidFill>
                  <a:srgbClr val="083CB0"/>
                </a:solidFill>
                <a:latin typeface="+mn-lt"/>
                <a:ea typeface="+mn-ea"/>
                <a:sym typeface="+mn-ea"/>
              </a:rPr>
              <a:t>实现直方图测试最简单的方法是应用一个上升或下降的线性斜坡电压作为</a:t>
            </a:r>
            <a:r>
              <a:rPr lang="en-US" altLang="zh-CN" sz="2400" b="1" dirty="0">
                <a:solidFill>
                  <a:srgbClr val="083CB0"/>
                </a:solidFill>
                <a:latin typeface="+mn-lt"/>
                <a:ea typeface="+mn-ea"/>
                <a:sym typeface="+mn-ea"/>
              </a:rPr>
              <a:t>ADC</a:t>
            </a:r>
            <a:r>
              <a:rPr lang="zh-CN" altLang="en-US" sz="2400" b="1" dirty="0">
                <a:solidFill>
                  <a:srgbClr val="083CB0"/>
                </a:solidFill>
                <a:latin typeface="+mn-lt"/>
                <a:ea typeface="+mn-ea"/>
                <a:sym typeface="+mn-ea"/>
              </a:rPr>
              <a:t>的输入，并且采用固定采样率对</a:t>
            </a:r>
            <a:r>
              <a:rPr lang="en-US" altLang="zh-CN" sz="2400" b="1" dirty="0">
                <a:solidFill>
                  <a:srgbClr val="083CB0"/>
                </a:solidFill>
                <a:latin typeface="+mn-lt"/>
                <a:ea typeface="+mn-ea"/>
                <a:sym typeface="+mn-ea"/>
              </a:rPr>
              <a:t>ADC</a:t>
            </a:r>
            <a:r>
              <a:rPr lang="zh-CN" altLang="en-US" sz="2400" b="1" dirty="0">
                <a:solidFill>
                  <a:srgbClr val="083CB0"/>
                </a:solidFill>
                <a:latin typeface="+mn-lt"/>
                <a:ea typeface="+mn-ea"/>
                <a:sym typeface="+mn-ea"/>
              </a:rPr>
              <a:t>进行采样。在输入沿斜坡缓慢地从</a:t>
            </a:r>
            <a:r>
              <a:rPr lang="en-US" altLang="zh-CN" sz="2400" b="1" dirty="0">
                <a:solidFill>
                  <a:srgbClr val="083CB0"/>
                </a:solidFill>
                <a:latin typeface="+mn-lt"/>
                <a:ea typeface="+mn-ea"/>
                <a:sym typeface="+mn-ea"/>
              </a:rPr>
              <a:t>ADC</a:t>
            </a:r>
            <a:r>
              <a:rPr lang="zh-CN" altLang="en-US" sz="2400" b="1" dirty="0">
                <a:solidFill>
                  <a:srgbClr val="083CB0"/>
                </a:solidFill>
                <a:latin typeface="+mn-lt"/>
                <a:ea typeface="+mn-ea"/>
                <a:sym typeface="+mn-ea"/>
              </a:rPr>
              <a:t>的转换范围的一端到另一端进行采样，这个斜坡设置得足够缓慢，以至于每个</a:t>
            </a:r>
            <a:r>
              <a:rPr lang="en-US" altLang="zh-CN" sz="2400" b="1" dirty="0">
                <a:solidFill>
                  <a:srgbClr val="083CB0"/>
                </a:solidFill>
                <a:latin typeface="+mn-lt"/>
                <a:ea typeface="+mn-ea"/>
                <a:sym typeface="+mn-ea"/>
              </a:rPr>
              <a:t>ADC</a:t>
            </a:r>
            <a:r>
              <a:rPr lang="zh-CN" altLang="en-US" sz="2400" b="1" dirty="0">
                <a:solidFill>
                  <a:srgbClr val="083CB0"/>
                </a:solidFill>
                <a:latin typeface="+mn-lt"/>
                <a:ea typeface="+mn-ea"/>
                <a:sym typeface="+mn-ea"/>
              </a:rPr>
              <a:t>的代码要被采样几次，每个代码采样个数的比例直接决定于这个代码的宽度，即宽的代码采样数目多余窄的代码。</a:t>
            </a:r>
            <a:endParaRPr lang="zh-CN" altLang="en-US" sz="2400" b="1" dirty="0">
              <a:solidFill>
                <a:srgbClr val="083CB0"/>
              </a:solidFill>
              <a:latin typeface="+mn-lt"/>
              <a:ea typeface="+mn-ea"/>
            </a:endParaRPr>
          </a:p>
        </p:txBody>
      </p:sp>
      <p:sp>
        <p:nvSpPr>
          <p:cNvPr id="4" name="标题 1"/>
          <p:cNvSpPr txBox="1"/>
          <p:nvPr/>
        </p:nvSpPr>
        <p:spPr bwMode="auto">
          <a:xfrm>
            <a:off x="1476038" y="90677"/>
            <a:ext cx="7740352"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4.6 ADC</a:t>
            </a:r>
            <a:r>
              <a:rPr lang="zh-CN" altLang="en-US" sz="3200" dirty="0">
                <a:solidFill>
                  <a:srgbClr val="990000"/>
                </a:solidFill>
                <a:latin typeface="Comic Sans MS" panose="030F0702030302020204" pitchFamily="66" charset="0"/>
                <a:ea typeface="隶书" panose="02010509060101010101" pitchFamily="49" charset="-122"/>
                <a:sym typeface="+mn-ea"/>
              </a:rPr>
              <a:t>码边沿测试</a:t>
            </a:r>
            <a:r>
              <a:rPr lang="en-US" altLang="zh-CN" sz="3200" kern="0" dirty="0">
                <a:solidFill>
                  <a:srgbClr val="990000"/>
                </a:solidFill>
                <a:latin typeface="Comic Sans MS" panose="030F0702030302020204" pitchFamily="66" charset="0"/>
                <a:ea typeface="隶书" panose="02010509060101010101" pitchFamily="49" charset="-122"/>
              </a:rPr>
              <a:t> </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2519363" y="0"/>
            <a:ext cx="6624637" cy="854075"/>
          </a:xfrm>
        </p:spPr>
        <p:txBody>
          <a:bodyPr anchor="ctr"/>
          <a:lstStyle/>
          <a:p>
            <a:pPr marL="342900" indent="-342900" algn="ctr"/>
            <a:r>
              <a:rPr lang="en-US" altLang="zh-CN" sz="3200" dirty="0">
                <a:solidFill>
                  <a:srgbClr val="990000"/>
                </a:solidFill>
                <a:latin typeface="Comic Sans MS" panose="030F0702030302020204" pitchFamily="66" charset="0"/>
                <a:ea typeface="隶书" panose="02010509060101010101" pitchFamily="49" charset="-122"/>
                <a:sym typeface="+mn-ea"/>
              </a:rPr>
              <a:t>4.6 ADC</a:t>
            </a:r>
            <a:r>
              <a:rPr lang="zh-CN" altLang="en-US" sz="3200" dirty="0">
                <a:solidFill>
                  <a:srgbClr val="990000"/>
                </a:solidFill>
                <a:latin typeface="Comic Sans MS" panose="030F0702030302020204" pitchFamily="66" charset="0"/>
                <a:ea typeface="隶书" panose="02010509060101010101" pitchFamily="49" charset="-122"/>
                <a:sym typeface="+mn-ea"/>
              </a:rPr>
              <a:t>码边沿测试</a:t>
            </a:r>
            <a:endParaRPr lang="zh-CN" altLang="en-US" sz="3200" dirty="0">
              <a:solidFill>
                <a:srgbClr val="990000"/>
              </a:solidFill>
              <a:latin typeface="Comic Sans MS" panose="030F0702030302020204" pitchFamily="66" charset="0"/>
              <a:ea typeface="隶书" panose="02010509060101010101" pitchFamily="49" charset="-122"/>
            </a:endParaRPr>
          </a:p>
        </p:txBody>
      </p:sp>
      <p:sp>
        <p:nvSpPr>
          <p:cNvPr id="2" name="矩形 1"/>
          <p:cNvSpPr/>
          <p:nvPr/>
        </p:nvSpPr>
        <p:spPr>
          <a:xfrm>
            <a:off x="1547664" y="692696"/>
            <a:ext cx="7128791" cy="523220"/>
          </a:xfrm>
          <a:prstGeom prst="rect">
            <a:avLst/>
          </a:prstGeom>
        </p:spPr>
        <p:txBody>
          <a:bodyPr wrap="square">
            <a:spAutoFit/>
          </a:bodyPr>
          <a:lstStyle/>
          <a:p>
            <a:pPr algn="just"/>
            <a:r>
              <a:rPr lang="zh-CN" altLang="en-US" sz="2800" b="1" dirty="0">
                <a:solidFill>
                  <a:srgbClr val="FF0000"/>
                </a:solidFill>
                <a:latin typeface="+mn-lt"/>
              </a:rPr>
              <a:t>线性斜坡直方图方法</a:t>
            </a:r>
            <a:r>
              <a:rPr lang="en-US" altLang="zh-CN" sz="2800" b="1" dirty="0">
                <a:solidFill>
                  <a:srgbClr val="FF0000"/>
                </a:solidFill>
                <a:latin typeface="+mn-lt"/>
              </a:rPr>
              <a:t>:</a:t>
            </a:r>
            <a:endParaRPr lang="zh-CN" altLang="en-US" sz="2800" b="1" dirty="0">
              <a:solidFill>
                <a:srgbClr val="083CB0"/>
              </a:solidFill>
              <a:latin typeface="+mn-lt"/>
              <a:ea typeface="+mn-ea"/>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46771"/>
            <a:ext cx="4719644" cy="3754437"/>
          </a:xfrm>
          <a:prstGeom prst="rect">
            <a:avLst/>
          </a:prstGeom>
        </p:spPr>
      </p:pic>
      <p:grpSp>
        <p:nvGrpSpPr>
          <p:cNvPr id="7" name="组合 6"/>
          <p:cNvGrpSpPr/>
          <p:nvPr/>
        </p:nvGrpSpPr>
        <p:grpSpPr>
          <a:xfrm>
            <a:off x="4719644" y="1546771"/>
            <a:ext cx="4424356" cy="2354238"/>
            <a:chOff x="4719644" y="1546771"/>
            <a:chExt cx="4424356" cy="2354238"/>
          </a:xfrm>
        </p:grpSpPr>
        <p:sp>
          <p:nvSpPr>
            <p:cNvPr id="3" name="矩形 2"/>
            <p:cNvSpPr/>
            <p:nvPr/>
          </p:nvSpPr>
          <p:spPr>
            <a:xfrm>
              <a:off x="4719644" y="1546771"/>
              <a:ext cx="4424356" cy="1569660"/>
            </a:xfrm>
            <a:prstGeom prst="rect">
              <a:avLst/>
            </a:prstGeom>
          </p:spPr>
          <p:txBody>
            <a:bodyPr wrap="square">
              <a:spAutoFit/>
            </a:bodyPr>
            <a:lstStyle/>
            <a:p>
              <a:pPr algn="just"/>
              <a:r>
                <a:rPr lang="en-US" altLang="zh-CN" sz="2400" b="1" dirty="0">
                  <a:solidFill>
                    <a:srgbClr val="000000"/>
                  </a:solidFill>
                  <a:latin typeface="楷体" panose="02010609060101010101" pitchFamily="49" charset="-122"/>
                  <a:ea typeface="楷体" panose="02010609060101010101" pitchFamily="49" charset="-122"/>
                </a:rPr>
                <a:t>H(</a:t>
              </a:r>
              <a:r>
                <a:rPr lang="en-US" altLang="zh-CN" sz="2400" b="1" dirty="0" err="1">
                  <a:solidFill>
                    <a:srgbClr val="000000"/>
                  </a:solidFill>
                  <a:latin typeface="楷体" panose="02010609060101010101" pitchFamily="49" charset="-122"/>
                  <a:ea typeface="楷体" panose="02010609060101010101" pitchFamily="49" charset="-122"/>
                </a:rPr>
                <a:t>i</a:t>
              </a:r>
              <a:r>
                <a:rPr lang="en-US" altLang="zh-CN" sz="2400" b="1" dirty="0">
                  <a:solidFill>
                    <a:srgbClr val="000000"/>
                  </a:solidFill>
                  <a:latin typeface="楷体" panose="02010609060101010101" pitchFamily="49" charset="-122"/>
                  <a:ea typeface="楷体" panose="02010609060101010101" pitchFamily="49" charset="-122"/>
                </a:rPr>
                <a:t>)</a:t>
              </a:r>
              <a:r>
                <a:rPr lang="zh-CN" altLang="en-US" sz="2400" b="1" dirty="0">
                  <a:solidFill>
                    <a:srgbClr val="000000"/>
                  </a:solidFill>
                  <a:latin typeface="楷体" panose="02010609060101010101" pitchFamily="49" charset="-122"/>
                  <a:ea typeface="楷体" panose="02010609060101010101" pitchFamily="49" charset="-122"/>
                </a:rPr>
                <a:t>表示</a:t>
              </a:r>
              <a:r>
                <a:rPr lang="en-US" altLang="zh-CN" sz="2400" b="1" dirty="0">
                  <a:solidFill>
                    <a:srgbClr val="000000"/>
                  </a:solidFill>
                  <a:latin typeface="楷体" panose="02010609060101010101" pitchFamily="49" charset="-122"/>
                  <a:ea typeface="楷体" panose="02010609060101010101" pitchFamily="49" charset="-122"/>
                </a:rPr>
                <a:t>N</a:t>
              </a:r>
              <a:r>
                <a:rPr lang="zh-CN" altLang="en-US" sz="2400" b="1" dirty="0">
                  <a:solidFill>
                    <a:srgbClr val="000000"/>
                  </a:solidFill>
                  <a:latin typeface="楷体" panose="02010609060101010101" pitchFamily="49" charset="-122"/>
                  <a:ea typeface="楷体" panose="02010609060101010101" pitchFamily="49" charset="-122"/>
                </a:rPr>
                <a:t>位</a:t>
              </a:r>
              <a:r>
                <a:rPr lang="en-US" altLang="zh-CN" sz="2400" b="1" dirty="0">
                  <a:solidFill>
                    <a:srgbClr val="000000"/>
                  </a:solidFill>
                  <a:latin typeface="楷体" panose="02010609060101010101" pitchFamily="49" charset="-122"/>
                  <a:ea typeface="楷体" panose="02010609060101010101" pitchFamily="49" charset="-122"/>
                </a:rPr>
                <a:t>ADC</a:t>
              </a:r>
              <a:r>
                <a:rPr lang="zh-CN" altLang="en-US" sz="2400" b="1" dirty="0">
                  <a:solidFill>
                    <a:srgbClr val="000000"/>
                  </a:solidFill>
                  <a:latin typeface="楷体" panose="02010609060101010101" pitchFamily="49" charset="-122"/>
                  <a:ea typeface="楷体" panose="02010609060101010101" pitchFamily="49" charset="-122"/>
                </a:rPr>
                <a:t>在</a:t>
              </a:r>
              <a:r>
                <a:rPr lang="en-US" altLang="zh-CN" sz="2400" b="1" dirty="0" err="1">
                  <a:solidFill>
                    <a:srgbClr val="000000"/>
                  </a:solidFill>
                  <a:latin typeface="楷体" panose="02010609060101010101" pitchFamily="49" charset="-122"/>
                  <a:ea typeface="楷体" panose="02010609060101010101" pitchFamily="49" charset="-122"/>
                </a:rPr>
                <a:t>i</a:t>
              </a:r>
              <a:r>
                <a:rPr lang="en-US" altLang="zh-CN" sz="2400" b="1" dirty="0">
                  <a:solidFill>
                    <a:srgbClr val="000000"/>
                  </a:solidFill>
                  <a:latin typeface="楷体" panose="02010609060101010101" pitchFamily="49" charset="-122"/>
                  <a:ea typeface="楷体" panose="02010609060101010101" pitchFamily="49" charset="-122"/>
                </a:rPr>
                <a:t>=1,2,…2</a:t>
              </a:r>
              <a:r>
                <a:rPr lang="en-US" altLang="zh-CN" sz="2400" b="1" baseline="30000" dirty="0">
                  <a:solidFill>
                    <a:srgbClr val="000000"/>
                  </a:solidFill>
                  <a:latin typeface="楷体" panose="02010609060101010101" pitchFamily="49" charset="-122"/>
                  <a:ea typeface="楷体" panose="02010609060101010101" pitchFamily="49" charset="-122"/>
                </a:rPr>
                <a:t>N</a:t>
              </a:r>
              <a:r>
                <a:rPr lang="en-US" altLang="zh-CN" sz="2400" b="1" dirty="0">
                  <a:solidFill>
                    <a:srgbClr val="000000"/>
                  </a:solidFill>
                  <a:latin typeface="楷体" panose="02010609060101010101" pitchFamily="49" charset="-122"/>
                  <a:ea typeface="楷体" panose="02010609060101010101" pitchFamily="49" charset="-122"/>
                </a:rPr>
                <a:t>-1</a:t>
              </a:r>
              <a:r>
                <a:rPr lang="zh-CN" altLang="en-US" sz="2400" b="1" dirty="0">
                  <a:solidFill>
                    <a:srgbClr val="000000"/>
                  </a:solidFill>
                  <a:latin typeface="楷体" panose="02010609060101010101" pitchFamily="49" charset="-122"/>
                  <a:ea typeface="楷体" panose="02010609060101010101" pitchFamily="49" charset="-122"/>
                </a:rPr>
                <a:t>的第</a:t>
              </a:r>
              <a:r>
                <a:rPr lang="en-US" altLang="zh-CN" sz="2400" b="1" dirty="0" err="1">
                  <a:solidFill>
                    <a:srgbClr val="000000"/>
                  </a:solidFill>
                  <a:latin typeface="楷体" panose="02010609060101010101" pitchFamily="49" charset="-122"/>
                  <a:ea typeface="楷体" panose="02010609060101010101" pitchFamily="49" charset="-122"/>
                </a:rPr>
                <a:t>i</a:t>
              </a:r>
              <a:r>
                <a:rPr lang="zh-CN" altLang="en-US" sz="2400" b="1" dirty="0">
                  <a:solidFill>
                    <a:srgbClr val="000000"/>
                  </a:solidFill>
                  <a:latin typeface="楷体" panose="02010609060101010101" pitchFamily="49" charset="-122"/>
                  <a:ea typeface="楷体" panose="02010609060101010101" pitchFamily="49" charset="-122"/>
                </a:rPr>
                <a:t>次代码发生的数量，接着定义每个代码字的平均数量，排除两端代码发生的数量：</a:t>
              </a:r>
            </a:p>
          </p:txBody>
        </p:sp>
        <p:graphicFrame>
          <p:nvGraphicFramePr>
            <p:cNvPr id="6" name="对象 5"/>
            <p:cNvGraphicFramePr>
              <a:graphicFrameLocks noChangeAspect="1"/>
            </p:cNvGraphicFramePr>
            <p:nvPr/>
          </p:nvGraphicFramePr>
          <p:xfrm>
            <a:off x="5580112" y="3116431"/>
            <a:ext cx="2664296" cy="784578"/>
          </p:xfrm>
          <a:graphic>
            <a:graphicData uri="http://schemas.openxmlformats.org/presentationml/2006/ole">
              <mc:AlternateContent xmlns:mc="http://schemas.openxmlformats.org/markup-compatibility/2006">
                <mc:Choice xmlns:v="urn:schemas-microsoft-com:vml" Requires="v">
                  <p:oleObj spid="_x0000_s110857" name="Equation" r:id="rId4" imgW="1587500" imgH="457200" progId="Equation.DSMT4">
                    <p:embed/>
                  </p:oleObj>
                </mc:Choice>
                <mc:Fallback>
                  <p:oleObj name="Equation" r:id="rId4" imgW="1587500" imgH="4572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112" y="3116431"/>
                          <a:ext cx="2664296" cy="784578"/>
                        </a:xfrm>
                        <a:prstGeom prst="rect">
                          <a:avLst/>
                        </a:prstGeom>
                        <a:noFill/>
                      </p:spPr>
                    </p:pic>
                  </p:oleObj>
                </mc:Fallback>
              </mc:AlternateContent>
            </a:graphicData>
          </a:graphic>
        </p:graphicFrame>
      </p:grpSp>
      <p:grpSp>
        <p:nvGrpSpPr>
          <p:cNvPr id="11" name="组合 10"/>
          <p:cNvGrpSpPr/>
          <p:nvPr/>
        </p:nvGrpSpPr>
        <p:grpSpPr>
          <a:xfrm>
            <a:off x="4747460" y="4077072"/>
            <a:ext cx="4316852" cy="1656184"/>
            <a:chOff x="4747460" y="4077072"/>
            <a:chExt cx="4316852" cy="1656184"/>
          </a:xfrm>
        </p:grpSpPr>
        <p:sp>
          <p:nvSpPr>
            <p:cNvPr id="8" name="矩形 7"/>
            <p:cNvSpPr/>
            <p:nvPr/>
          </p:nvSpPr>
          <p:spPr>
            <a:xfrm>
              <a:off x="4747460" y="4077072"/>
              <a:ext cx="4316852" cy="830997"/>
            </a:xfrm>
            <a:prstGeom prst="rect">
              <a:avLst/>
            </a:prstGeom>
          </p:spPr>
          <p:txBody>
            <a:bodyPr wrap="square">
              <a:spAutoFit/>
            </a:bodyPr>
            <a:lstStyle/>
            <a:p>
              <a:pPr algn="just"/>
              <a:r>
                <a:rPr lang="en-US" altLang="zh-CN" sz="2400" b="1" dirty="0">
                  <a:solidFill>
                    <a:srgbClr val="000000"/>
                  </a:solidFill>
                  <a:latin typeface="楷体" panose="02010609060101010101" pitchFamily="49" charset="-122"/>
                  <a:ea typeface="楷体" panose="02010609060101010101" pitchFamily="49" charset="-122"/>
                </a:rPr>
                <a:t>H(</a:t>
              </a:r>
              <a:r>
                <a:rPr lang="en-US" altLang="zh-CN" sz="2400" b="1" dirty="0" err="1">
                  <a:solidFill>
                    <a:srgbClr val="000000"/>
                  </a:solidFill>
                  <a:latin typeface="楷体" panose="02010609060101010101" pitchFamily="49" charset="-122"/>
                  <a:ea typeface="楷体" panose="02010609060101010101" pitchFamily="49" charset="-122"/>
                </a:rPr>
                <a:t>i</a:t>
              </a:r>
              <a:r>
                <a:rPr lang="en-US" altLang="zh-CN" sz="2400" b="1" dirty="0">
                  <a:solidFill>
                    <a:srgbClr val="000000"/>
                  </a:solidFill>
                  <a:latin typeface="楷体" panose="02010609060101010101" pitchFamily="49" charset="-122"/>
                  <a:ea typeface="楷体" panose="02010609060101010101" pitchFamily="49" charset="-122"/>
                </a:rPr>
                <a:t>)</a:t>
              </a:r>
              <a:r>
                <a:rPr lang="zh-CN" altLang="en-US" sz="2400" b="1" dirty="0">
                  <a:solidFill>
                    <a:srgbClr val="000000"/>
                  </a:solidFill>
                  <a:latin typeface="楷体" panose="02010609060101010101" pitchFamily="49" charset="-122"/>
                  <a:ea typeface="楷体" panose="02010609060101010101" pitchFamily="49" charset="-122"/>
                </a:rPr>
                <a:t>除以</a:t>
              </a:r>
              <a:r>
                <a:rPr lang="en-US" altLang="zh-CN" sz="2400" b="1" dirty="0" err="1">
                  <a:solidFill>
                    <a:srgbClr val="000000"/>
                  </a:solidFill>
                  <a:latin typeface="楷体" panose="02010609060101010101" pitchFamily="49" charset="-122"/>
                  <a:ea typeface="楷体" panose="02010609060101010101" pitchFamily="49" charset="-122"/>
                </a:rPr>
                <a:t>Haverage</a:t>
              </a:r>
              <a:r>
                <a:rPr lang="zh-CN" altLang="en-US" sz="2400" b="1" dirty="0">
                  <a:solidFill>
                    <a:srgbClr val="000000"/>
                  </a:solidFill>
                  <a:latin typeface="楷体" panose="02010609060101010101" pitchFamily="49" charset="-122"/>
                  <a:ea typeface="楷体" panose="02010609060101010101" pitchFamily="49" charset="-122"/>
                </a:rPr>
                <a:t>得到</a:t>
              </a:r>
              <a:r>
                <a:rPr lang="en-US" altLang="zh-CN" sz="2400" b="1" dirty="0">
                  <a:solidFill>
                    <a:srgbClr val="000000"/>
                  </a:solidFill>
                  <a:latin typeface="楷体" panose="02010609060101010101" pitchFamily="49" charset="-122"/>
                  <a:ea typeface="楷体" panose="02010609060101010101" pitchFamily="49" charset="-122"/>
                </a:rPr>
                <a:t>LSB</a:t>
              </a:r>
              <a:r>
                <a:rPr lang="zh-CN" altLang="en-US" sz="2400" b="1" dirty="0">
                  <a:solidFill>
                    <a:srgbClr val="000000"/>
                  </a:solidFill>
                  <a:latin typeface="楷体" panose="02010609060101010101" pitchFamily="49" charset="-122"/>
                  <a:ea typeface="楷体" panose="02010609060101010101" pitchFamily="49" charset="-122"/>
                </a:rPr>
                <a:t>的每个代码字宽度：</a:t>
              </a:r>
            </a:p>
          </p:txBody>
        </p:sp>
        <p:graphicFrame>
          <p:nvGraphicFramePr>
            <p:cNvPr id="10" name="对象 9"/>
            <p:cNvGraphicFramePr>
              <a:graphicFrameLocks noChangeAspect="1"/>
            </p:cNvGraphicFramePr>
            <p:nvPr/>
          </p:nvGraphicFramePr>
          <p:xfrm>
            <a:off x="5580112" y="4966717"/>
            <a:ext cx="2459312" cy="766539"/>
          </p:xfrm>
          <a:graphic>
            <a:graphicData uri="http://schemas.openxmlformats.org/presentationml/2006/ole">
              <mc:AlternateContent xmlns:mc="http://schemas.openxmlformats.org/markup-compatibility/2006">
                <mc:Choice xmlns:v="urn:schemas-microsoft-com:vml" Requires="v">
                  <p:oleObj spid="_x0000_s110858" name="Equation" r:id="rId6" imgW="1485265" imgH="444500" progId="Equation.DSMT4">
                    <p:embed/>
                  </p:oleObj>
                </mc:Choice>
                <mc:Fallback>
                  <p:oleObj name="Equation" r:id="rId6" imgW="1485265" imgH="4445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0112" y="4966717"/>
                          <a:ext cx="2459312" cy="766539"/>
                        </a:xfrm>
                        <a:prstGeom prst="rect">
                          <a:avLst/>
                        </a:prstGeom>
                        <a:noFill/>
                      </p:spPr>
                    </p:pic>
                  </p:oleObj>
                </mc:Fallback>
              </mc:AlternateContent>
            </a:graphicData>
          </a:graphic>
        </p:graphicFrame>
      </p:grpSp>
    </p:spTree>
  </p:cSld>
  <p:clrMapOvr>
    <a:masterClrMapping/>
  </p:clrMapOvr>
  <p:transition spd="slow">
    <p:zo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2519363" y="0"/>
            <a:ext cx="6624637" cy="854075"/>
          </a:xfrm>
        </p:spPr>
        <p:txBody>
          <a:bodyPr anchor="ctr"/>
          <a:lstStyle/>
          <a:p>
            <a:pPr marL="342900" indent="-342900" algn="ctr"/>
            <a:r>
              <a:rPr lang="en-US" altLang="zh-CN" sz="3200" dirty="0">
                <a:solidFill>
                  <a:srgbClr val="990000"/>
                </a:solidFill>
                <a:latin typeface="Comic Sans MS" panose="030F0702030302020204" pitchFamily="66" charset="0"/>
                <a:ea typeface="隶书" panose="02010509060101010101" pitchFamily="49" charset="-122"/>
                <a:sym typeface="+mn-ea"/>
              </a:rPr>
              <a:t>4.6 ADC</a:t>
            </a:r>
            <a:r>
              <a:rPr lang="zh-CN" altLang="en-US" sz="3200" dirty="0">
                <a:solidFill>
                  <a:srgbClr val="990000"/>
                </a:solidFill>
                <a:latin typeface="Comic Sans MS" panose="030F0702030302020204" pitchFamily="66" charset="0"/>
                <a:ea typeface="隶书" panose="02010509060101010101" pitchFamily="49" charset="-122"/>
                <a:sym typeface="+mn-ea"/>
              </a:rPr>
              <a:t>码边沿测试</a:t>
            </a:r>
            <a:endParaRPr lang="zh-CN" altLang="en-US" sz="3200" dirty="0">
              <a:solidFill>
                <a:srgbClr val="990000"/>
              </a:solidFill>
              <a:latin typeface="Comic Sans MS" panose="030F0702030302020204" pitchFamily="66" charset="0"/>
              <a:ea typeface="隶书" panose="02010509060101010101" pitchFamily="49" charset="-122"/>
            </a:endParaRPr>
          </a:p>
        </p:txBody>
      </p:sp>
      <p:sp>
        <p:nvSpPr>
          <p:cNvPr id="2" name="矩形 1"/>
          <p:cNvSpPr/>
          <p:nvPr/>
        </p:nvSpPr>
        <p:spPr>
          <a:xfrm>
            <a:off x="1331640" y="692696"/>
            <a:ext cx="7344815" cy="523220"/>
          </a:xfrm>
          <a:prstGeom prst="rect">
            <a:avLst/>
          </a:prstGeom>
        </p:spPr>
        <p:txBody>
          <a:bodyPr wrap="square">
            <a:spAutoFit/>
          </a:bodyPr>
          <a:lstStyle/>
          <a:p>
            <a:pPr algn="just"/>
            <a:r>
              <a:rPr lang="zh-CN" altLang="en-US" sz="2800" b="1" dirty="0">
                <a:solidFill>
                  <a:srgbClr val="FF0000"/>
                </a:solidFill>
                <a:latin typeface="+mn-lt"/>
              </a:rPr>
              <a:t>线性斜坡直方图方法</a:t>
            </a:r>
            <a:r>
              <a:rPr lang="en-US" altLang="zh-CN" sz="2800" b="1" dirty="0">
                <a:solidFill>
                  <a:srgbClr val="FF0000"/>
                </a:solidFill>
                <a:latin typeface="+mn-lt"/>
              </a:rPr>
              <a:t>:</a:t>
            </a:r>
            <a:endParaRPr lang="zh-CN" altLang="en-US" sz="2800" b="1" dirty="0">
              <a:solidFill>
                <a:srgbClr val="083CB0"/>
              </a:solidFill>
              <a:latin typeface="+mn-lt"/>
              <a:ea typeface="+mn-ea"/>
            </a:endParaRPr>
          </a:p>
        </p:txBody>
      </p:sp>
      <p:grpSp>
        <p:nvGrpSpPr>
          <p:cNvPr id="9" name="组合 8"/>
          <p:cNvGrpSpPr/>
          <p:nvPr/>
        </p:nvGrpSpPr>
        <p:grpSpPr>
          <a:xfrm>
            <a:off x="39531" y="1215916"/>
            <a:ext cx="5612426" cy="5554281"/>
            <a:chOff x="39531" y="1215916"/>
            <a:chExt cx="5612426" cy="5554281"/>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1215916"/>
              <a:ext cx="5328429" cy="4738412"/>
            </a:xfrm>
            <a:prstGeom prst="rect">
              <a:avLst/>
            </a:prstGeom>
          </p:spPr>
        </p:pic>
        <p:sp>
          <p:nvSpPr>
            <p:cNvPr id="5" name="矩形 4"/>
            <p:cNvSpPr/>
            <p:nvPr/>
          </p:nvSpPr>
          <p:spPr>
            <a:xfrm>
              <a:off x="39531" y="6370087"/>
              <a:ext cx="5239050" cy="400110"/>
            </a:xfrm>
            <a:prstGeom prst="rect">
              <a:avLst/>
            </a:prstGeom>
          </p:spPr>
          <p:txBody>
            <a:bodyPr wrap="square">
              <a:spAutoFit/>
            </a:bodyPr>
            <a:lstStyle/>
            <a:p>
              <a:pPr algn="ctr"/>
              <a:r>
                <a:rPr lang="zh-CN" altLang="zh-CN" sz="2000" b="1" dirty="0">
                  <a:solidFill>
                    <a:srgbClr val="7030A0"/>
                  </a:solidFill>
                  <a:latin typeface="Calibri" panose="020F0502020204030204"/>
                  <a:cs typeface="Times New Roman" panose="02020603050405020304" pitchFamily="18" charset="0"/>
                </a:rPr>
                <a:t>转换</a:t>
              </a:r>
              <a:r>
                <a:rPr lang="en-US" altLang="zh-CN" sz="2000" b="1" dirty="0">
                  <a:solidFill>
                    <a:srgbClr val="7030A0"/>
                  </a:solidFill>
                  <a:latin typeface="Calibri" panose="020F0502020204030204"/>
                  <a:cs typeface="Times New Roman" panose="02020603050405020304" pitchFamily="18" charset="0"/>
                </a:rPr>
                <a:t>ADC</a:t>
              </a:r>
              <a:r>
                <a:rPr lang="zh-CN" altLang="zh-CN" sz="2000" b="1" dirty="0">
                  <a:solidFill>
                    <a:srgbClr val="7030A0"/>
                  </a:solidFill>
                  <a:latin typeface="Calibri" panose="020F0502020204030204"/>
                  <a:cs typeface="Times New Roman" panose="02020603050405020304" pitchFamily="18" charset="0"/>
                </a:rPr>
                <a:t>代码直方图</a:t>
              </a:r>
              <a:r>
                <a:rPr lang="en-US" altLang="zh-CN" sz="2000" b="1" dirty="0">
                  <a:solidFill>
                    <a:srgbClr val="7030A0"/>
                  </a:solidFill>
                  <a:latin typeface="Calibri" panose="020F0502020204030204"/>
                  <a:cs typeface="Times New Roman" panose="02020603050405020304" pitchFamily="18" charset="0"/>
                </a:rPr>
                <a:t>,</a:t>
              </a:r>
              <a:r>
                <a:rPr lang="zh-CN" altLang="zh-CN" sz="2000" b="1" dirty="0">
                  <a:solidFill>
                    <a:srgbClr val="7030A0"/>
                  </a:solidFill>
                  <a:latin typeface="Calibri" panose="020F0502020204030204"/>
                  <a:cs typeface="Times New Roman" panose="02020603050405020304" pitchFamily="18" charset="0"/>
                </a:rPr>
                <a:t>代码宽度的</a:t>
              </a:r>
              <a:r>
                <a:rPr lang="en-US" altLang="zh-CN" sz="2000" b="1" dirty="0">
                  <a:solidFill>
                    <a:srgbClr val="7030A0"/>
                  </a:solidFill>
                  <a:latin typeface="Calibri" panose="020F0502020204030204"/>
                  <a:cs typeface="Times New Roman" panose="02020603050405020304" pitchFamily="18" charset="0"/>
                </a:rPr>
                <a:t>LSB</a:t>
              </a:r>
              <a:r>
                <a:rPr lang="zh-CN" altLang="zh-CN" sz="2000" b="1" dirty="0">
                  <a:solidFill>
                    <a:srgbClr val="7030A0"/>
                  </a:solidFill>
                  <a:latin typeface="Calibri" panose="020F0502020204030204"/>
                  <a:cs typeface="Times New Roman" panose="02020603050405020304" pitchFamily="18" charset="0"/>
                </a:rPr>
                <a:t>标准化</a:t>
              </a:r>
              <a:endParaRPr lang="zh-CN" altLang="en-US" sz="2000" b="1" dirty="0">
                <a:solidFill>
                  <a:srgbClr val="7030A0"/>
                </a:solidFill>
              </a:endParaRPr>
            </a:p>
          </p:txBody>
        </p:sp>
      </p:grpSp>
      <p:sp>
        <p:nvSpPr>
          <p:cNvPr id="13" name="矩形 12"/>
          <p:cNvSpPr/>
          <p:nvPr/>
        </p:nvSpPr>
        <p:spPr>
          <a:xfrm>
            <a:off x="5039462" y="772101"/>
            <a:ext cx="4104538" cy="2308324"/>
          </a:xfrm>
          <a:prstGeom prst="rect">
            <a:avLst/>
          </a:prstGeom>
        </p:spPr>
        <p:txBody>
          <a:bodyPr wrap="square">
            <a:spAutoFit/>
          </a:bodyPr>
          <a:lstStyle/>
          <a:p>
            <a:pPr algn="just"/>
            <a:r>
              <a:rPr lang="zh-CN" altLang="en-US" sz="2400" b="1" dirty="0">
                <a:solidFill>
                  <a:srgbClr val="000000"/>
                </a:solidFill>
                <a:latin typeface="楷体" panose="02010609060101010101" pitchFamily="49" charset="-122"/>
                <a:ea typeface="楷体" panose="02010609060101010101" pitchFamily="49" charset="-122"/>
              </a:rPr>
              <a:t>为了转化代码宽度为电压单位，需要测量</a:t>
            </a:r>
            <a:r>
              <a:rPr lang="en-US" altLang="zh-CN" sz="2400" b="1" dirty="0">
                <a:solidFill>
                  <a:srgbClr val="000000"/>
                </a:solidFill>
                <a:latin typeface="楷体" panose="02010609060101010101" pitchFamily="49" charset="-122"/>
                <a:ea typeface="楷体" panose="02010609060101010101" pitchFamily="49" charset="-122"/>
              </a:rPr>
              <a:t>ADC</a:t>
            </a:r>
            <a:r>
              <a:rPr lang="zh-CN" altLang="en-US" sz="2400" b="1" dirty="0">
                <a:solidFill>
                  <a:srgbClr val="000000"/>
                </a:solidFill>
                <a:latin typeface="楷体" panose="02010609060101010101" pitchFamily="49" charset="-122"/>
                <a:ea typeface="楷体" panose="02010609060101010101" pitchFamily="49" charset="-122"/>
              </a:rPr>
              <a:t>平均的</a:t>
            </a:r>
            <a:r>
              <a:rPr lang="en-US" altLang="zh-CN" sz="2400" b="1" dirty="0">
                <a:solidFill>
                  <a:srgbClr val="000000"/>
                </a:solidFill>
                <a:latin typeface="楷体" panose="02010609060101010101" pitchFamily="49" charset="-122"/>
                <a:ea typeface="楷体" panose="02010609060101010101" pitchFamily="49" charset="-122"/>
              </a:rPr>
              <a:t>LSB</a:t>
            </a:r>
            <a:r>
              <a:rPr lang="zh-CN" altLang="en-US" sz="2400" b="1" dirty="0">
                <a:solidFill>
                  <a:srgbClr val="000000"/>
                </a:solidFill>
                <a:latin typeface="楷体" panose="02010609060101010101" pitchFamily="49" charset="-122"/>
                <a:ea typeface="楷体" panose="02010609060101010101" pitchFamily="49" charset="-122"/>
              </a:rPr>
              <a:t>大小和电压。可以采用二元搜索或伺服方法求出代码边沿电压的上限</a:t>
            </a:r>
            <a:r>
              <a:rPr lang="en-US" altLang="zh-CN" sz="2400" b="1" dirty="0">
                <a:solidFill>
                  <a:srgbClr val="000000"/>
                </a:solidFill>
                <a:latin typeface="楷体" panose="02010609060101010101" pitchFamily="49" charset="-122"/>
                <a:ea typeface="楷体" panose="02010609060101010101" pitchFamily="49" charset="-122"/>
              </a:rPr>
              <a:t>V</a:t>
            </a:r>
            <a:r>
              <a:rPr lang="en-US" altLang="zh-CN" sz="1600" b="1" dirty="0">
                <a:solidFill>
                  <a:srgbClr val="000000"/>
                </a:solidFill>
                <a:latin typeface="楷体" panose="02010609060101010101" pitchFamily="49" charset="-122"/>
                <a:ea typeface="楷体" panose="02010609060101010101" pitchFamily="49" charset="-122"/>
              </a:rPr>
              <a:t>UE</a:t>
            </a:r>
            <a:r>
              <a:rPr lang="zh-CN" altLang="en-US" sz="2400" b="1" dirty="0">
                <a:solidFill>
                  <a:srgbClr val="000000"/>
                </a:solidFill>
                <a:latin typeface="楷体" panose="02010609060101010101" pitchFamily="49" charset="-122"/>
                <a:ea typeface="楷体" panose="02010609060101010101" pitchFamily="49" charset="-122"/>
              </a:rPr>
              <a:t>和下限</a:t>
            </a:r>
            <a:r>
              <a:rPr lang="en-US" altLang="zh-CN" sz="2400" b="1" dirty="0">
                <a:solidFill>
                  <a:srgbClr val="000000"/>
                </a:solidFill>
                <a:latin typeface="楷体" panose="02010609060101010101" pitchFamily="49" charset="-122"/>
                <a:ea typeface="楷体" panose="02010609060101010101" pitchFamily="49" charset="-122"/>
              </a:rPr>
              <a:t>V</a:t>
            </a:r>
            <a:r>
              <a:rPr lang="en-US" altLang="zh-CN" sz="1600" b="1" dirty="0">
                <a:solidFill>
                  <a:srgbClr val="000000"/>
                </a:solidFill>
                <a:latin typeface="楷体" panose="02010609060101010101" pitchFamily="49" charset="-122"/>
                <a:ea typeface="楷体" panose="02010609060101010101" pitchFamily="49" charset="-122"/>
              </a:rPr>
              <a:t>LE</a:t>
            </a:r>
            <a:r>
              <a:rPr lang="zh-CN" altLang="en-US" sz="2400" b="1" dirty="0">
                <a:solidFill>
                  <a:srgbClr val="000000"/>
                </a:solidFill>
                <a:latin typeface="楷体" panose="02010609060101010101" pitchFamily="49" charset="-122"/>
                <a:ea typeface="楷体" panose="02010609060101010101" pitchFamily="49" charset="-122"/>
              </a:rPr>
              <a:t> 。</a:t>
            </a:r>
          </a:p>
        </p:txBody>
      </p:sp>
      <p:graphicFrame>
        <p:nvGraphicFramePr>
          <p:cNvPr id="15" name="对象 14"/>
          <p:cNvGraphicFramePr>
            <a:graphicFrameLocks noChangeAspect="1"/>
          </p:cNvGraphicFramePr>
          <p:nvPr/>
        </p:nvGraphicFramePr>
        <p:xfrm>
          <a:off x="5207405" y="2770109"/>
          <a:ext cx="3768652" cy="786861"/>
        </p:xfrm>
        <a:graphic>
          <a:graphicData uri="http://schemas.openxmlformats.org/presentationml/2006/ole">
            <mc:AlternateContent xmlns:mc="http://schemas.openxmlformats.org/markup-compatibility/2006">
              <mc:Choice xmlns:v="urn:schemas-microsoft-com:vml" Requires="v">
                <p:oleObj spid="_x0000_s111879" name="Equation" r:id="rId4" imgW="1777365" imgH="393700" progId="Equation.DSMT4">
                  <p:embed/>
                </p:oleObj>
              </mc:Choice>
              <mc:Fallback>
                <p:oleObj name="Equation" r:id="rId4" imgW="1777365" imgH="3937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405" y="2770109"/>
                        <a:ext cx="3768652" cy="786861"/>
                      </a:xfrm>
                      <a:prstGeom prst="rect">
                        <a:avLst/>
                      </a:prstGeom>
                      <a:noFill/>
                    </p:spPr>
                  </p:pic>
                </p:oleObj>
              </mc:Fallback>
            </mc:AlternateContent>
          </a:graphicData>
        </a:graphic>
      </p:graphicFrame>
      <p:grpSp>
        <p:nvGrpSpPr>
          <p:cNvPr id="19" name="组合 18"/>
          <p:cNvGrpSpPr/>
          <p:nvPr/>
        </p:nvGrpSpPr>
        <p:grpSpPr>
          <a:xfrm>
            <a:off x="5278581" y="4333410"/>
            <a:ext cx="3938149" cy="1864133"/>
            <a:chOff x="5278581" y="4333410"/>
            <a:chExt cx="3938149" cy="1864133"/>
          </a:xfrm>
        </p:grpSpPr>
        <p:sp>
          <p:nvSpPr>
            <p:cNvPr id="16" name="矩形 15"/>
            <p:cNvSpPr/>
            <p:nvPr/>
          </p:nvSpPr>
          <p:spPr>
            <a:xfrm>
              <a:off x="5418562" y="4333410"/>
              <a:ext cx="3798168" cy="1200329"/>
            </a:xfrm>
            <a:prstGeom prst="rect">
              <a:avLst/>
            </a:prstGeom>
          </p:spPr>
          <p:txBody>
            <a:bodyPr wrap="square">
              <a:spAutoFit/>
            </a:bodyPr>
            <a:lstStyle/>
            <a:p>
              <a:pPr algn="just"/>
              <a:r>
                <a:rPr lang="zh-CN" altLang="en-US" sz="2400" b="1" dirty="0">
                  <a:solidFill>
                    <a:srgbClr val="000000"/>
                  </a:solidFill>
                  <a:latin typeface="楷体" panose="02010609060101010101" pitchFamily="49" charset="-122"/>
                  <a:ea typeface="楷体" panose="02010609060101010101" pitchFamily="49" charset="-122"/>
                </a:rPr>
                <a:t>代码宽度可以转换为电压，根据代码宽度的电压乘以每个代码宽度，电压为</a:t>
              </a:r>
            </a:p>
          </p:txBody>
        </p:sp>
        <p:graphicFrame>
          <p:nvGraphicFramePr>
            <p:cNvPr id="18" name="对象 17"/>
            <p:cNvGraphicFramePr>
              <a:graphicFrameLocks noChangeAspect="1"/>
            </p:cNvGraphicFramePr>
            <p:nvPr/>
          </p:nvGraphicFramePr>
          <p:xfrm>
            <a:off x="5278581" y="5749154"/>
            <a:ext cx="3865419" cy="448389"/>
          </p:xfrm>
          <a:graphic>
            <a:graphicData uri="http://schemas.openxmlformats.org/presentationml/2006/ole">
              <mc:AlternateContent xmlns:mc="http://schemas.openxmlformats.org/markup-compatibility/2006">
                <mc:Choice xmlns:v="urn:schemas-microsoft-com:vml" Requires="v">
                  <p:oleObj spid="_x0000_s111880" name="Equation" r:id="rId6" imgW="2349500" imgH="228600" progId="Equation.DSMT4">
                    <p:embed/>
                  </p:oleObj>
                </mc:Choice>
                <mc:Fallback>
                  <p:oleObj name="Equation" r:id="rId6" imgW="2349500" imgH="2286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8581" y="5749154"/>
                          <a:ext cx="3865419" cy="448389"/>
                        </a:xfrm>
                        <a:prstGeom prst="rect">
                          <a:avLst/>
                        </a:prstGeom>
                        <a:noFill/>
                      </p:spPr>
                    </p:pic>
                  </p:oleObj>
                </mc:Fallback>
              </mc:AlternateContent>
            </a:graphicData>
          </a:graphic>
        </p:graphicFrame>
      </p:grpSp>
    </p:spTree>
  </p:cSld>
  <p:clrMapOvr>
    <a:masterClrMapping/>
  </p:clrMapOvr>
  <p:transition spd="slow">
    <p:zo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1757077"/>
            <a:ext cx="8676456" cy="829945"/>
          </a:xfrm>
          <a:prstGeom prst="rect">
            <a:avLst/>
          </a:prstGeom>
        </p:spPr>
        <p:txBody>
          <a:bodyPr wrap="square">
            <a:spAutoFit/>
          </a:bodyPr>
          <a:lstStyle/>
          <a:p>
            <a:pPr algn="just"/>
            <a:r>
              <a:rPr lang="zh-CN" altLang="en-US" sz="2400" b="1" dirty="0">
                <a:solidFill>
                  <a:srgbClr val="083CB0"/>
                </a:solidFill>
                <a:latin typeface="+mn-lt"/>
                <a:ea typeface="+mn-ea"/>
              </a:rPr>
              <a:t>如果想要计算每个码边沿的绝对电压</a:t>
            </a:r>
            <a:r>
              <a:rPr lang="en-US" altLang="zh-CN" sz="2400" b="1" dirty="0">
                <a:solidFill>
                  <a:srgbClr val="083CB0"/>
                </a:solidFill>
                <a:latin typeface="+mn-lt"/>
                <a:ea typeface="+mn-ea"/>
              </a:rPr>
              <a:t>, </a:t>
            </a:r>
            <a:r>
              <a:rPr lang="zh-CN" altLang="en-US" sz="2400" b="1" dirty="0">
                <a:solidFill>
                  <a:srgbClr val="083CB0"/>
                </a:solidFill>
                <a:latin typeface="+mn-lt"/>
                <a:ea typeface="+mn-ea"/>
              </a:rPr>
              <a:t>我们只需要</a:t>
            </a:r>
            <a:r>
              <a:rPr lang="zh-CN" altLang="en-US" sz="2400" b="1" dirty="0">
                <a:solidFill>
                  <a:srgbClr val="083CB0"/>
                </a:solidFill>
                <a:latin typeface="+mn-lt"/>
                <a:ea typeface="+mn-ea"/>
                <a:sym typeface="+mn-ea"/>
              </a:rPr>
              <a:t>将码宽用电压表示，</a:t>
            </a:r>
            <a:r>
              <a:rPr lang="zh-CN" altLang="en-US" sz="2400" b="1" dirty="0">
                <a:solidFill>
                  <a:srgbClr val="083CB0"/>
                </a:solidFill>
                <a:latin typeface="+mn-lt"/>
                <a:ea typeface="+mn-ea"/>
              </a:rPr>
              <a:t>从</a:t>
            </a:r>
            <a:r>
              <a:rPr lang="en-US" altLang="zh-CN" sz="2400" b="1" dirty="0">
                <a:solidFill>
                  <a:srgbClr val="083CB0"/>
                </a:solidFill>
                <a:latin typeface="+mn-lt"/>
                <a:ea typeface="+mn-ea"/>
              </a:rPr>
              <a:t>V</a:t>
            </a:r>
            <a:r>
              <a:rPr lang="en-US" altLang="zh-CN" sz="2400" b="1" baseline="-25000" dirty="0">
                <a:solidFill>
                  <a:srgbClr val="083CB0"/>
                </a:solidFill>
                <a:latin typeface="+mn-lt"/>
                <a:ea typeface="+mn-ea"/>
              </a:rPr>
              <a:t>LE</a:t>
            </a:r>
            <a:r>
              <a:rPr lang="zh-CN" altLang="en-US" sz="2400" b="1" dirty="0">
                <a:solidFill>
                  <a:srgbClr val="083CB0"/>
                </a:solidFill>
                <a:latin typeface="+mn-lt"/>
                <a:ea typeface="+mn-ea"/>
              </a:rPr>
              <a:t>开始进行一个累加，结果如下：</a:t>
            </a:r>
          </a:p>
        </p:txBody>
      </p:sp>
      <p:graphicFrame>
        <p:nvGraphicFramePr>
          <p:cNvPr id="15" name="对象 14"/>
          <p:cNvGraphicFramePr>
            <a:graphicFrameLocks noChangeAspect="1"/>
          </p:cNvGraphicFramePr>
          <p:nvPr/>
        </p:nvGraphicFramePr>
        <p:xfrm>
          <a:off x="1637305" y="3636615"/>
          <a:ext cx="6621462" cy="1371600"/>
        </p:xfrm>
        <a:graphic>
          <a:graphicData uri="http://schemas.openxmlformats.org/presentationml/2006/ole">
            <mc:AlternateContent xmlns:mc="http://schemas.openxmlformats.org/markup-compatibility/2006">
              <mc:Choice xmlns:v="urn:schemas-microsoft-com:vml" Requires="v">
                <p:oleObj spid="_x0000_s123124" name="Equation" r:id="rId3" imgW="74980800" imgH="16459200" progId="Equation.DSMT4">
                  <p:embed/>
                </p:oleObj>
              </mc:Choice>
              <mc:Fallback>
                <p:oleObj name="Equation" r:id="rId3" imgW="74980800" imgH="16459200" progId="Equation.DSMT4">
                  <p:embed/>
                  <p:pic>
                    <p:nvPicPr>
                      <p:cNvPr id="0" name="对象 14"/>
                      <p:cNvPicPr>
                        <a:picLocks noChangeAspect="1" noChangeArrowheads="1"/>
                      </p:cNvPicPr>
                      <p:nvPr/>
                    </p:nvPicPr>
                    <p:blipFill>
                      <a:blip r:embed="rId4"/>
                      <a:srcRect/>
                      <a:stretch>
                        <a:fillRect/>
                      </a:stretch>
                    </p:blipFill>
                    <p:spPr bwMode="auto">
                      <a:xfrm>
                        <a:off x="1637305" y="3636615"/>
                        <a:ext cx="6621462" cy="1371600"/>
                      </a:xfrm>
                      <a:prstGeom prst="rect">
                        <a:avLst/>
                      </a:prstGeom>
                      <a:noFill/>
                    </p:spPr>
                  </p:pic>
                </p:oleObj>
              </mc:Fallback>
            </mc:AlternateContent>
          </a:graphicData>
        </a:graphic>
      </p:graphicFrame>
      <p:grpSp>
        <p:nvGrpSpPr>
          <p:cNvPr id="19" name="组合 18"/>
          <p:cNvGrpSpPr/>
          <p:nvPr/>
        </p:nvGrpSpPr>
        <p:grpSpPr>
          <a:xfrm>
            <a:off x="573443" y="5013176"/>
            <a:ext cx="8749187" cy="1270018"/>
            <a:chOff x="468326" y="4496827"/>
            <a:chExt cx="8749433" cy="1270018"/>
          </a:xfrm>
        </p:grpSpPr>
        <p:sp>
          <p:nvSpPr>
            <p:cNvPr id="16" name="矩形 15"/>
            <p:cNvSpPr/>
            <p:nvPr/>
          </p:nvSpPr>
          <p:spPr>
            <a:xfrm>
              <a:off x="468326" y="4496827"/>
              <a:ext cx="8749433" cy="460375"/>
            </a:xfrm>
            <a:prstGeom prst="rect">
              <a:avLst/>
            </a:prstGeom>
          </p:spPr>
          <p:txBody>
            <a:bodyPr wrap="square">
              <a:spAutoFit/>
            </a:bodyPr>
            <a:lstStyle/>
            <a:p>
              <a:pPr algn="just"/>
              <a:r>
                <a:rPr lang="zh-CN" altLang="en-US" sz="2400" b="1" dirty="0">
                  <a:solidFill>
                    <a:srgbClr val="083CB0"/>
                  </a:solidFill>
                  <a:latin typeface="+mn-lt"/>
                  <a:ea typeface="+mn-ea"/>
                </a:rPr>
                <a:t>码边沿的递归方程：</a:t>
              </a:r>
              <a:endParaRPr lang="en-US" altLang="zh-CN" sz="2400" b="1" dirty="0">
                <a:solidFill>
                  <a:srgbClr val="083CB0"/>
                </a:solidFill>
                <a:latin typeface="+mn-lt"/>
                <a:ea typeface="+mn-ea"/>
              </a:endParaRPr>
            </a:p>
          </p:txBody>
        </p:sp>
        <p:graphicFrame>
          <p:nvGraphicFramePr>
            <p:cNvPr id="18" name="对象 17"/>
            <p:cNvGraphicFramePr>
              <a:graphicFrameLocks noChangeAspect="1"/>
            </p:cNvGraphicFramePr>
            <p:nvPr/>
          </p:nvGraphicFramePr>
          <p:xfrm>
            <a:off x="1971755" y="5268370"/>
            <a:ext cx="6267626" cy="498475"/>
          </p:xfrm>
          <a:graphic>
            <a:graphicData uri="http://schemas.openxmlformats.org/presentationml/2006/ole">
              <mc:AlternateContent xmlns:mc="http://schemas.openxmlformats.org/markup-compatibility/2006">
                <mc:Choice xmlns:v="urn:schemas-microsoft-com:vml" Requires="v">
                  <p:oleObj spid="_x0000_s123125" name="Equation" r:id="rId5" imgW="91440000" imgH="6096000" progId="Equation.DSMT4">
                    <p:embed/>
                  </p:oleObj>
                </mc:Choice>
                <mc:Fallback>
                  <p:oleObj name="Equation" r:id="rId5" imgW="91440000" imgH="6096000" progId="Equation.DSMT4">
                    <p:embed/>
                    <p:pic>
                      <p:nvPicPr>
                        <p:cNvPr id="0" name="对象 17"/>
                        <p:cNvPicPr>
                          <a:picLocks noChangeAspect="1" noChangeArrowheads="1"/>
                        </p:cNvPicPr>
                        <p:nvPr/>
                      </p:nvPicPr>
                      <p:blipFill>
                        <a:blip r:embed="rId6"/>
                        <a:srcRect/>
                        <a:stretch>
                          <a:fillRect/>
                        </a:stretch>
                      </p:blipFill>
                      <p:spPr bwMode="auto">
                        <a:xfrm>
                          <a:off x="1971755" y="5268370"/>
                          <a:ext cx="6267626" cy="498475"/>
                        </a:xfrm>
                        <a:prstGeom prst="rect">
                          <a:avLst/>
                        </a:prstGeom>
                        <a:noFill/>
                      </p:spPr>
                    </p:pic>
                  </p:oleObj>
                </mc:Fallback>
              </mc:AlternateContent>
            </a:graphicData>
          </a:graphic>
        </p:graphicFrame>
      </p:grpSp>
      <p:sp>
        <p:nvSpPr>
          <p:cNvPr id="9" name="标题 1"/>
          <p:cNvSpPr txBox="1"/>
          <p:nvPr/>
        </p:nvSpPr>
        <p:spPr bwMode="auto">
          <a:xfrm>
            <a:off x="1403648" y="81152"/>
            <a:ext cx="7740352"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4.6 ADC</a:t>
            </a:r>
            <a:r>
              <a:rPr lang="zh-CN" altLang="en-US" sz="3200" dirty="0">
                <a:solidFill>
                  <a:srgbClr val="990000"/>
                </a:solidFill>
                <a:latin typeface="Comic Sans MS" panose="030F0702030302020204" pitchFamily="66" charset="0"/>
                <a:ea typeface="隶书" panose="02010509060101010101" pitchFamily="49" charset="-122"/>
                <a:sym typeface="+mn-ea"/>
              </a:rPr>
              <a:t>码边沿测试</a:t>
            </a:r>
            <a:r>
              <a:rPr lang="en-US" altLang="zh-CN" sz="3200" kern="0" dirty="0">
                <a:solidFill>
                  <a:srgbClr val="990000"/>
                </a:solidFill>
                <a:latin typeface="Comic Sans MS" panose="030F0702030302020204" pitchFamily="66" charset="0"/>
                <a:ea typeface="隶书" panose="02010509060101010101" pitchFamily="49" charset="-122"/>
              </a:rPr>
              <a:t> </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2051720" y="298"/>
            <a:ext cx="6624637" cy="854075"/>
          </a:xfrm>
        </p:spPr>
        <p:txBody>
          <a:bodyPr anchor="ctr"/>
          <a:lstStyle/>
          <a:p>
            <a:pPr marL="342900" indent="-342900" algn="ctr"/>
            <a:r>
              <a:rPr lang="en-US" altLang="zh-CN" sz="3200" dirty="0">
                <a:solidFill>
                  <a:srgbClr val="990000"/>
                </a:solidFill>
                <a:latin typeface="Comic Sans MS" panose="030F0702030302020204" pitchFamily="66" charset="0"/>
                <a:ea typeface="隶书" panose="02010509060101010101" pitchFamily="49" charset="-122"/>
              </a:rPr>
              <a:t>4.7 ADC</a:t>
            </a:r>
            <a:r>
              <a:rPr lang="zh-CN" altLang="en-US" sz="3200" dirty="0">
                <a:solidFill>
                  <a:srgbClr val="990000"/>
                </a:solidFill>
                <a:latin typeface="Comic Sans MS" panose="030F0702030302020204" pitchFamily="66" charset="0"/>
                <a:ea typeface="隶书" panose="02010509060101010101" pitchFamily="49" charset="-122"/>
              </a:rPr>
              <a:t>的</a:t>
            </a:r>
            <a:r>
              <a:rPr lang="en-US" altLang="zh-CN" sz="3200" dirty="0">
                <a:solidFill>
                  <a:srgbClr val="990000"/>
                </a:solidFill>
                <a:latin typeface="Comic Sans MS" panose="030F0702030302020204" pitchFamily="66" charset="0"/>
                <a:ea typeface="隶书" panose="02010509060101010101" pitchFamily="49" charset="-122"/>
              </a:rPr>
              <a:t>DC</a:t>
            </a:r>
            <a:r>
              <a:rPr lang="zh-CN" altLang="en-US" sz="3200" dirty="0">
                <a:solidFill>
                  <a:srgbClr val="990000"/>
                </a:solidFill>
                <a:latin typeface="Comic Sans MS" panose="030F0702030302020204" pitchFamily="66" charset="0"/>
                <a:ea typeface="隶书" panose="02010509060101010101" pitchFamily="49" charset="-122"/>
              </a:rPr>
              <a:t>和转换特性测试</a:t>
            </a:r>
          </a:p>
        </p:txBody>
      </p:sp>
      <p:sp>
        <p:nvSpPr>
          <p:cNvPr id="2" name="矩形 1"/>
          <p:cNvSpPr/>
          <p:nvPr/>
        </p:nvSpPr>
        <p:spPr>
          <a:xfrm>
            <a:off x="611560" y="912058"/>
            <a:ext cx="8208911" cy="1631216"/>
          </a:xfrm>
          <a:prstGeom prst="rect">
            <a:avLst/>
          </a:prstGeom>
        </p:spPr>
        <p:txBody>
          <a:bodyPr wrap="square">
            <a:spAutoFit/>
          </a:bodyPr>
          <a:lstStyle/>
          <a:p>
            <a:pPr algn="just"/>
            <a:r>
              <a:rPr lang="en-US" altLang="zh-CN" sz="2800" b="1" dirty="0">
                <a:solidFill>
                  <a:srgbClr val="FF0000"/>
                </a:solidFill>
                <a:latin typeface="+mn-lt"/>
              </a:rPr>
              <a:t>DC</a:t>
            </a:r>
            <a:r>
              <a:rPr lang="zh-CN" altLang="en-US" sz="2800" b="1" dirty="0">
                <a:solidFill>
                  <a:srgbClr val="FF0000"/>
                </a:solidFill>
                <a:latin typeface="+mn-lt"/>
              </a:rPr>
              <a:t>增益和偏移</a:t>
            </a:r>
            <a:r>
              <a:rPr lang="en-US" altLang="zh-CN" sz="2800" b="1" dirty="0">
                <a:solidFill>
                  <a:srgbClr val="FF0000"/>
                </a:solidFill>
                <a:latin typeface="+mn-lt"/>
              </a:rPr>
              <a:t>: </a:t>
            </a:r>
            <a:r>
              <a:rPr lang="zh-CN" altLang="en-US" sz="2400" b="1" dirty="0">
                <a:solidFill>
                  <a:srgbClr val="083CB0"/>
                </a:solidFill>
                <a:latin typeface="+mn-lt"/>
                <a:ea typeface="+mn-ea"/>
                <a:sym typeface="+mn-ea"/>
              </a:rPr>
              <a:t>当我们获得一个</a:t>
            </a:r>
            <a:r>
              <a:rPr lang="en-US" altLang="zh-CN" sz="2400" b="1" dirty="0">
                <a:solidFill>
                  <a:srgbClr val="083CB0"/>
                </a:solidFill>
                <a:latin typeface="+mn-lt"/>
                <a:ea typeface="+mn-ea"/>
                <a:sym typeface="+mn-ea"/>
              </a:rPr>
              <a:t>ADC</a:t>
            </a:r>
            <a:r>
              <a:rPr lang="zh-CN" altLang="en-US" sz="2400" b="1" dirty="0">
                <a:solidFill>
                  <a:srgbClr val="083CB0"/>
                </a:solidFill>
                <a:latin typeface="+mn-lt"/>
                <a:ea typeface="+mn-ea"/>
                <a:sym typeface="+mn-ea"/>
              </a:rPr>
              <a:t>的码边沿转换曲线后，就可以像</a:t>
            </a:r>
            <a:r>
              <a:rPr lang="en-US" altLang="zh-CN" sz="2400" b="1" dirty="0">
                <a:solidFill>
                  <a:srgbClr val="083CB0"/>
                </a:solidFill>
                <a:latin typeface="+mn-lt"/>
                <a:ea typeface="+mn-ea"/>
                <a:sym typeface="+mn-ea"/>
              </a:rPr>
              <a:t>DAC</a:t>
            </a:r>
            <a:r>
              <a:rPr lang="zh-CN" altLang="en-US" sz="2400" b="1" dirty="0">
                <a:solidFill>
                  <a:srgbClr val="083CB0"/>
                </a:solidFill>
                <a:latin typeface="+mn-lt"/>
                <a:ea typeface="+mn-ea"/>
                <a:sym typeface="+mn-ea"/>
              </a:rPr>
              <a:t>测试一样实现</a:t>
            </a:r>
            <a:r>
              <a:rPr lang="en-US" altLang="zh-CN" sz="2400" b="1" dirty="0">
                <a:solidFill>
                  <a:srgbClr val="083CB0"/>
                </a:solidFill>
                <a:latin typeface="+mn-lt"/>
                <a:ea typeface="+mn-ea"/>
                <a:sym typeface="+mn-ea"/>
              </a:rPr>
              <a:t>ADC</a:t>
            </a:r>
            <a:r>
              <a:rPr lang="zh-CN" altLang="en-US" sz="2400" b="1" dirty="0">
                <a:solidFill>
                  <a:srgbClr val="083CB0"/>
                </a:solidFill>
                <a:latin typeface="+mn-lt"/>
                <a:ea typeface="+mn-ea"/>
                <a:sym typeface="+mn-ea"/>
              </a:rPr>
              <a:t>的测试。因为码边沿转换曲线是一个一对一的映射函数，计算最佳拟合直线的斜率和偏移。</a:t>
            </a:r>
            <a:endParaRPr lang="zh-CN" altLang="en-US" sz="2800" b="1" dirty="0">
              <a:solidFill>
                <a:srgbClr val="083CB0"/>
              </a:solidFill>
              <a:latin typeface="+mn-lt"/>
              <a:ea typeface="+mn-ea"/>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7945" y="2600960"/>
            <a:ext cx="6468745" cy="3432810"/>
          </a:xfrm>
          <a:prstGeom prst="rect">
            <a:avLst/>
          </a:prstGeom>
        </p:spPr>
      </p:pic>
      <p:sp>
        <p:nvSpPr>
          <p:cNvPr id="3" name="文本框 2"/>
          <p:cNvSpPr txBox="1"/>
          <p:nvPr/>
        </p:nvSpPr>
        <p:spPr>
          <a:xfrm>
            <a:off x="1270635" y="6125845"/>
            <a:ext cx="6604000" cy="368300"/>
          </a:xfrm>
          <a:prstGeom prst="rect">
            <a:avLst/>
          </a:prstGeom>
          <a:noFill/>
        </p:spPr>
        <p:txBody>
          <a:bodyPr wrap="none" rtlCol="0" anchor="t">
            <a:spAutoFit/>
          </a:bodyPr>
          <a:lstStyle/>
          <a:p>
            <a:r>
              <a:rPr lang="en-US" altLang="zh-CN" b="1" dirty="0">
                <a:solidFill>
                  <a:srgbClr val="7030A0"/>
                </a:solidFill>
                <a:sym typeface="+mn-ea"/>
              </a:rPr>
              <a:t>V</a:t>
            </a:r>
            <a:r>
              <a:rPr lang="en-US" altLang="zh-CN" b="1" baseline="-25000" dirty="0">
                <a:solidFill>
                  <a:srgbClr val="7030A0"/>
                </a:solidFill>
                <a:sym typeface="+mn-ea"/>
              </a:rPr>
              <a:t>LE</a:t>
            </a:r>
            <a:r>
              <a:rPr lang="zh-CN" altLang="en-US" b="1" dirty="0">
                <a:solidFill>
                  <a:srgbClr val="7030A0"/>
                </a:solidFill>
                <a:sym typeface="+mn-ea"/>
              </a:rPr>
              <a:t>电压对应在</a:t>
            </a:r>
            <a:r>
              <a:rPr lang="en-US" altLang="zh-CN" b="1" dirty="0">
                <a:solidFill>
                  <a:srgbClr val="7030A0"/>
                </a:solidFill>
                <a:sym typeface="+mn-ea"/>
              </a:rPr>
              <a:t>V</a:t>
            </a:r>
            <a:r>
              <a:rPr lang="en-US" altLang="zh-CN" b="1" baseline="-25000" dirty="0">
                <a:solidFill>
                  <a:srgbClr val="7030A0"/>
                </a:solidFill>
                <a:sym typeface="+mn-ea"/>
              </a:rPr>
              <a:t>FS-</a:t>
            </a:r>
            <a:r>
              <a:rPr lang="zh-CN" altLang="en-US" b="1" dirty="0">
                <a:solidFill>
                  <a:srgbClr val="7030A0"/>
                </a:solidFill>
                <a:sym typeface="+mn-ea"/>
              </a:rPr>
              <a:t>向上</a:t>
            </a:r>
            <a:r>
              <a:rPr lang="en-US" altLang="zh-CN" b="1" dirty="0">
                <a:solidFill>
                  <a:srgbClr val="7030A0"/>
                </a:solidFill>
                <a:sym typeface="+mn-ea"/>
              </a:rPr>
              <a:t>1/2LSB</a:t>
            </a:r>
            <a:r>
              <a:rPr lang="zh-CN" altLang="en-US" b="1" dirty="0">
                <a:solidFill>
                  <a:srgbClr val="7030A0"/>
                </a:solidFill>
                <a:sym typeface="+mn-ea"/>
              </a:rPr>
              <a:t>处，存在</a:t>
            </a:r>
            <a:r>
              <a:rPr lang="en-US" altLang="zh-CN" b="1" dirty="0">
                <a:solidFill>
                  <a:srgbClr val="7030A0"/>
                </a:solidFill>
                <a:sym typeface="+mn-ea"/>
              </a:rPr>
              <a:t>1/2LSB</a:t>
            </a:r>
            <a:r>
              <a:rPr lang="zh-CN" altLang="zh-CN" b="1" dirty="0">
                <a:solidFill>
                  <a:srgbClr val="7030A0"/>
                </a:solidFill>
                <a:sym typeface="+mn-ea"/>
              </a:rPr>
              <a:t>偏移的理想曲线</a:t>
            </a:r>
            <a:endParaRPr lang="zh-CN" altLang="en-US"/>
          </a:p>
        </p:txBody>
      </p:sp>
    </p:spTree>
  </p:cSld>
  <p:clrMapOvr>
    <a:masterClrMapping/>
  </p:clrMapOvr>
  <p:transition spd="slow">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4018" y="2492896"/>
            <a:ext cx="5710238" cy="361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107504" y="1398086"/>
            <a:ext cx="3600400" cy="267652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ADC</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数据的</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FFT</a:t>
            </a:r>
          </a:p>
          <a:p>
            <a:pPr lvl="0" eaLnBrk="1" hangingPunct="1">
              <a:defRPr/>
            </a:pPr>
            <a:r>
              <a:rPr lang="zh-CN" altLang="en-US" sz="2400" b="1" dirty="0"/>
              <a:t>基波信号</a:t>
            </a:r>
          </a:p>
          <a:p>
            <a:pPr lvl="0" eaLnBrk="1" hangingPunct="1">
              <a:defRPr/>
            </a:pPr>
            <a:r>
              <a:rPr lang="zh-CN" altLang="en-US" sz="2400" b="1" dirty="0"/>
              <a:t>功率</a:t>
            </a:r>
            <a:r>
              <a:rPr lang="en-US" altLang="zh-CN" sz="2400" b="1" dirty="0"/>
              <a:t> </a:t>
            </a:r>
            <a:r>
              <a:rPr kumimoji="0" lang="en-US" altLang="zh-CN" sz="2400" b="1" i="1"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P</a:t>
            </a:r>
            <a:r>
              <a:rPr kumimoji="0" lang="en-US" altLang="zh-CN" sz="2400" b="1" i="0" u="none" strike="noStrike" kern="1200" cap="none" spc="0" normalizeH="0" baseline="-25000" noProof="0" dirty="0">
                <a:ln>
                  <a:noFill/>
                </a:ln>
                <a:solidFill>
                  <a:prstClr val="black"/>
                </a:solidFill>
                <a:effectLst/>
                <a:uLnTx/>
                <a:uFillTx/>
                <a:latin typeface="Arial" panose="020B0604020202020204" pitchFamily="34" charset="0"/>
                <a:ea typeface="宋体" panose="02010600030101010101" pitchFamily="2" charset="-122"/>
                <a:cs typeface="+mn-cs"/>
              </a:rPr>
              <a:t>1</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lvl="0" eaLnBrk="1" hangingPunct="1">
              <a:defRPr/>
            </a:pPr>
            <a:r>
              <a:rPr lang="zh-CN" altLang="en-US" sz="2400" b="1" dirty="0"/>
              <a:t>谐波信号</a:t>
            </a:r>
          </a:p>
          <a:p>
            <a:pPr lvl="0" eaLnBrk="1" hangingPunct="1">
              <a:defRPr/>
            </a:pPr>
            <a:r>
              <a:rPr lang="zh-CN" altLang="en-US" sz="2400" b="1" dirty="0"/>
              <a:t>功率</a:t>
            </a:r>
            <a:r>
              <a:rPr lang="en-US" altLang="zh-CN" sz="2400" b="1" dirty="0"/>
              <a:t> </a:t>
            </a:r>
            <a:r>
              <a:rPr kumimoji="0" lang="en-US" altLang="zh-CN" sz="2400" b="1" i="1"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P</a:t>
            </a:r>
            <a:r>
              <a:rPr kumimoji="0" lang="en-US" altLang="zh-CN" sz="2400" b="1" i="0" u="none" strike="noStrike" kern="1200" cap="none" spc="0" normalizeH="0" baseline="-25000" noProof="0" dirty="0">
                <a:ln>
                  <a:noFill/>
                </a:ln>
                <a:solidFill>
                  <a:prstClr val="black"/>
                </a:solidFill>
                <a:effectLst/>
                <a:uLnTx/>
                <a:uFillTx/>
                <a:latin typeface="Arial" panose="020B0604020202020204" pitchFamily="34" charset="0"/>
                <a:ea typeface="宋体" panose="02010600030101010101" pitchFamily="2" charset="-122"/>
                <a:cs typeface="+mn-cs"/>
              </a:rPr>
              <a:t>D</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lvl="0" eaLnBrk="1" hangingPunct="1">
              <a:defRPr/>
            </a:pPr>
            <a:r>
              <a:rPr lang="zh-CN" altLang="en-US" sz="2400" b="1" dirty="0">
                <a:solidFill>
                  <a:prstClr val="black"/>
                </a:solidFill>
              </a:rPr>
              <a:t>噪声功率</a:t>
            </a:r>
            <a:r>
              <a:rPr kumimoji="0" lang="en-US" altLang="zh-CN" sz="2400" b="1" i="1"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P</a:t>
            </a:r>
            <a:r>
              <a:rPr kumimoji="0" lang="en-US" altLang="zh-CN" sz="2400" b="1" i="0" u="none" strike="noStrike" kern="1200" cap="none" spc="0" normalizeH="0" baseline="-25000" noProof="0" dirty="0">
                <a:ln>
                  <a:noFill/>
                </a:ln>
                <a:solidFill>
                  <a:prstClr val="black"/>
                </a:solidFill>
                <a:effectLst/>
                <a:uLnTx/>
                <a:uFillTx/>
                <a:latin typeface="Arial" panose="020B0604020202020204" pitchFamily="34" charset="0"/>
                <a:ea typeface="宋体" panose="02010600030101010101" pitchFamily="2" charset="-122"/>
                <a:cs typeface="+mn-cs"/>
              </a:rPr>
              <a:t>N</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lvl="0" eaLnBrk="1" hangingPunct="1">
              <a:defRPr/>
            </a:pPr>
            <a:r>
              <a:rPr lang="zh-CN" altLang="en-US" sz="2400" b="1" dirty="0">
                <a:solidFill>
                  <a:prstClr val="black"/>
                </a:solidFill>
              </a:rPr>
              <a:t>最大杂波信号功率</a:t>
            </a:r>
            <a:r>
              <a:rPr kumimoji="0" lang="en-US" altLang="zh-CN" sz="2400" b="1" i="1"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P</a:t>
            </a:r>
            <a:r>
              <a:rPr kumimoji="0" lang="en-US" altLang="zh-CN" sz="2400" b="1" i="0" u="none" strike="noStrike" kern="1200" cap="none" spc="0" normalizeH="0" baseline="-25000" noProof="0" dirty="0">
                <a:ln>
                  <a:noFill/>
                </a:ln>
                <a:solidFill>
                  <a:prstClr val="black"/>
                </a:solidFill>
                <a:effectLst/>
                <a:uLnTx/>
                <a:uFillTx/>
                <a:latin typeface="Arial" panose="020B0604020202020204" pitchFamily="34" charset="0"/>
                <a:ea typeface="宋体" panose="02010600030101010101" pitchFamily="2" charset="-122"/>
                <a:cs typeface="+mn-cs"/>
              </a:rPr>
              <a:t>S</a:t>
            </a:r>
            <a:endPar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3688796" y="5709111"/>
            <a:ext cx="1819307" cy="400110"/>
          </a:xfrm>
          <a:prstGeom prst="rect">
            <a:avLst/>
          </a:prstGeom>
          <a:solidFill>
            <a:schemeClr val="bg1"/>
          </a:solidFill>
        </p:spPr>
        <p:txBody>
          <a:bodyPr wrap="square" rtlCol="0">
            <a:spAutoFit/>
          </a:bodyPr>
          <a:lstStyle/>
          <a:p>
            <a:r>
              <a:rPr lang="en-US" altLang="zh-CN" sz="2000" b="1" dirty="0"/>
              <a:t>time domain</a:t>
            </a:r>
            <a:endParaRPr lang="zh-CN" altLang="en-US" sz="2000" b="1" dirty="0"/>
          </a:p>
        </p:txBody>
      </p:sp>
      <p:sp>
        <p:nvSpPr>
          <p:cNvPr id="7" name="文本框 6"/>
          <p:cNvSpPr txBox="1"/>
          <p:nvPr/>
        </p:nvSpPr>
        <p:spPr>
          <a:xfrm>
            <a:off x="6660232" y="5555223"/>
            <a:ext cx="1440161" cy="707886"/>
          </a:xfrm>
          <a:prstGeom prst="rect">
            <a:avLst/>
          </a:prstGeom>
          <a:solidFill>
            <a:schemeClr val="bg1"/>
          </a:solidFill>
        </p:spPr>
        <p:txBody>
          <a:bodyPr wrap="square" rtlCol="0">
            <a:spAutoFit/>
          </a:bodyPr>
          <a:lstStyle/>
          <a:p>
            <a:r>
              <a:rPr lang="en-US" altLang="zh-CN" sz="2000" b="1" dirty="0"/>
              <a:t>frequency domain</a:t>
            </a:r>
            <a:endParaRPr lang="zh-CN" altLang="en-US" sz="2000" b="1" dirty="0"/>
          </a:p>
        </p:txBody>
      </p:sp>
      <p:sp>
        <p:nvSpPr>
          <p:cNvPr id="3" name="文本框 2"/>
          <p:cNvSpPr txBox="1"/>
          <p:nvPr/>
        </p:nvSpPr>
        <p:spPr>
          <a:xfrm>
            <a:off x="3764835" y="2503849"/>
            <a:ext cx="1512168" cy="707886"/>
          </a:xfrm>
          <a:prstGeom prst="rect">
            <a:avLst/>
          </a:prstGeom>
          <a:solidFill>
            <a:schemeClr val="bg1"/>
          </a:solidFill>
        </p:spPr>
        <p:txBody>
          <a:bodyPr wrap="square" rtlCol="0">
            <a:spAutoFit/>
          </a:bodyPr>
          <a:lstStyle/>
          <a:p>
            <a:pPr algn="ctr"/>
            <a:r>
              <a:rPr lang="en-US" altLang="zh-CN" sz="2000" b="1" dirty="0">
                <a:solidFill>
                  <a:schemeClr val="accent6">
                    <a:lumMod val="50000"/>
                  </a:schemeClr>
                </a:solidFill>
              </a:rPr>
              <a:t>Amplitude</a:t>
            </a:r>
          </a:p>
          <a:p>
            <a:pPr algn="ctr"/>
            <a:r>
              <a:rPr lang="en-US" altLang="zh-CN" sz="2000" b="1" dirty="0">
                <a:solidFill>
                  <a:schemeClr val="accent6">
                    <a:lumMod val="50000"/>
                  </a:schemeClr>
                </a:solidFill>
              </a:rPr>
              <a:t>(power)</a:t>
            </a:r>
            <a:endParaRPr lang="zh-CN" altLang="en-US" sz="2000" b="1" dirty="0"/>
          </a:p>
        </p:txBody>
      </p:sp>
    </p:spTree>
  </p:cSld>
  <p:clrMapOvr>
    <a:masterClrMapping/>
  </p:clrMapOvr>
  <p:transition spd="slow">
    <p:zoom/>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8504" y="1237483"/>
            <a:ext cx="8208911" cy="1260475"/>
          </a:xfrm>
          <a:prstGeom prst="rect">
            <a:avLst/>
          </a:prstGeom>
        </p:spPr>
        <p:txBody>
          <a:bodyPr wrap="square">
            <a:spAutoFit/>
          </a:bodyPr>
          <a:lstStyle/>
          <a:p>
            <a:pPr algn="just"/>
            <a:r>
              <a:rPr lang="en-US" altLang="zh-CN" sz="2800" b="1" dirty="0">
                <a:solidFill>
                  <a:srgbClr val="FF0000"/>
                </a:solidFill>
                <a:latin typeface="+mn-lt"/>
              </a:rPr>
              <a:t>INL</a:t>
            </a:r>
            <a:r>
              <a:rPr lang="zh-CN" altLang="en-US" sz="2800" b="1" dirty="0">
                <a:solidFill>
                  <a:srgbClr val="FF0000"/>
                </a:solidFill>
                <a:latin typeface="+mn-lt"/>
              </a:rPr>
              <a:t>和</a:t>
            </a:r>
            <a:r>
              <a:rPr lang="en-US" altLang="zh-CN" sz="2800" b="1" dirty="0">
                <a:solidFill>
                  <a:srgbClr val="FF0000"/>
                </a:solidFill>
                <a:latin typeface="+mn-lt"/>
              </a:rPr>
              <a:t>DNL: </a:t>
            </a:r>
            <a:r>
              <a:rPr lang="zh-CN" altLang="en-US" sz="2400" b="1" dirty="0">
                <a:solidFill>
                  <a:srgbClr val="083CB0"/>
                </a:solidFill>
                <a:latin typeface="+mn-lt"/>
                <a:ea typeface="+mn-ea"/>
                <a:sym typeface="+mn-ea"/>
              </a:rPr>
              <a:t>除了</a:t>
            </a:r>
            <a:r>
              <a:rPr lang="en-US" altLang="zh-CN" sz="2400" b="1" dirty="0">
                <a:solidFill>
                  <a:srgbClr val="083CB0"/>
                </a:solidFill>
                <a:latin typeface="+mn-lt"/>
                <a:ea typeface="+mn-ea"/>
                <a:sym typeface="+mn-ea"/>
              </a:rPr>
              <a:t>ADC</a:t>
            </a:r>
            <a:r>
              <a:rPr lang="zh-CN" altLang="en-US" sz="2400" b="1" dirty="0">
                <a:solidFill>
                  <a:srgbClr val="083CB0"/>
                </a:solidFill>
                <a:latin typeface="+mn-lt"/>
                <a:ea typeface="+mn-ea"/>
                <a:sym typeface="+mn-ea"/>
              </a:rPr>
              <a:t>码边沿转换曲线比等价的</a:t>
            </a:r>
            <a:r>
              <a:rPr lang="en-US" altLang="zh-CN" sz="2400" b="1" dirty="0">
                <a:solidFill>
                  <a:srgbClr val="083CB0"/>
                </a:solidFill>
                <a:latin typeface="+mn-lt"/>
                <a:ea typeface="+mn-ea"/>
                <a:sym typeface="+mn-ea"/>
              </a:rPr>
              <a:t>DAC</a:t>
            </a:r>
            <a:r>
              <a:rPr lang="zh-CN" altLang="en-US" sz="2400" b="1" dirty="0">
                <a:solidFill>
                  <a:srgbClr val="083CB0"/>
                </a:solidFill>
                <a:latin typeface="+mn-lt"/>
                <a:ea typeface="+mn-ea"/>
                <a:sym typeface="+mn-ea"/>
              </a:rPr>
              <a:t>曲线少一个值外，我们可以采用计算</a:t>
            </a:r>
            <a:r>
              <a:rPr lang="en-US" altLang="zh-CN" sz="2400" b="1" dirty="0">
                <a:solidFill>
                  <a:srgbClr val="083CB0"/>
                </a:solidFill>
                <a:latin typeface="+mn-lt"/>
                <a:ea typeface="+mn-ea"/>
                <a:sym typeface="+mn-ea"/>
              </a:rPr>
              <a:t>DAC</a:t>
            </a:r>
            <a:r>
              <a:rPr lang="zh-CN" altLang="en-US" sz="2400" b="1" dirty="0">
                <a:solidFill>
                  <a:srgbClr val="083CB0"/>
                </a:solidFill>
                <a:latin typeface="+mn-lt"/>
                <a:ea typeface="+mn-ea"/>
                <a:sym typeface="+mn-ea"/>
              </a:rPr>
              <a:t>的</a:t>
            </a:r>
            <a:r>
              <a:rPr lang="en-US" altLang="zh-CN" sz="2400" b="1" dirty="0">
                <a:solidFill>
                  <a:srgbClr val="083CB0"/>
                </a:solidFill>
                <a:latin typeface="+mn-lt"/>
                <a:ea typeface="+mn-ea"/>
                <a:sym typeface="+mn-ea"/>
              </a:rPr>
              <a:t>INL</a:t>
            </a:r>
            <a:r>
              <a:rPr lang="zh-CN" altLang="en-US" sz="2400" b="1" dirty="0">
                <a:solidFill>
                  <a:srgbClr val="083CB0"/>
                </a:solidFill>
                <a:latin typeface="+mn-lt"/>
                <a:ea typeface="+mn-ea"/>
                <a:sym typeface="+mn-ea"/>
              </a:rPr>
              <a:t>和</a:t>
            </a:r>
            <a:r>
              <a:rPr lang="en-US" altLang="zh-CN" sz="2400" b="1" dirty="0">
                <a:solidFill>
                  <a:srgbClr val="083CB0"/>
                </a:solidFill>
                <a:latin typeface="+mn-lt"/>
                <a:ea typeface="+mn-ea"/>
                <a:sym typeface="+mn-ea"/>
              </a:rPr>
              <a:t>DNL</a:t>
            </a:r>
            <a:r>
              <a:rPr lang="zh-CN" altLang="en-US" sz="2400" b="1" dirty="0">
                <a:solidFill>
                  <a:srgbClr val="083CB0"/>
                </a:solidFill>
                <a:latin typeface="+mn-lt"/>
                <a:ea typeface="+mn-ea"/>
                <a:sym typeface="+mn-ea"/>
              </a:rPr>
              <a:t>相同的方法精确计算</a:t>
            </a:r>
            <a:r>
              <a:rPr lang="en-US" altLang="zh-CN" sz="2400" b="1" dirty="0">
                <a:solidFill>
                  <a:srgbClr val="083CB0"/>
                </a:solidFill>
                <a:latin typeface="+mn-lt"/>
                <a:ea typeface="+mn-ea"/>
                <a:sym typeface="+mn-ea"/>
              </a:rPr>
              <a:t>ADC</a:t>
            </a:r>
            <a:r>
              <a:rPr lang="zh-CN" altLang="en-US" sz="2400" b="1" dirty="0">
                <a:solidFill>
                  <a:srgbClr val="083CB0"/>
                </a:solidFill>
                <a:latin typeface="+mn-lt"/>
                <a:ea typeface="+mn-ea"/>
                <a:sym typeface="+mn-ea"/>
              </a:rPr>
              <a:t>的</a:t>
            </a:r>
            <a:r>
              <a:rPr lang="en-US" altLang="zh-CN" sz="2400" b="1" dirty="0">
                <a:solidFill>
                  <a:srgbClr val="083CB0"/>
                </a:solidFill>
                <a:latin typeface="+mn-lt"/>
                <a:ea typeface="+mn-ea"/>
                <a:sym typeface="+mn-ea"/>
              </a:rPr>
              <a:t>INL</a:t>
            </a:r>
            <a:r>
              <a:rPr lang="zh-CN" altLang="en-US" sz="2400" b="1" dirty="0">
                <a:solidFill>
                  <a:srgbClr val="083CB0"/>
                </a:solidFill>
                <a:latin typeface="+mn-lt"/>
                <a:ea typeface="+mn-ea"/>
                <a:sym typeface="+mn-ea"/>
              </a:rPr>
              <a:t>和</a:t>
            </a:r>
            <a:r>
              <a:rPr lang="en-US" altLang="zh-CN" sz="2400" b="1" dirty="0">
                <a:solidFill>
                  <a:srgbClr val="083CB0"/>
                </a:solidFill>
                <a:latin typeface="+mn-lt"/>
                <a:ea typeface="+mn-ea"/>
                <a:sym typeface="+mn-ea"/>
              </a:rPr>
              <a:t>DNL</a:t>
            </a:r>
            <a:r>
              <a:rPr lang="zh-CN" altLang="en-US" sz="2400" b="1" dirty="0">
                <a:solidFill>
                  <a:srgbClr val="083CB0"/>
                </a:solidFill>
                <a:latin typeface="+mn-lt"/>
                <a:ea typeface="+mn-ea"/>
                <a:sym typeface="+mn-ea"/>
              </a:rPr>
              <a:t>。</a:t>
            </a:r>
            <a:endParaRPr lang="zh-CN" altLang="en-US" sz="2800" b="1" dirty="0">
              <a:solidFill>
                <a:srgbClr val="083CB0"/>
              </a:solidFill>
              <a:latin typeface="+mn-lt"/>
              <a:ea typeface="+mn-ea"/>
            </a:endParaRPr>
          </a:p>
        </p:txBody>
      </p:sp>
      <p:grpSp>
        <p:nvGrpSpPr>
          <p:cNvPr id="8" name="组合 7"/>
          <p:cNvGrpSpPr/>
          <p:nvPr/>
        </p:nvGrpSpPr>
        <p:grpSpPr>
          <a:xfrm>
            <a:off x="1131146" y="3911090"/>
            <a:ext cx="7000875" cy="2434131"/>
            <a:chOff x="1294723" y="3971344"/>
            <a:chExt cx="7000875" cy="2434131"/>
          </a:xfrm>
        </p:grpSpPr>
        <p:graphicFrame>
          <p:nvGraphicFramePr>
            <p:cNvPr id="4" name="对象 3"/>
            <p:cNvGraphicFramePr>
              <a:graphicFrameLocks noChangeAspect="1"/>
            </p:cNvGraphicFramePr>
            <p:nvPr/>
          </p:nvGraphicFramePr>
          <p:xfrm>
            <a:off x="1294723" y="3971344"/>
            <a:ext cx="7000875" cy="523875"/>
          </p:xfrm>
          <a:graphic>
            <a:graphicData uri="http://schemas.openxmlformats.org/presentationml/2006/ole">
              <mc:AlternateContent xmlns:mc="http://schemas.openxmlformats.org/markup-compatibility/2006">
                <mc:Choice xmlns:v="urn:schemas-microsoft-com:vml" Requires="v">
                  <p:oleObj spid="_x0000_s124146" name="Equation" r:id="rId3" imgW="87477600" imgH="5486400" progId="Equation.DSMT4">
                    <p:embed/>
                  </p:oleObj>
                </mc:Choice>
                <mc:Fallback>
                  <p:oleObj name="Equation" r:id="rId3" imgW="87477600" imgH="5486400" progId="Equation.DSMT4">
                    <p:embed/>
                    <p:pic>
                      <p:nvPicPr>
                        <p:cNvPr id="0" name="对象 3"/>
                        <p:cNvPicPr>
                          <a:picLocks noChangeAspect="1" noChangeArrowheads="1"/>
                        </p:cNvPicPr>
                        <p:nvPr/>
                      </p:nvPicPr>
                      <p:blipFill>
                        <a:blip r:embed="rId4"/>
                        <a:srcRect/>
                        <a:stretch>
                          <a:fillRect/>
                        </a:stretch>
                      </p:blipFill>
                      <p:spPr bwMode="auto">
                        <a:xfrm>
                          <a:off x="1294723" y="3971344"/>
                          <a:ext cx="7000875" cy="523875"/>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1327649" y="4570325"/>
            <a:ext cx="6370637" cy="1835150"/>
          </p:xfrm>
          <a:graphic>
            <a:graphicData uri="http://schemas.openxmlformats.org/presentationml/2006/ole">
              <mc:AlternateContent xmlns:mc="http://schemas.openxmlformats.org/markup-compatibility/2006">
                <mc:Choice xmlns:v="urn:schemas-microsoft-com:vml" Requires="v">
                  <p:oleObj spid="_x0000_s124147" name="Equation" r:id="rId5" imgW="84429600" imgH="22555200" progId="Equation.DSMT4">
                    <p:embed/>
                  </p:oleObj>
                </mc:Choice>
                <mc:Fallback>
                  <p:oleObj name="Equation" r:id="rId5" imgW="84429600" imgH="22555200" progId="Equation.DSMT4">
                    <p:embed/>
                    <p:pic>
                      <p:nvPicPr>
                        <p:cNvPr id="0" name="对象 6"/>
                        <p:cNvPicPr>
                          <a:picLocks noChangeAspect="1" noChangeArrowheads="1"/>
                        </p:cNvPicPr>
                        <p:nvPr/>
                      </p:nvPicPr>
                      <p:blipFill>
                        <a:blip r:embed="rId6"/>
                        <a:srcRect/>
                        <a:stretch>
                          <a:fillRect/>
                        </a:stretch>
                      </p:blipFill>
                      <p:spPr bwMode="auto">
                        <a:xfrm>
                          <a:off x="1327649" y="4570325"/>
                          <a:ext cx="6370637" cy="1835150"/>
                        </a:xfrm>
                        <a:prstGeom prst="rect">
                          <a:avLst/>
                        </a:prstGeom>
                        <a:noFill/>
                      </p:spPr>
                    </p:pic>
                  </p:oleObj>
                </mc:Fallback>
              </mc:AlternateContent>
            </a:graphicData>
          </a:graphic>
        </p:graphicFrame>
      </p:grpSp>
      <p:sp>
        <p:nvSpPr>
          <p:cNvPr id="3" name="矩形 2"/>
          <p:cNvSpPr/>
          <p:nvPr/>
        </p:nvSpPr>
        <p:spPr>
          <a:xfrm>
            <a:off x="488403" y="2498265"/>
            <a:ext cx="8352928" cy="1200329"/>
          </a:xfrm>
          <a:prstGeom prst="rect">
            <a:avLst/>
          </a:prstGeom>
        </p:spPr>
        <p:txBody>
          <a:bodyPr wrap="square">
            <a:spAutoFit/>
          </a:bodyPr>
          <a:lstStyle/>
          <a:p>
            <a:r>
              <a:rPr lang="zh-CN" altLang="en-US" sz="2400" b="1" dirty="0">
                <a:solidFill>
                  <a:srgbClr val="083CB0"/>
                </a:solidFill>
                <a:latin typeface="+mn-lt"/>
                <a:ea typeface="+mn-ea"/>
                <a:sym typeface="+mn-ea"/>
              </a:rPr>
              <a:t>如果采用直方图方法，可以方便地测量</a:t>
            </a:r>
            <a:r>
              <a:rPr lang="en-US" altLang="zh-CN" sz="2400" b="1" dirty="0">
                <a:solidFill>
                  <a:srgbClr val="083CB0"/>
                </a:solidFill>
                <a:latin typeface="+mn-lt"/>
                <a:ea typeface="+mn-ea"/>
                <a:sym typeface="+mn-ea"/>
              </a:rPr>
              <a:t>INL</a:t>
            </a:r>
            <a:r>
              <a:rPr lang="zh-CN" altLang="en-US" sz="2400" b="1" dirty="0">
                <a:solidFill>
                  <a:srgbClr val="083CB0"/>
                </a:solidFill>
                <a:latin typeface="+mn-lt"/>
                <a:ea typeface="+mn-ea"/>
                <a:sym typeface="+mn-ea"/>
              </a:rPr>
              <a:t>和</a:t>
            </a:r>
            <a:r>
              <a:rPr lang="en-US" altLang="zh-CN" sz="2400" b="1" dirty="0">
                <a:solidFill>
                  <a:srgbClr val="083CB0"/>
                </a:solidFill>
                <a:latin typeface="+mn-lt"/>
                <a:ea typeface="+mn-ea"/>
                <a:sym typeface="+mn-ea"/>
              </a:rPr>
              <a:t>DNL</a:t>
            </a:r>
            <a:r>
              <a:rPr lang="zh-CN" altLang="en-US" sz="2400" b="1" dirty="0">
                <a:solidFill>
                  <a:srgbClr val="083CB0"/>
                </a:solidFill>
                <a:latin typeface="+mn-lt"/>
                <a:ea typeface="+mn-ea"/>
                <a:sym typeface="+mn-ea"/>
              </a:rPr>
              <a:t>。当知道代码宽度，终端</a:t>
            </a:r>
            <a:r>
              <a:rPr lang="en-US" altLang="zh-CN" sz="2400" b="1" dirty="0">
                <a:solidFill>
                  <a:srgbClr val="083CB0"/>
                </a:solidFill>
                <a:latin typeface="+mn-lt"/>
                <a:ea typeface="+mn-ea"/>
                <a:sym typeface="+mn-ea"/>
              </a:rPr>
              <a:t>DNL</a:t>
            </a:r>
            <a:r>
              <a:rPr lang="zh-CN" altLang="en-US" sz="2400" b="1" dirty="0">
                <a:solidFill>
                  <a:srgbClr val="083CB0"/>
                </a:solidFill>
                <a:latin typeface="+mn-lt"/>
                <a:ea typeface="+mn-ea"/>
                <a:sym typeface="+mn-ea"/>
              </a:rPr>
              <a:t>和</a:t>
            </a:r>
            <a:r>
              <a:rPr lang="en-US" altLang="zh-CN" sz="2400" b="1" dirty="0">
                <a:solidFill>
                  <a:srgbClr val="083CB0"/>
                </a:solidFill>
                <a:latin typeface="+mn-lt"/>
                <a:ea typeface="+mn-ea"/>
                <a:sym typeface="+mn-ea"/>
              </a:rPr>
              <a:t>LSB</a:t>
            </a:r>
            <a:r>
              <a:rPr lang="zh-CN" altLang="en-US" sz="2400" b="1" dirty="0">
                <a:solidFill>
                  <a:srgbClr val="083CB0"/>
                </a:solidFill>
                <a:latin typeface="+mn-lt"/>
                <a:ea typeface="+mn-ea"/>
                <a:sym typeface="+mn-ea"/>
              </a:rPr>
              <a:t>的关系为每个代码宽度减去一个</a:t>
            </a:r>
            <a:r>
              <a:rPr lang="en-US" altLang="zh-CN" sz="2400" b="1" dirty="0">
                <a:solidFill>
                  <a:srgbClr val="083CB0"/>
                </a:solidFill>
                <a:latin typeface="+mn-lt"/>
                <a:ea typeface="+mn-ea"/>
                <a:sym typeface="+mn-ea"/>
              </a:rPr>
              <a:t>LSB</a:t>
            </a:r>
            <a:r>
              <a:rPr lang="zh-CN" altLang="en-US" sz="2400" b="1" dirty="0">
                <a:solidFill>
                  <a:srgbClr val="083CB0"/>
                </a:solidFill>
                <a:latin typeface="+mn-lt"/>
                <a:ea typeface="+mn-ea"/>
                <a:sym typeface="+mn-ea"/>
              </a:rPr>
              <a:t>（</a:t>
            </a:r>
            <a:r>
              <a:rPr lang="zh-CN" altLang="en-US" sz="2400" b="1" dirty="0">
                <a:solidFill>
                  <a:srgbClr val="7030A0"/>
                </a:solidFill>
                <a:latin typeface="+mn-lt"/>
                <a:ea typeface="+mn-ea"/>
                <a:sym typeface="+mn-ea"/>
              </a:rPr>
              <a:t>理想码宽应为</a:t>
            </a:r>
            <a:r>
              <a:rPr lang="en-US" altLang="zh-CN" sz="2400" b="1" dirty="0">
                <a:solidFill>
                  <a:srgbClr val="7030A0"/>
                </a:solidFill>
                <a:latin typeface="+mn-lt"/>
                <a:ea typeface="+mn-ea"/>
                <a:sym typeface="+mn-ea"/>
              </a:rPr>
              <a:t>1LSB</a:t>
            </a:r>
            <a:r>
              <a:rPr lang="en-US" altLang="zh-CN" sz="2400" b="1" dirty="0">
                <a:solidFill>
                  <a:srgbClr val="083CB0"/>
                </a:solidFill>
                <a:latin typeface="+mn-lt"/>
                <a:ea typeface="+mn-ea"/>
                <a:sym typeface="+mn-ea"/>
              </a:rPr>
              <a:t>)</a:t>
            </a:r>
            <a:r>
              <a:rPr lang="zh-CN" altLang="en-US" sz="2400" b="1" dirty="0">
                <a:solidFill>
                  <a:srgbClr val="083CB0"/>
                </a:solidFill>
                <a:latin typeface="+mn-lt"/>
                <a:ea typeface="+mn-ea"/>
                <a:sym typeface="+mn-ea"/>
              </a:rPr>
              <a:t>：</a:t>
            </a:r>
            <a:endParaRPr lang="zh-CN" altLang="en-US" sz="2400" b="1" dirty="0">
              <a:solidFill>
                <a:srgbClr val="083CB0"/>
              </a:solidFill>
              <a:latin typeface="+mn-lt"/>
              <a:ea typeface="+mn-ea"/>
            </a:endParaRPr>
          </a:p>
        </p:txBody>
      </p:sp>
      <p:sp>
        <p:nvSpPr>
          <p:cNvPr id="10" name="标题 1"/>
          <p:cNvSpPr txBox="1"/>
          <p:nvPr/>
        </p:nvSpPr>
        <p:spPr bwMode="auto">
          <a:xfrm>
            <a:off x="2072675" y="29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4.7 </a:t>
            </a:r>
            <a:r>
              <a:rPr lang="en-US" altLang="zh-CN" sz="3200" dirty="0">
                <a:solidFill>
                  <a:srgbClr val="990000"/>
                </a:solidFill>
                <a:latin typeface="Comic Sans MS" panose="030F0702030302020204" pitchFamily="66" charset="0"/>
                <a:ea typeface="隶书" panose="02010509060101010101" pitchFamily="49" charset="-122"/>
                <a:sym typeface="+mn-ea"/>
              </a:rPr>
              <a:t>ADC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360" y="1468120"/>
            <a:ext cx="8486140" cy="891540"/>
          </a:xfrm>
          <a:prstGeom prst="rect">
            <a:avLst/>
          </a:prstGeom>
        </p:spPr>
        <p:txBody>
          <a:bodyPr wrap="square">
            <a:spAutoFit/>
          </a:bodyPr>
          <a:lstStyle/>
          <a:p>
            <a:pPr algn="just"/>
            <a:r>
              <a:rPr lang="en-US" altLang="zh-CN" sz="2800" b="1" dirty="0">
                <a:solidFill>
                  <a:srgbClr val="FF0000"/>
                </a:solidFill>
                <a:latin typeface="+mn-lt"/>
              </a:rPr>
              <a:t>INL</a:t>
            </a:r>
            <a:r>
              <a:rPr lang="zh-CN" altLang="en-US" sz="2800" b="1" dirty="0">
                <a:solidFill>
                  <a:srgbClr val="FF0000"/>
                </a:solidFill>
                <a:latin typeface="+mn-lt"/>
              </a:rPr>
              <a:t>和</a:t>
            </a:r>
            <a:r>
              <a:rPr lang="en-US" altLang="zh-CN" sz="2800" b="1" dirty="0">
                <a:solidFill>
                  <a:srgbClr val="FF0000"/>
                </a:solidFill>
                <a:latin typeface="+mn-lt"/>
              </a:rPr>
              <a:t>DNL: </a:t>
            </a:r>
            <a:r>
              <a:rPr lang="zh-CN" altLang="en-US" sz="2400" b="1" dirty="0">
                <a:solidFill>
                  <a:srgbClr val="083CB0"/>
                </a:solidFill>
                <a:latin typeface="+mn-lt"/>
                <a:ea typeface="+mn-ea"/>
              </a:rPr>
              <a:t>然后计算终端INL曲线及终端最佳拟合曲线，再将终端最佳拟合INL曲线转换成最佳拟合曲线。</a:t>
            </a:r>
          </a:p>
        </p:txBody>
      </p:sp>
      <p:graphicFrame>
        <p:nvGraphicFramePr>
          <p:cNvPr id="4" name="对象 3"/>
          <p:cNvGraphicFramePr>
            <a:graphicFrameLocks noChangeAspect="1"/>
          </p:cNvGraphicFramePr>
          <p:nvPr/>
        </p:nvGraphicFramePr>
        <p:xfrm>
          <a:off x="980743" y="2672742"/>
          <a:ext cx="6686376" cy="502049"/>
        </p:xfrm>
        <a:graphic>
          <a:graphicData uri="http://schemas.openxmlformats.org/presentationml/2006/ole">
            <mc:AlternateContent xmlns:mc="http://schemas.openxmlformats.org/markup-compatibility/2006">
              <mc:Choice xmlns:v="urn:schemas-microsoft-com:vml" Requires="v">
                <p:oleObj spid="_x0000_s113150" name="Equation" r:id="rId3" imgW="87172800" imgH="5486400" progId="Equation.DSMT4">
                  <p:embed/>
                </p:oleObj>
              </mc:Choice>
              <mc:Fallback>
                <p:oleObj name="Equation" r:id="rId3" imgW="87172800" imgH="5486400" progId="Equation.DSMT4">
                  <p:embed/>
                  <p:pic>
                    <p:nvPicPr>
                      <p:cNvPr id="0" name="Object 1"/>
                      <p:cNvPicPr>
                        <a:picLocks noChangeAspect="1" noChangeArrowheads="1"/>
                      </p:cNvPicPr>
                      <p:nvPr/>
                    </p:nvPicPr>
                    <p:blipFill>
                      <a:blip r:embed="rId4"/>
                      <a:srcRect/>
                      <a:stretch>
                        <a:fillRect/>
                      </a:stretch>
                    </p:blipFill>
                    <p:spPr bwMode="auto">
                      <a:xfrm>
                        <a:off x="980743" y="2672742"/>
                        <a:ext cx="6686376" cy="502049"/>
                      </a:xfrm>
                      <a:prstGeom prst="rect">
                        <a:avLst/>
                      </a:prstGeom>
                      <a:noFill/>
                    </p:spPr>
                  </p:pic>
                </p:oleObj>
              </mc:Fallback>
            </mc:AlternateContent>
          </a:graphicData>
        </a:graphic>
      </p:graphicFrame>
      <p:grpSp>
        <p:nvGrpSpPr>
          <p:cNvPr id="6" name="组合 5"/>
          <p:cNvGrpSpPr/>
          <p:nvPr/>
        </p:nvGrpSpPr>
        <p:grpSpPr>
          <a:xfrm>
            <a:off x="395605" y="3484245"/>
            <a:ext cx="8667115" cy="2427605"/>
            <a:chOff x="319564" y="2956001"/>
            <a:chExt cx="8856984" cy="2427912"/>
          </a:xfrm>
        </p:grpSpPr>
        <p:graphicFrame>
          <p:nvGraphicFramePr>
            <p:cNvPr id="11" name="对象 10"/>
            <p:cNvGraphicFramePr>
              <a:graphicFrameLocks noChangeAspect="1"/>
            </p:cNvGraphicFramePr>
            <p:nvPr/>
          </p:nvGraphicFramePr>
          <p:xfrm>
            <a:off x="336788" y="3928017"/>
            <a:ext cx="8541072" cy="495701"/>
          </p:xfrm>
          <a:graphic>
            <a:graphicData uri="http://schemas.openxmlformats.org/presentationml/2006/ole">
              <mc:AlternateContent xmlns:mc="http://schemas.openxmlformats.org/markup-compatibility/2006">
                <mc:Choice xmlns:v="urn:schemas-microsoft-com:vml" Requires="v">
                  <p:oleObj spid="_x0000_s113151" name="Equation" r:id="rId5" imgW="112776000" imgH="5486400" progId="Equation.DSMT4">
                    <p:embed/>
                  </p:oleObj>
                </mc:Choice>
                <mc:Fallback>
                  <p:oleObj name="Equation" r:id="rId5" imgW="112776000" imgH="5486400" progId="Equation.DSMT4">
                    <p:embed/>
                    <p:pic>
                      <p:nvPicPr>
                        <p:cNvPr id="0" name="对象 3"/>
                        <p:cNvPicPr>
                          <a:picLocks noChangeAspect="1" noChangeArrowheads="1"/>
                        </p:cNvPicPr>
                        <p:nvPr/>
                      </p:nvPicPr>
                      <p:blipFill>
                        <a:blip r:embed="rId6"/>
                        <a:srcRect/>
                        <a:stretch>
                          <a:fillRect/>
                        </a:stretch>
                      </p:blipFill>
                      <p:spPr bwMode="auto">
                        <a:xfrm>
                          <a:off x="336788" y="3928017"/>
                          <a:ext cx="8541072" cy="495701"/>
                        </a:xfrm>
                        <a:prstGeom prst="rect">
                          <a:avLst/>
                        </a:prstGeom>
                        <a:noFill/>
                      </p:spPr>
                    </p:pic>
                  </p:oleObj>
                </mc:Fallback>
              </mc:AlternateContent>
            </a:graphicData>
          </a:graphic>
        </p:graphicFrame>
        <p:sp>
          <p:nvSpPr>
            <p:cNvPr id="3" name="矩形 2"/>
            <p:cNvSpPr/>
            <p:nvPr/>
          </p:nvSpPr>
          <p:spPr>
            <a:xfrm>
              <a:off x="319564" y="2956001"/>
              <a:ext cx="8856984" cy="830050"/>
            </a:xfrm>
            <a:prstGeom prst="rect">
              <a:avLst/>
            </a:prstGeom>
          </p:spPr>
          <p:txBody>
            <a:bodyPr wrap="square">
              <a:spAutoFit/>
            </a:bodyPr>
            <a:lstStyle/>
            <a:p>
              <a:r>
                <a:rPr lang="zh-CN" altLang="en-US" sz="2400" b="1" dirty="0">
                  <a:solidFill>
                    <a:srgbClr val="083CB0"/>
                  </a:solidFill>
                  <a:latin typeface="+mn-lt"/>
                  <a:ea typeface="+mn-ea"/>
                </a:rPr>
                <a:t>从终端的</a:t>
              </a:r>
              <a:r>
                <a:rPr lang="en-US" altLang="zh-CN" sz="2400" b="1" dirty="0">
                  <a:solidFill>
                    <a:srgbClr val="083CB0"/>
                  </a:solidFill>
                  <a:latin typeface="+mn-lt"/>
                  <a:ea typeface="+mn-ea"/>
                </a:rPr>
                <a:t>INL</a:t>
              </a:r>
              <a:r>
                <a:rPr lang="zh-CN" altLang="en-US" sz="2400" b="1" dirty="0">
                  <a:solidFill>
                    <a:srgbClr val="083CB0"/>
                  </a:solidFill>
                  <a:latin typeface="+mn-lt"/>
                  <a:ea typeface="+mn-ea"/>
                </a:rPr>
                <a:t>曲线中减去终端最佳拟合曲线，即可得到最佳拟合</a:t>
              </a:r>
              <a:r>
                <a:rPr lang="en-US" altLang="zh-CN" sz="2400" b="1" dirty="0">
                  <a:solidFill>
                    <a:srgbClr val="083CB0"/>
                  </a:solidFill>
                  <a:latin typeface="+mn-lt"/>
                  <a:ea typeface="+mn-ea"/>
                </a:rPr>
                <a:t>INL</a:t>
              </a:r>
              <a:r>
                <a:rPr lang="zh-CN" altLang="en-US" sz="2400" b="1" dirty="0">
                  <a:solidFill>
                    <a:srgbClr val="083CB0"/>
                  </a:solidFill>
                  <a:latin typeface="+mn-lt"/>
                  <a:ea typeface="+mn-ea"/>
                </a:rPr>
                <a:t>曲线。 </a:t>
              </a:r>
            </a:p>
          </p:txBody>
        </p:sp>
        <p:sp>
          <p:nvSpPr>
            <p:cNvPr id="5" name="矩形 4"/>
            <p:cNvSpPr/>
            <p:nvPr/>
          </p:nvSpPr>
          <p:spPr>
            <a:xfrm>
              <a:off x="337085" y="4553863"/>
              <a:ext cx="8540964" cy="830050"/>
            </a:xfrm>
            <a:prstGeom prst="rect">
              <a:avLst/>
            </a:prstGeom>
          </p:spPr>
          <p:txBody>
            <a:bodyPr wrap="square">
              <a:spAutoFit/>
            </a:bodyPr>
            <a:lstStyle/>
            <a:p>
              <a:r>
                <a:rPr lang="zh-CN" altLang="en-US" sz="2400" b="1" dirty="0">
                  <a:solidFill>
                    <a:srgbClr val="083CB0"/>
                  </a:solidFill>
                  <a:latin typeface="+mn-lt"/>
                  <a:ea typeface="+mn-ea"/>
                </a:rPr>
                <a:t>然后，通过获取最佳拟合INL曲线的离散时间一阶导数来计算最佳拟合DNL曲线。</a:t>
              </a:r>
            </a:p>
          </p:txBody>
        </p:sp>
      </p:grpSp>
      <p:sp>
        <p:nvSpPr>
          <p:cNvPr id="10" name="标题 1"/>
          <p:cNvSpPr txBox="1"/>
          <p:nvPr/>
        </p:nvSpPr>
        <p:spPr bwMode="auto">
          <a:xfrm>
            <a:off x="2051720" y="29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4.7 </a:t>
            </a:r>
            <a:r>
              <a:rPr lang="en-US" altLang="zh-CN" sz="3200" dirty="0">
                <a:solidFill>
                  <a:srgbClr val="990000"/>
                </a:solidFill>
                <a:latin typeface="Comic Sans MS" panose="030F0702030302020204" pitchFamily="66" charset="0"/>
                <a:ea typeface="隶书" panose="02010509060101010101" pitchFamily="49" charset="-122"/>
                <a:sym typeface="+mn-ea"/>
              </a:rPr>
              <a:t>ADC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en-US" altLang="zh-CN" sz="3200" kern="0" dirty="0">
              <a:solidFill>
                <a:srgbClr val="990000"/>
              </a:solidFill>
              <a:latin typeface="Comic Sans MS" panose="030F0702030302020204" pitchFamily="66" charset="0"/>
              <a:ea typeface="隶书" panose="02010509060101010101" pitchFamily="49" charset="-122"/>
            </a:endParaRPr>
          </a:p>
        </p:txBody>
      </p:sp>
      <mc:AlternateContent xmlns:mc="http://schemas.openxmlformats.org/markup-compatibility/2006" xmlns:a14="http://schemas.microsoft.com/office/drawing/2010/main">
        <mc:Choice Requires="a14">
          <p:sp>
            <p:nvSpPr>
              <p:cNvPr id="7" name="文本框 6"/>
              <p:cNvSpPr txBox="1"/>
              <p:nvPr/>
            </p:nvSpPr>
            <p:spPr>
              <a:xfrm>
                <a:off x="90781" y="6021288"/>
                <a:ext cx="91617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𝑏𝑒𝑠𝑡</m:t>
                      </m:r>
                      <m:r>
                        <a:rPr lang="en-US" altLang="zh-CN" sz="2000" b="0" i="1" baseline="-25000" smtClean="0">
                          <a:latin typeface="Cambria Math" panose="02040503050406030204" pitchFamily="18" charset="0"/>
                        </a:rPr>
                        <m:t>−</m:t>
                      </m:r>
                      <m:r>
                        <a:rPr lang="en-US" altLang="zh-CN" sz="2000" b="0" i="1" smtClean="0">
                          <a:latin typeface="Cambria Math" panose="02040503050406030204" pitchFamily="18" charset="0"/>
                        </a:rPr>
                        <m:t>𝑓𝑖𝑡</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𝐷𝑁𝐿</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𝑏𝑒𝑠𝑡</m:t>
                      </m:r>
                      <m:r>
                        <a:rPr lang="en-US" altLang="zh-CN" sz="2000" b="0" i="1" baseline="-25000" smtClean="0">
                          <a:latin typeface="Cambria Math" panose="02040503050406030204" pitchFamily="18" charset="0"/>
                        </a:rPr>
                        <m:t>−</m:t>
                      </m:r>
                      <m:r>
                        <a:rPr lang="en-US" altLang="zh-CN" sz="2000" b="0" i="1" smtClean="0">
                          <a:latin typeface="Cambria Math" panose="02040503050406030204" pitchFamily="18" charset="0"/>
                        </a:rPr>
                        <m:t>𝑓𝑖𝑡</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𝐼𝑁𝐿</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𝑏𝑒𝑠𝑡</m:t>
                      </m:r>
                      <m:r>
                        <a:rPr lang="en-US" altLang="zh-CN" sz="2000" b="0" i="1" baseline="-25000" smtClean="0">
                          <a:latin typeface="Cambria Math" panose="02040503050406030204" pitchFamily="18" charset="0"/>
                        </a:rPr>
                        <m:t>−</m:t>
                      </m:r>
                      <m:r>
                        <a:rPr lang="en-US" altLang="zh-CN" sz="2000" b="0" i="1" smtClean="0">
                          <a:latin typeface="Cambria Math" panose="02040503050406030204" pitchFamily="18" charset="0"/>
                        </a:rPr>
                        <m:t>𝑓𝑖𝑡</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𝐼𝑁𝐿</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=1,2,…,</m:t>
                      </m:r>
                      <m:sSup>
                        <m:sSupPr>
                          <m:ctrlPr>
                            <a:rPr lang="zh-CN" altLang="en-US" sz="2000" i="1" dirty="0" smtClean="0">
                              <a:latin typeface="Cambria Math" panose="02040503050406030204" pitchFamily="18" charset="0"/>
                            </a:rPr>
                          </m:ctrlPr>
                        </m:sSupPr>
                        <m:e>
                          <m:r>
                            <a:rPr lang="en-US" altLang="zh-CN" sz="2000" b="0" i="1" dirty="0" smtClean="0">
                              <a:latin typeface="Cambria Math" panose="02040503050406030204" pitchFamily="18" charset="0"/>
                            </a:rPr>
                            <m:t>2</m:t>
                          </m:r>
                        </m:e>
                        <m:sup>
                          <m:r>
                            <a:rPr lang="en-US" altLang="zh-CN" sz="2000" b="0" i="1" dirty="0" smtClean="0">
                              <a:latin typeface="Cambria Math" panose="02040503050406030204" pitchFamily="18" charset="0"/>
                            </a:rPr>
                            <m:t>𝐷</m:t>
                          </m:r>
                        </m:sup>
                      </m:sSup>
                      <m:r>
                        <a:rPr lang="en-US" altLang="zh-CN" sz="2000" b="0" i="1" dirty="0" smtClean="0">
                          <a:latin typeface="Cambria Math" panose="02040503050406030204" pitchFamily="18" charset="0"/>
                        </a:rPr>
                        <m:t>−1</m:t>
                      </m:r>
                      <a:fld id="{5ACA6629-6783-485A-91FA-23A0BBFCAAE1}" type="mathplaceholder">
                        <a:rPr lang="en-US" altLang="zh-CN" sz="2000" b="0" i="1" smtClean="0">
                          <a:latin typeface="Cambria Math" panose="02040503050406030204" pitchFamily="18" charset="0"/>
                        </a:rPr>
                        <a:t>。</a:t>
                      </a:fld>
                    </m:oMath>
                  </m:oMathPara>
                </a14:m>
                <a:endParaRPr lang="zh-CN" altLang="en-US" sz="2000" dirty="0"/>
              </a:p>
            </p:txBody>
          </p:sp>
        </mc:Choice>
        <mc:Fallback xmlns="">
          <p:sp>
            <p:nvSpPr>
              <p:cNvPr id="7" name="文本框 6"/>
              <p:cNvSpPr txBox="1">
                <a:spLocks noRot="1" noChangeAspect="1" noMove="1" noResize="1" noEditPoints="1" noAdjustHandles="1" noChangeArrowheads="1" noChangeShapeType="1" noTextEdit="1"/>
              </p:cNvSpPr>
              <p:nvPr/>
            </p:nvSpPr>
            <p:spPr>
              <a:xfrm>
                <a:off x="90781" y="6021288"/>
                <a:ext cx="9161739" cy="307777"/>
              </a:xfrm>
              <a:prstGeom prst="rect">
                <a:avLst/>
              </a:prstGeom>
              <a:blipFill>
                <a:blip r:embed="rId7"/>
                <a:stretch>
                  <a:fillRect b="-38000"/>
                </a:stretch>
              </a:blipFill>
            </p:spPr>
            <p:txBody>
              <a:bodyPr/>
              <a:lstStyle/>
              <a:p>
                <a:r>
                  <a:rPr lang="zh-CN" altLang="en-US">
                    <a:noFill/>
                  </a:rPr>
                  <a:t> </a:t>
                </a:r>
              </a:p>
            </p:txBody>
          </p:sp>
        </mc:Fallback>
      </mc:AlternateContent>
    </p:spTree>
  </p:cSld>
  <p:clrMapOvr>
    <a:masterClrMapping/>
  </p:clrMapOvr>
  <p:transition spd="slow">
    <p:zoom/>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2096805" y="29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4.7 </a:t>
            </a:r>
            <a:r>
              <a:rPr lang="en-US" altLang="zh-CN" sz="3200" dirty="0">
                <a:solidFill>
                  <a:srgbClr val="990000"/>
                </a:solidFill>
                <a:latin typeface="Comic Sans MS" panose="030F0702030302020204" pitchFamily="66" charset="0"/>
                <a:ea typeface="隶书" panose="02010509060101010101" pitchFamily="49" charset="-122"/>
                <a:sym typeface="+mn-ea"/>
              </a:rPr>
              <a:t>ADC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
        <p:nvSpPr>
          <p:cNvPr id="2" name="文本框 1"/>
          <p:cNvSpPr txBox="1"/>
          <p:nvPr/>
        </p:nvSpPr>
        <p:spPr>
          <a:xfrm>
            <a:off x="683568" y="1114723"/>
            <a:ext cx="3312368" cy="521970"/>
          </a:xfrm>
          <a:prstGeom prst="rect">
            <a:avLst/>
          </a:prstGeom>
          <a:noFill/>
        </p:spPr>
        <p:txBody>
          <a:bodyPr wrap="square" rtlCol="0">
            <a:spAutoFit/>
          </a:bodyPr>
          <a:lstStyle/>
          <a:p>
            <a:r>
              <a:rPr lang="zh-CN" altLang="en-US" sz="2800" b="1" dirty="0"/>
              <a:t>例</a:t>
            </a:r>
            <a:r>
              <a:rPr lang="en-US" altLang="zh-CN" sz="2800" b="1" dirty="0"/>
              <a:t> 2.7.1</a:t>
            </a:r>
            <a:endParaRPr lang="zh-CN" altLang="en-US" sz="2800" b="1" dirty="0"/>
          </a:p>
        </p:txBody>
      </p:sp>
      <p:sp>
        <p:nvSpPr>
          <p:cNvPr id="3" name="文本框 2"/>
          <p:cNvSpPr txBox="1"/>
          <p:nvPr/>
        </p:nvSpPr>
        <p:spPr>
          <a:xfrm>
            <a:off x="251520" y="1844824"/>
            <a:ext cx="8784976" cy="1682577"/>
          </a:xfrm>
          <a:prstGeom prst="rect">
            <a:avLst/>
          </a:prstGeom>
          <a:noFill/>
        </p:spPr>
        <p:txBody>
          <a:bodyPr wrap="square" rtlCol="0">
            <a:spAutoFit/>
          </a:bodyPr>
          <a:lstStyle/>
          <a:p>
            <a:pPr>
              <a:lnSpc>
                <a:spcPct val="150000"/>
              </a:lnSpc>
            </a:pPr>
            <a:r>
              <a:rPr lang="zh-CN" altLang="en-US" sz="2400" b="1" dirty="0"/>
              <a:t>对一个</a:t>
            </a:r>
            <a:r>
              <a:rPr lang="en-US" altLang="zh-CN" sz="2400" b="1" dirty="0"/>
              <a:t>4-bit ADC</a:t>
            </a:r>
            <a:r>
              <a:rPr lang="zh-CN" altLang="en-US" sz="2400" b="1" dirty="0"/>
              <a:t>进行线性直方图测试结果为</a:t>
            </a:r>
            <a:r>
              <a:rPr lang="en-US" altLang="zh-CN" sz="2400" b="1" dirty="0"/>
              <a:t> :</a:t>
            </a:r>
          </a:p>
          <a:p>
            <a:pPr>
              <a:lnSpc>
                <a:spcPct val="150000"/>
              </a:lnSpc>
            </a:pPr>
            <a:r>
              <a:rPr lang="en-US" altLang="zh-CN" sz="2400" b="1" dirty="0"/>
              <a:t>4, 5, 5, 7, 8, 4, 2, 4, 4, 3, 6, 3, 4, 6, 5, 9</a:t>
            </a:r>
          </a:p>
          <a:p>
            <a:pPr>
              <a:lnSpc>
                <a:spcPct val="150000"/>
              </a:lnSpc>
            </a:pPr>
            <a:r>
              <a:rPr lang="zh-CN" altLang="en-US" sz="2400" b="1" dirty="0"/>
              <a:t>计算</a:t>
            </a:r>
            <a:r>
              <a:rPr lang="en-US" altLang="zh-CN" sz="2400" b="1" dirty="0"/>
              <a:t> </a:t>
            </a:r>
            <a:r>
              <a:rPr lang="zh-CN" altLang="en-US" sz="2400" b="1" dirty="0"/>
              <a:t>最佳拟合的</a:t>
            </a:r>
            <a:r>
              <a:rPr lang="en-US" altLang="zh-CN" sz="2400" b="1" dirty="0"/>
              <a:t>DNL and INL </a:t>
            </a:r>
            <a:r>
              <a:rPr lang="zh-CN" altLang="en-US" sz="2400" b="1" dirty="0"/>
              <a:t>参数</a:t>
            </a:r>
            <a:r>
              <a:rPr lang="en-US" altLang="zh-CN" sz="2400" b="1" dirty="0"/>
              <a:t>.</a:t>
            </a:r>
            <a:endParaRPr lang="zh-CN" altLang="en-US" sz="2400" b="1" dirty="0"/>
          </a:p>
        </p:txBody>
      </p:sp>
    </p:spTree>
  </p:cSld>
  <p:clrMapOvr>
    <a:masterClrMapping/>
  </p:clrMapOvr>
  <p:transition spd="slow">
    <p:zoom/>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2105695" y="29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4.7 </a:t>
            </a:r>
            <a:r>
              <a:rPr lang="en-US" altLang="zh-CN" sz="3200" dirty="0">
                <a:solidFill>
                  <a:srgbClr val="990000"/>
                </a:solidFill>
                <a:latin typeface="Comic Sans MS" panose="030F0702030302020204" pitchFamily="66" charset="0"/>
                <a:ea typeface="隶书" panose="02010509060101010101" pitchFamily="49" charset="-122"/>
                <a:sym typeface="+mn-ea"/>
              </a:rPr>
              <a:t>ADC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
        <p:nvSpPr>
          <p:cNvPr id="2" name="文本框 1"/>
          <p:cNvSpPr txBox="1"/>
          <p:nvPr/>
        </p:nvSpPr>
        <p:spPr>
          <a:xfrm>
            <a:off x="539552" y="980728"/>
            <a:ext cx="2448272" cy="523220"/>
          </a:xfrm>
          <a:prstGeom prst="rect">
            <a:avLst/>
          </a:prstGeom>
          <a:noFill/>
        </p:spPr>
        <p:txBody>
          <a:bodyPr wrap="square" rtlCol="0">
            <a:spAutoFit/>
          </a:bodyPr>
          <a:lstStyle/>
          <a:p>
            <a:r>
              <a:rPr lang="zh-CN" altLang="en-US" sz="2800" b="1" dirty="0">
                <a:solidFill>
                  <a:srgbClr val="7030A0"/>
                </a:solidFill>
              </a:rPr>
              <a:t>解</a:t>
            </a:r>
            <a:r>
              <a:rPr lang="en-US" altLang="zh-CN" sz="2800" b="1" dirty="0">
                <a:solidFill>
                  <a:srgbClr val="7030A0"/>
                </a:solidFill>
              </a:rPr>
              <a:t>:</a:t>
            </a:r>
            <a:endParaRPr lang="zh-CN" altLang="en-US" sz="2800" b="1" dirty="0">
              <a:solidFill>
                <a:srgbClr val="7030A0"/>
              </a:solidFill>
            </a:endParaRPr>
          </a:p>
        </p:txBody>
      </p:sp>
      <p:sp>
        <p:nvSpPr>
          <p:cNvPr id="5" name="文本框 4"/>
          <p:cNvSpPr txBox="1"/>
          <p:nvPr/>
        </p:nvSpPr>
        <p:spPr>
          <a:xfrm>
            <a:off x="179512" y="1638707"/>
            <a:ext cx="9036496" cy="3785652"/>
          </a:xfrm>
          <a:prstGeom prst="rect">
            <a:avLst/>
          </a:prstGeom>
          <a:noFill/>
        </p:spPr>
        <p:txBody>
          <a:bodyPr wrap="square" rtlCol="0">
            <a:spAutoFit/>
          </a:bodyPr>
          <a:lstStyle/>
          <a:p>
            <a:r>
              <a:rPr lang="zh-CN" altLang="en-US" sz="2400" b="1" dirty="0"/>
              <a:t>首先计算该</a:t>
            </a:r>
            <a:r>
              <a:rPr lang="en-US" altLang="zh-CN" sz="2400" b="1" dirty="0"/>
              <a:t>ADC</a:t>
            </a:r>
            <a:r>
              <a:rPr lang="zh-CN" altLang="en-US" sz="2400" b="1" dirty="0"/>
              <a:t>的</a:t>
            </a:r>
            <a:r>
              <a:rPr lang="en-US" altLang="zh-CN" sz="2400" b="1" dirty="0"/>
              <a:t>endpoint DNL</a:t>
            </a:r>
            <a:r>
              <a:rPr lang="zh-CN" altLang="en-US" sz="2400" b="1" dirty="0"/>
              <a:t>。</a:t>
            </a:r>
            <a:endParaRPr lang="en-US" altLang="zh-CN" sz="2400" b="1" dirty="0"/>
          </a:p>
          <a:p>
            <a:r>
              <a:rPr lang="zh-CN" altLang="en-US" sz="2400" b="1" dirty="0"/>
              <a:t>平均码为</a:t>
            </a:r>
            <a:r>
              <a:rPr lang="en-US" altLang="zh-CN" sz="2400" b="1" dirty="0"/>
              <a:t>4.714, </a:t>
            </a:r>
            <a:r>
              <a:rPr lang="zh-CN" altLang="en-US" sz="2400" b="1" dirty="0"/>
              <a:t>码宽</a:t>
            </a:r>
            <a:r>
              <a:rPr lang="en-US" altLang="zh-CN" sz="2400" b="1" dirty="0"/>
              <a:t>(in LSBs) </a:t>
            </a:r>
            <a:r>
              <a:rPr lang="zh-CN" altLang="en-US" sz="2400" b="1" dirty="0"/>
              <a:t>（</a:t>
            </a:r>
            <a:r>
              <a:rPr lang="en-US" altLang="zh-CN" sz="2400" b="1" dirty="0"/>
              <a:t>code 1 </a:t>
            </a:r>
            <a:r>
              <a:rPr lang="zh-CN" altLang="en-US" sz="2400" b="1" dirty="0"/>
              <a:t>到</a:t>
            </a:r>
            <a:r>
              <a:rPr lang="en-US" altLang="zh-CN" sz="2400" b="1" dirty="0"/>
              <a:t> code 14</a:t>
            </a:r>
            <a:r>
              <a:rPr lang="zh-CN" altLang="en-US" sz="2400" b="1" dirty="0"/>
              <a:t>）</a:t>
            </a:r>
            <a:r>
              <a:rPr lang="en-US" altLang="zh-CN" sz="2400" b="1" dirty="0"/>
              <a:t> </a:t>
            </a:r>
            <a:r>
              <a:rPr lang="zh-CN" altLang="en-US" sz="2400" b="1" dirty="0"/>
              <a:t>为</a:t>
            </a:r>
            <a:r>
              <a:rPr lang="en-US" altLang="zh-CN" sz="2400" b="1" dirty="0"/>
              <a:t>:</a:t>
            </a:r>
          </a:p>
          <a:p>
            <a:r>
              <a:rPr lang="zh-CN" altLang="en-US" sz="2400" b="1" dirty="0"/>
              <a:t>码宽</a:t>
            </a:r>
            <a:r>
              <a:rPr lang="en-US" altLang="zh-CN" sz="2400" b="1" dirty="0"/>
              <a:t>: [</a:t>
            </a:r>
            <a:r>
              <a:rPr lang="en-US" altLang="zh-CN" sz="2400" b="1" dirty="0">
                <a:solidFill>
                  <a:srgbClr val="FF0000"/>
                </a:solidFill>
              </a:rPr>
              <a:t>0, undeﬁned</a:t>
            </a:r>
            <a:r>
              <a:rPr lang="en-US" altLang="zh-CN" sz="2400" b="1" dirty="0"/>
              <a:t>], [1, 1.061], [2, 1.061], [3, 1.485], [4, 1.697], [5, 0.8485], [6, 0.4243], [7, 0.8485], [8, 0.8485], [9, 0.6364], [10, 1.273], [11, 0.6364], [12, 0.8485], [13, 1.273], [14, 1.061], [</a:t>
            </a:r>
            <a:r>
              <a:rPr lang="en-US" altLang="zh-CN" sz="2400" b="1" dirty="0">
                <a:solidFill>
                  <a:srgbClr val="FF0000"/>
                </a:solidFill>
              </a:rPr>
              <a:t>15, undeﬁned]</a:t>
            </a:r>
          </a:p>
          <a:p>
            <a:endParaRPr lang="en-US" altLang="zh-CN" sz="2400" b="1" dirty="0"/>
          </a:p>
          <a:p>
            <a:r>
              <a:rPr lang="en-US" altLang="zh-CN" sz="2400" b="1" dirty="0"/>
              <a:t>Endpoint DNL: [ 1, 0.061], [2, 0.061], [3, 0.485], [4, 0.697], [5, −0.1515], [6, −0.5757], [7, −0.1515], [8, −0.1515], [9, −0.3636], [10, 0.273], [11, −0.3636], [12, −0.1515], [13, 0.273], [14, 0.061]</a:t>
            </a:r>
            <a:endParaRPr lang="zh-CN" altLang="en-US" sz="2400" b="1" dirty="0"/>
          </a:p>
        </p:txBody>
      </p:sp>
    </p:spTree>
  </p:cSld>
  <p:clrMapOvr>
    <a:masterClrMapping/>
  </p:clrMapOvr>
  <p:transition spd="slow">
    <p:zoom/>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2061245" y="29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4.7 </a:t>
            </a:r>
            <a:r>
              <a:rPr lang="en-US" altLang="zh-CN" sz="3200" dirty="0">
                <a:solidFill>
                  <a:srgbClr val="990000"/>
                </a:solidFill>
                <a:latin typeface="Comic Sans MS" panose="030F0702030302020204" pitchFamily="66" charset="0"/>
                <a:ea typeface="隶书" panose="02010509060101010101" pitchFamily="49" charset="-122"/>
                <a:sym typeface="+mn-ea"/>
              </a:rPr>
              <a:t>ADC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
        <p:nvSpPr>
          <p:cNvPr id="2" name="文本框 1"/>
          <p:cNvSpPr txBox="1"/>
          <p:nvPr/>
        </p:nvSpPr>
        <p:spPr>
          <a:xfrm>
            <a:off x="539552" y="980728"/>
            <a:ext cx="2448272" cy="523220"/>
          </a:xfrm>
          <a:prstGeom prst="rect">
            <a:avLst/>
          </a:prstGeom>
          <a:noFill/>
        </p:spPr>
        <p:txBody>
          <a:bodyPr wrap="square" rtlCol="0">
            <a:spAutoFit/>
          </a:bodyPr>
          <a:lstStyle/>
          <a:p>
            <a:r>
              <a:rPr lang="zh-CN" altLang="en-US" sz="2800" b="1" dirty="0">
                <a:solidFill>
                  <a:srgbClr val="7030A0"/>
                </a:solidFill>
              </a:rPr>
              <a:t>解</a:t>
            </a:r>
            <a:r>
              <a:rPr lang="en-US" altLang="zh-CN" sz="2800" b="1" dirty="0">
                <a:solidFill>
                  <a:srgbClr val="7030A0"/>
                </a:solidFill>
              </a:rPr>
              <a:t>:</a:t>
            </a:r>
            <a:endParaRPr lang="zh-CN" altLang="en-US" sz="2800" b="1" dirty="0">
              <a:solidFill>
                <a:srgbClr val="7030A0"/>
              </a:solidFill>
            </a:endParaRPr>
          </a:p>
        </p:txBody>
      </p:sp>
      <mc:AlternateContent xmlns:mc="http://schemas.openxmlformats.org/markup-compatibility/2006" xmlns:a14="http://schemas.microsoft.com/office/drawing/2010/main">
        <mc:Choice Requires="a14">
          <p:sp>
            <p:nvSpPr>
              <p:cNvPr id="5" name="文本框 4"/>
              <p:cNvSpPr txBox="1"/>
              <p:nvPr/>
            </p:nvSpPr>
            <p:spPr>
              <a:xfrm>
                <a:off x="0" y="1628800"/>
                <a:ext cx="9036496" cy="5254452"/>
              </a:xfrm>
              <a:prstGeom prst="rect">
                <a:avLst/>
              </a:prstGeom>
              <a:noFill/>
            </p:spPr>
            <p:txBody>
              <a:bodyPr wrap="square" rtlCol="0">
                <a:spAutoFit/>
              </a:bodyPr>
              <a:lstStyle/>
              <a:p>
                <a:r>
                  <a:rPr lang="en-US" altLang="zh-CN" sz="2400" b="1" dirty="0"/>
                  <a:t>Endpoint INL: [ 1, 0], [2, 0.061], [3, 0.122], [4, 0.607], [5, 1.304], [6, 1.152], [7, 0.5763], [8, 0.4248], [9, 0.2733], [10, −0.0903], [11, 0.1827], [12, −0.1809], [13, −0.3324], [14, −0.0594], [15, 0] </a:t>
                </a:r>
              </a:p>
              <a:p>
                <a:endParaRPr lang="en-US" altLang="zh-CN" sz="2400" b="1" dirty="0"/>
              </a:p>
              <a:p>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rPr>
                        <m:t>𝒃𝒆𝒔𝒕𝒇𝒊𝒕</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𝒆𝒏𝒅𝒑𝒐𝒊𝒏𝒕</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𝑰𝑵𝑳</m:t>
                      </m:r>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𝒊</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𝟎𝟒𝟑𝟗𝟑</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𝒊</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𝟓𝟕𝟔𝟗</m:t>
                      </m:r>
                      <m:r>
                        <a:rPr lang="en-US" altLang="zh-CN" sz="2400" b="1" i="1" smtClean="0">
                          <a:latin typeface="Cambria Math" panose="02040503050406030204" pitchFamily="18" charset="0"/>
                          <a:ea typeface="Cambria Math" panose="02040503050406030204" pitchFamily="18" charset="0"/>
                        </a:rPr>
                        <m:t>  </m:t>
                      </m:r>
                      <m:r>
                        <a:rPr lang="en-US" altLang="zh-CN" sz="2400" b="1" i="1" smtClean="0">
                          <a:latin typeface="Cambria Math" panose="02040503050406030204" pitchFamily="18" charset="0"/>
                          <a:ea typeface="Cambria Math" panose="02040503050406030204" pitchFamily="18" charset="0"/>
                        </a:rPr>
                        <m:t>𝒊</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𝟏𝟓</m:t>
                      </m:r>
                    </m:oMath>
                  </m:oMathPara>
                </a14:m>
                <a:endParaRPr lang="en-US" altLang="zh-CN" sz="2400" b="1" dirty="0"/>
              </a:p>
              <a:p>
                <a:endParaRPr lang="en-US" altLang="zh-CN" sz="2400" b="1" dirty="0"/>
              </a:p>
              <a:p>
                <a:pPr/>
                <a14:m>
                  <m:oMathPara xmlns:m="http://schemas.openxmlformats.org/officeDocument/2006/math">
                    <m:oMathParaPr>
                      <m:jc m:val="left"/>
                    </m:oMathParaPr>
                    <m:oMath xmlns:m="http://schemas.openxmlformats.org/officeDocument/2006/math">
                      <m:r>
                        <a:rPr lang="en-US" altLang="zh-CN" sz="2400" b="1" i="1">
                          <a:latin typeface="Cambria Math" panose="02040503050406030204" pitchFamily="18" charset="0"/>
                        </a:rPr>
                        <m:t>𝒃𝒆𝒔𝒕𝒇𝒊𝒕</m:t>
                      </m:r>
                      <m:r>
                        <a:rPr lang="en-US" altLang="zh-CN" sz="2400" b="1" i="1">
                          <a:latin typeface="Cambria Math" panose="02040503050406030204" pitchFamily="18" charset="0"/>
                        </a:rPr>
                        <m:t>  </m:t>
                      </m:r>
                      <m:r>
                        <a:rPr lang="en-US" altLang="zh-CN" sz="2400" b="1" i="1" smtClean="0">
                          <a:latin typeface="Cambria Math" panose="02040503050406030204" pitchFamily="18" charset="0"/>
                        </a:rPr>
                        <m:t>𝑰𝑵</m:t>
                      </m:r>
                      <m:r>
                        <a:rPr lang="en-US" altLang="zh-CN" sz="2400" b="1" i="1">
                          <a:latin typeface="Cambria Math" panose="02040503050406030204" pitchFamily="18" charset="0"/>
                        </a:rPr>
                        <m:t>𝑳</m:t>
                      </m:r>
                      <m:d>
                        <m:dPr>
                          <m:begChr m:val="["/>
                          <m:endChr m:val="]"/>
                          <m:ctrlPr>
                            <a:rPr lang="en-US" altLang="zh-CN" sz="2400" b="1" i="1">
                              <a:latin typeface="Cambria Math" panose="02040503050406030204" pitchFamily="18" charset="0"/>
                            </a:rPr>
                          </m:ctrlPr>
                        </m:dPr>
                        <m:e>
                          <m:r>
                            <a:rPr lang="en-US" altLang="zh-CN" sz="2400" b="1" i="1">
                              <a:latin typeface="Cambria Math" panose="02040503050406030204" pitchFamily="18" charset="0"/>
                            </a:rPr>
                            <m:t>𝒊</m:t>
                          </m:r>
                        </m:e>
                      </m:d>
                      <m:r>
                        <a:rPr lang="en-US" altLang="zh-CN" sz="2400" b="1" i="1">
                          <a:latin typeface="Cambria Math" panose="02040503050406030204" pitchFamily="18" charset="0"/>
                        </a:rPr>
                        <m:t>=</m:t>
                      </m:r>
                      <m:r>
                        <a:rPr lang="en-US" altLang="zh-CN" sz="2400" b="1" i="1">
                          <a:latin typeface="Cambria Math" panose="02040503050406030204" pitchFamily="18" charset="0"/>
                        </a:rPr>
                        <m:t>𝒆𝒏𝒅𝒑𝒐𝒊𝒏𝒕</m:t>
                      </m:r>
                      <m:r>
                        <a:rPr lang="en-US" altLang="zh-CN" sz="2400" b="1" i="1">
                          <a:latin typeface="Cambria Math" panose="02040503050406030204" pitchFamily="18" charset="0"/>
                        </a:rPr>
                        <m:t> </m:t>
                      </m:r>
                      <m:r>
                        <a:rPr lang="en-US" altLang="zh-CN" sz="2400" b="1" i="1">
                          <a:latin typeface="Cambria Math" panose="02040503050406030204" pitchFamily="18" charset="0"/>
                        </a:rPr>
                        <m:t>𝑰𝑵𝑳</m:t>
                      </m:r>
                      <m:d>
                        <m:dPr>
                          <m:begChr m:val="["/>
                          <m:endChr m:val="]"/>
                          <m:ctrlPr>
                            <a:rPr lang="en-US" altLang="zh-CN" sz="2400" b="1" i="1">
                              <a:latin typeface="Cambria Math" panose="02040503050406030204" pitchFamily="18" charset="0"/>
                            </a:rPr>
                          </m:ctrlPr>
                        </m:dPr>
                        <m:e>
                          <m:r>
                            <a:rPr lang="en-US" altLang="zh-CN" sz="2400" b="1" i="1">
                              <a:latin typeface="Cambria Math" panose="02040503050406030204" pitchFamily="18" charset="0"/>
                            </a:rPr>
                            <m:t>𝒊</m:t>
                          </m:r>
                        </m:e>
                      </m:d>
                      <m:r>
                        <a:rPr lang="en-US" altLang="zh-CN" sz="2400" b="1" i="1">
                          <a:latin typeface="Cambria Math" panose="02040503050406030204" pitchFamily="18" charset="0"/>
                        </a:rPr>
                        <m:t>−</m:t>
                      </m:r>
                      <m:r>
                        <a:rPr lang="en-US" altLang="zh-CN" sz="2400" b="1" i="1">
                          <a:latin typeface="Cambria Math" panose="02040503050406030204" pitchFamily="18" charset="0"/>
                        </a:rPr>
                        <m:t>𝒃𝒆𝒔𝒕𝒇𝒊𝒕</m:t>
                      </m:r>
                      <m:r>
                        <a:rPr lang="en-US" altLang="zh-CN" sz="2400" b="1" i="1">
                          <a:latin typeface="Cambria Math" panose="02040503050406030204" pitchFamily="18" charset="0"/>
                        </a:rPr>
                        <m:t> </m:t>
                      </m:r>
                      <m:r>
                        <a:rPr lang="en-US" altLang="zh-CN" sz="2400" b="1" i="1">
                          <a:latin typeface="Cambria Math" panose="02040503050406030204" pitchFamily="18" charset="0"/>
                        </a:rPr>
                        <m:t>𝒆𝒏𝒅𝒑𝒐𝒊𝒏𝒕</m:t>
                      </m:r>
                      <m:r>
                        <a:rPr lang="en-US" altLang="zh-CN" sz="2400" b="1" i="1">
                          <a:latin typeface="Cambria Math" panose="02040503050406030204" pitchFamily="18" charset="0"/>
                        </a:rPr>
                        <m:t> </m:t>
                      </m:r>
                      <m:r>
                        <a:rPr lang="en-US" altLang="zh-CN" sz="2400" b="1" i="1">
                          <a:latin typeface="Cambria Math" panose="02040503050406030204" pitchFamily="18" charset="0"/>
                        </a:rPr>
                        <m:t>𝑰𝑵𝑳</m:t>
                      </m:r>
                      <m:d>
                        <m:dPr>
                          <m:begChr m:val="["/>
                          <m:endChr m:val="]"/>
                          <m:ctrlPr>
                            <a:rPr lang="en-US" altLang="zh-CN" sz="2400" b="1" i="1">
                              <a:latin typeface="Cambria Math" panose="02040503050406030204" pitchFamily="18" charset="0"/>
                            </a:rPr>
                          </m:ctrlPr>
                        </m:dPr>
                        <m:e>
                          <m:r>
                            <a:rPr lang="en-US" altLang="zh-CN" sz="2400" b="1" i="1">
                              <a:latin typeface="Cambria Math" panose="02040503050406030204" pitchFamily="18" charset="0"/>
                            </a:rPr>
                            <m:t>𝒊</m:t>
                          </m:r>
                        </m:e>
                      </m:d>
                      <m:r>
                        <a:rPr lang="en-US" altLang="zh-CN" sz="2400" b="1" i="1" smtClean="0">
                          <a:latin typeface="Cambria Math" panose="02040503050406030204" pitchFamily="18" charset="0"/>
                        </a:rPr>
                        <m:t>     </m:t>
                      </m:r>
                      <m:r>
                        <a:rPr lang="en-US" altLang="zh-CN" sz="2400" b="1" i="1">
                          <a:latin typeface="Cambria Math" panose="02040503050406030204" pitchFamily="18" charset="0"/>
                          <a:ea typeface="Cambria Math" panose="02040503050406030204" pitchFamily="18" charset="0"/>
                        </a:rPr>
                        <m:t>𝒊</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𝟏</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𝟏𝟓</m:t>
                      </m:r>
                    </m:oMath>
                  </m:oMathPara>
                </a14:m>
                <a:endParaRPr lang="en-US" altLang="zh-CN" sz="2400" b="1" dirty="0"/>
              </a:p>
              <a:p>
                <a:endParaRPr lang="en-US" altLang="zh-CN" sz="2400" b="1" dirty="0"/>
              </a:p>
              <a:p>
                <a14:m>
                  <m:oMath xmlns:m="http://schemas.openxmlformats.org/officeDocument/2006/math">
                    <m:r>
                      <a:rPr lang="en-US" altLang="zh-CN" sz="2400" b="1" i="1">
                        <a:latin typeface="Cambria Math" panose="02040503050406030204" pitchFamily="18" charset="0"/>
                      </a:rPr>
                      <m:t>𝒃𝒆𝒔𝒕𝒇𝒊𝒕</m:t>
                    </m:r>
                    <m:r>
                      <a:rPr lang="en-US" altLang="zh-CN" sz="2400" b="1" i="1">
                        <a:latin typeface="Cambria Math" panose="02040503050406030204" pitchFamily="18" charset="0"/>
                      </a:rPr>
                      <m:t>  </m:t>
                    </m:r>
                    <m:r>
                      <a:rPr lang="en-US" altLang="zh-CN" sz="2400" b="1" i="1">
                        <a:latin typeface="Cambria Math" panose="02040503050406030204" pitchFamily="18" charset="0"/>
                      </a:rPr>
                      <m:t>𝑰𝑵𝑳</m:t>
                    </m:r>
                    <m:r>
                      <a:rPr lang="en-US" altLang="zh-CN" sz="2400" b="1" i="1">
                        <a:latin typeface="Cambria Math" panose="02040503050406030204" pitchFamily="18" charset="0"/>
                      </a:rPr>
                      <m:t> </m:t>
                    </m:r>
                  </m:oMath>
                </a14:m>
                <a:r>
                  <a:rPr lang="en-US" altLang="zh-CN" sz="2400" b="1" dirty="0"/>
                  <a:t>: [ 1, −0.5330], [2, −0.4280], [3, −0.3231], [4, 0.2058], [5, 0.9467], [6, 0.8387], [7, 0.3069], [8, 0.1993], [9, 0.0918], [10, −0.2279], [11, 0.0890], [12, −0.2306], [13, −0.3382], [14, −0.0213], [15, 0.0821]</a:t>
                </a:r>
              </a:p>
              <a:p>
                <a:endParaRPr lang="zh-CN" altLang="en-US" sz="2400" b="1" dirty="0"/>
              </a:p>
            </p:txBody>
          </p:sp>
        </mc:Choice>
        <mc:Fallback xmlns="">
          <p:sp>
            <p:nvSpPr>
              <p:cNvPr id="5" name="文本框 4"/>
              <p:cNvSpPr txBox="1">
                <a:spLocks noRot="1" noChangeAspect="1" noMove="1" noResize="1" noEditPoints="1" noAdjustHandles="1" noChangeArrowheads="1" noChangeShapeType="1" noTextEdit="1"/>
              </p:cNvSpPr>
              <p:nvPr/>
            </p:nvSpPr>
            <p:spPr>
              <a:xfrm>
                <a:off x="0" y="1628800"/>
                <a:ext cx="9036496" cy="5254452"/>
              </a:xfrm>
              <a:prstGeom prst="rect">
                <a:avLst/>
              </a:prstGeom>
              <a:blipFill>
                <a:blip r:embed="rId2"/>
                <a:stretch>
                  <a:fillRect l="-1012" t="-812" r="-1889"/>
                </a:stretch>
              </a:blipFill>
            </p:spPr>
            <p:txBody>
              <a:bodyPr/>
              <a:lstStyle/>
              <a:p>
                <a:r>
                  <a:rPr lang="zh-CN" altLang="en-US">
                    <a:noFill/>
                  </a:rPr>
                  <a:t> </a:t>
                </a:r>
              </a:p>
            </p:txBody>
          </p:sp>
        </mc:Fallback>
      </mc:AlternateContent>
    </p:spTree>
  </p:cSld>
  <p:clrMapOvr>
    <a:masterClrMapping/>
  </p:clrMapOvr>
  <p:transition spd="slow">
    <p:zoom/>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8132" y="1021861"/>
            <a:ext cx="8208911" cy="1691640"/>
          </a:xfrm>
          <a:prstGeom prst="rect">
            <a:avLst/>
          </a:prstGeom>
        </p:spPr>
        <p:txBody>
          <a:bodyPr wrap="square">
            <a:spAutoFit/>
          </a:bodyPr>
          <a:lstStyle/>
          <a:p>
            <a:pPr algn="just"/>
            <a:r>
              <a:rPr lang="zh-CN" altLang="en-US" sz="2800" b="1" dirty="0">
                <a:solidFill>
                  <a:srgbClr val="FF0000"/>
                </a:solidFill>
                <a:latin typeface="+mn-lt"/>
              </a:rPr>
              <a:t>单调性</a:t>
            </a:r>
            <a:r>
              <a:rPr lang="en-US" altLang="zh-CN" sz="2800" b="1" dirty="0">
                <a:solidFill>
                  <a:srgbClr val="FF0000"/>
                </a:solidFill>
                <a:latin typeface="+mn-lt"/>
              </a:rPr>
              <a:t> :</a:t>
            </a:r>
            <a:r>
              <a:rPr lang="en-US" altLang="zh-CN" sz="2400" b="1" dirty="0">
                <a:solidFill>
                  <a:srgbClr val="083CB0"/>
                </a:solidFill>
                <a:latin typeface="+mn-lt"/>
                <a:ea typeface="+mn-ea"/>
              </a:rPr>
              <a:t>DAC</a:t>
            </a:r>
            <a:r>
              <a:rPr lang="zh-CN" altLang="en-US" sz="2400" b="1" dirty="0">
                <a:solidFill>
                  <a:srgbClr val="083CB0"/>
                </a:solidFill>
                <a:latin typeface="+mn-lt"/>
                <a:ea typeface="+mn-ea"/>
              </a:rPr>
              <a:t>有可能是非单调的，但对一个处于静态测试的</a:t>
            </a:r>
            <a:r>
              <a:rPr lang="en-US" altLang="zh-CN" sz="2400" b="1" dirty="0">
                <a:solidFill>
                  <a:srgbClr val="083CB0"/>
                </a:solidFill>
                <a:latin typeface="+mn-lt"/>
                <a:ea typeface="+mn-ea"/>
              </a:rPr>
              <a:t>ADC</a:t>
            </a:r>
            <a:r>
              <a:rPr lang="zh-CN" altLang="en-US" sz="2400" b="1" dirty="0">
                <a:solidFill>
                  <a:srgbClr val="083CB0"/>
                </a:solidFill>
                <a:latin typeface="+mn-lt"/>
                <a:ea typeface="+mn-ea"/>
              </a:rPr>
              <a:t>而言，其往往是单调的。</a:t>
            </a:r>
            <a:endParaRPr lang="en-US" altLang="zh-CN" sz="2400" b="1" dirty="0">
              <a:solidFill>
                <a:srgbClr val="083CB0"/>
              </a:solidFill>
              <a:latin typeface="+mn-lt"/>
              <a:ea typeface="+mn-ea"/>
            </a:endParaRPr>
          </a:p>
          <a:p>
            <a:pPr algn="just"/>
            <a:r>
              <a:rPr lang="zh-CN" altLang="en-US" sz="2800" b="1" dirty="0">
                <a:solidFill>
                  <a:srgbClr val="FF0000"/>
                </a:solidFill>
                <a:latin typeface="+mn-lt"/>
              </a:rPr>
              <a:t>遗漏码</a:t>
            </a:r>
            <a:r>
              <a:rPr lang="en-US" altLang="zh-CN" sz="2800" b="1" dirty="0">
                <a:solidFill>
                  <a:srgbClr val="FF0000"/>
                </a:solidFill>
                <a:latin typeface="+mn-lt"/>
              </a:rPr>
              <a:t>: </a:t>
            </a:r>
            <a:r>
              <a:rPr lang="zh-CN" altLang="en-US" sz="2400" b="1" dirty="0">
                <a:solidFill>
                  <a:srgbClr val="083CB0"/>
                </a:solidFill>
                <a:latin typeface="+mn-lt"/>
                <a:ea typeface="+mn-ea"/>
              </a:rPr>
              <a:t>电压宽度为零的编码。这意味着无论</a:t>
            </a:r>
            <a:r>
              <a:rPr lang="en-US" altLang="zh-CN" sz="2400" b="1" dirty="0">
                <a:solidFill>
                  <a:srgbClr val="083CB0"/>
                </a:solidFill>
                <a:latin typeface="+mn-lt"/>
                <a:ea typeface="+mn-ea"/>
              </a:rPr>
              <a:t>ADC</a:t>
            </a:r>
            <a:r>
              <a:rPr lang="zh-CN" altLang="en-US" sz="2400" b="1" dirty="0">
                <a:solidFill>
                  <a:srgbClr val="083CB0"/>
                </a:solidFill>
                <a:latin typeface="+mn-lt"/>
                <a:ea typeface="+mn-ea"/>
              </a:rPr>
              <a:t>的输入电压如何，其都是得不到的。</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3549701"/>
            <a:ext cx="5832549" cy="3070269"/>
          </a:xfrm>
          <a:prstGeom prst="rect">
            <a:avLst/>
          </a:prstGeom>
        </p:spPr>
      </p:pic>
      <p:sp>
        <p:nvSpPr>
          <p:cNvPr id="6" name="标题 1"/>
          <p:cNvSpPr txBox="1"/>
          <p:nvPr/>
        </p:nvSpPr>
        <p:spPr bwMode="auto">
          <a:xfrm>
            <a:off x="2072675" y="29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4.7 </a:t>
            </a:r>
            <a:r>
              <a:rPr lang="en-US" altLang="zh-CN" sz="3200" dirty="0">
                <a:solidFill>
                  <a:srgbClr val="990000"/>
                </a:solidFill>
                <a:latin typeface="Comic Sans MS" panose="030F0702030302020204" pitchFamily="66" charset="0"/>
                <a:ea typeface="隶书" panose="02010509060101010101" pitchFamily="49" charset="-122"/>
                <a:sym typeface="+mn-ea"/>
              </a:rPr>
              <a:t>ADC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en-US" altLang="zh-CN"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1315236"/>
            <a:ext cx="5466335" cy="3190720"/>
          </a:xfrm>
          <a:prstGeom prst="rect">
            <a:avLst/>
          </a:prstGeom>
        </p:spPr>
      </p:pic>
      <p:sp>
        <p:nvSpPr>
          <p:cNvPr id="2" name="矩形 1"/>
          <p:cNvSpPr/>
          <p:nvPr/>
        </p:nvSpPr>
        <p:spPr>
          <a:xfrm>
            <a:off x="1043608" y="854861"/>
            <a:ext cx="8238628" cy="460375"/>
          </a:xfrm>
          <a:prstGeom prst="rect">
            <a:avLst/>
          </a:prstGeom>
        </p:spPr>
        <p:txBody>
          <a:bodyPr wrap="square">
            <a:spAutoFit/>
          </a:bodyPr>
          <a:lstStyle/>
          <a:p>
            <a:pPr algn="just"/>
            <a:r>
              <a:rPr lang="zh-CN" altLang="en-US" sz="2400" b="1" dirty="0">
                <a:solidFill>
                  <a:srgbClr val="7030A0"/>
                </a:solidFill>
                <a:latin typeface="+mn-lt"/>
              </a:rPr>
              <a:t>转换时间、恢复时间及采样频率</a:t>
            </a:r>
            <a:r>
              <a:rPr lang="en-US" altLang="zh-CN" sz="2400" b="1" dirty="0">
                <a:solidFill>
                  <a:srgbClr val="7030A0"/>
                </a:solidFill>
                <a:latin typeface="+mn-lt"/>
              </a:rPr>
              <a:t>:</a:t>
            </a:r>
            <a:endParaRPr lang="zh-CN" altLang="en-US" sz="2400" b="1" dirty="0">
              <a:solidFill>
                <a:srgbClr val="7030A0"/>
              </a:solidFill>
              <a:latin typeface="+mn-lt"/>
              <a:ea typeface="+mn-ea"/>
            </a:endParaRPr>
          </a:p>
        </p:txBody>
      </p:sp>
      <p:sp>
        <p:nvSpPr>
          <p:cNvPr id="9" name="矩形 8"/>
          <p:cNvSpPr/>
          <p:nvPr/>
        </p:nvSpPr>
        <p:spPr>
          <a:xfrm>
            <a:off x="395536" y="4503272"/>
            <a:ext cx="8437283" cy="2236574"/>
          </a:xfrm>
          <a:prstGeom prst="rect">
            <a:avLst/>
          </a:prstGeom>
        </p:spPr>
        <p:txBody>
          <a:bodyPr wrap="square">
            <a:spAutoFit/>
          </a:bodyPr>
          <a:lstStyle/>
          <a:p>
            <a:pPr marL="457200" indent="-457200">
              <a:lnSpc>
                <a:spcPct val="150000"/>
              </a:lnSpc>
              <a:buFont typeface="+mj-lt"/>
              <a:buAutoNum type="arabicPeriod"/>
            </a:pPr>
            <a:r>
              <a:rPr lang="zh-CN" altLang="en-US" sz="2400" b="1" dirty="0"/>
              <a:t>当CONVERT信号为高电平时，ADC开始一个转换周期。</a:t>
            </a:r>
          </a:p>
          <a:p>
            <a:pPr marL="457200" indent="-457200">
              <a:lnSpc>
                <a:spcPct val="150000"/>
              </a:lnSpc>
              <a:buFont typeface="+mj-lt"/>
              <a:buAutoNum type="arabicPeriod"/>
            </a:pPr>
            <a:r>
              <a:rPr lang="zh-CN" altLang="en-US" sz="2400" b="1" dirty="0"/>
              <a:t> 转换周期完成后，ADC置位DATA_READY信号，表明转换已完成。</a:t>
            </a:r>
          </a:p>
          <a:p>
            <a:pPr marL="457200" indent="-457200">
              <a:lnSpc>
                <a:spcPct val="150000"/>
              </a:lnSpc>
              <a:buFont typeface="+mj-lt"/>
              <a:buAutoNum type="arabicPeriod"/>
            </a:pPr>
            <a:r>
              <a:rPr lang="zh-CN" altLang="en-US" sz="2400" b="1" dirty="0"/>
              <a:t>然后，使用一个读取信号从ADC读取数据。</a:t>
            </a:r>
          </a:p>
        </p:txBody>
      </p:sp>
      <p:sp>
        <p:nvSpPr>
          <p:cNvPr id="11" name="标题 1"/>
          <p:cNvSpPr txBox="1"/>
          <p:nvPr/>
        </p:nvSpPr>
        <p:spPr bwMode="auto">
          <a:xfrm>
            <a:off x="2051720" y="110307"/>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4.8 </a:t>
            </a:r>
            <a:r>
              <a:rPr lang="en-US" sz="3200" kern="0" dirty="0">
                <a:solidFill>
                  <a:srgbClr val="990000"/>
                </a:solidFill>
                <a:latin typeface="Comic Sans MS" panose="030F0702030302020204" pitchFamily="66" charset="0"/>
                <a:ea typeface="隶书" panose="02010509060101010101" pitchFamily="49" charset="-122"/>
              </a:rPr>
              <a:t>ADC</a:t>
            </a:r>
            <a:r>
              <a:rPr lang="zh-CN" altLang="en-US" sz="3200" kern="0" dirty="0">
                <a:solidFill>
                  <a:srgbClr val="990000"/>
                </a:solidFill>
                <a:latin typeface="Comic Sans MS" panose="030F0702030302020204" pitchFamily="66" charset="0"/>
                <a:ea typeface="隶书" panose="02010509060101010101" pitchFamily="49" charset="-122"/>
              </a:rPr>
              <a:t>的动态特性测试</a:t>
            </a:r>
          </a:p>
        </p:txBody>
      </p:sp>
    </p:spTree>
  </p:cSld>
  <p:clrMapOvr>
    <a:masterClrMapping/>
  </p:clrMapOvr>
  <p:transition spd="slow">
    <p:zoom/>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9" y="1929506"/>
            <a:ext cx="8208911" cy="891540"/>
          </a:xfrm>
          <a:prstGeom prst="rect">
            <a:avLst/>
          </a:prstGeom>
        </p:spPr>
        <p:txBody>
          <a:bodyPr wrap="square">
            <a:spAutoFit/>
          </a:bodyPr>
          <a:lstStyle/>
          <a:p>
            <a:pPr algn="just"/>
            <a:r>
              <a:rPr lang="zh-CN" altLang="en-US" sz="2800" b="1" dirty="0">
                <a:solidFill>
                  <a:srgbClr val="FF0000"/>
                </a:solidFill>
                <a:latin typeface="+mn-lt"/>
              </a:rPr>
              <a:t>最大转换时间</a:t>
            </a:r>
            <a:r>
              <a:rPr lang="en-US" altLang="zh-CN" sz="2800" b="1" dirty="0">
                <a:solidFill>
                  <a:srgbClr val="FF0000"/>
                </a:solidFill>
                <a:latin typeface="+mn-lt"/>
              </a:rPr>
              <a:t>:</a:t>
            </a:r>
            <a:r>
              <a:rPr lang="en-US" altLang="zh-CN" sz="2800" b="1" dirty="0">
                <a:solidFill>
                  <a:srgbClr val="083CB0"/>
                </a:solidFill>
                <a:latin typeface="+mn-lt"/>
                <a:ea typeface="+mn-ea"/>
              </a:rPr>
              <a:t> </a:t>
            </a:r>
            <a:r>
              <a:rPr lang="en-US" altLang="zh-CN" sz="2400" b="1" dirty="0">
                <a:solidFill>
                  <a:srgbClr val="083CB0"/>
                </a:solidFill>
                <a:latin typeface="+mn-lt"/>
                <a:ea typeface="+mn-ea"/>
              </a:rPr>
              <a:t>确认CONVERT信号后，ADC产生数字输出所需的最长时间。</a:t>
            </a:r>
          </a:p>
        </p:txBody>
      </p:sp>
      <p:sp>
        <p:nvSpPr>
          <p:cNvPr id="9" name="矩形 8"/>
          <p:cNvSpPr/>
          <p:nvPr/>
        </p:nvSpPr>
        <p:spPr>
          <a:xfrm>
            <a:off x="683569" y="3417418"/>
            <a:ext cx="8208911" cy="521970"/>
          </a:xfrm>
          <a:prstGeom prst="rect">
            <a:avLst/>
          </a:prstGeom>
        </p:spPr>
        <p:txBody>
          <a:bodyPr wrap="square">
            <a:spAutoFit/>
          </a:bodyPr>
          <a:lstStyle/>
          <a:p>
            <a:pPr algn="just"/>
            <a:r>
              <a:rPr lang="zh-CN" altLang="en-US" sz="2800" b="1" dirty="0">
                <a:solidFill>
                  <a:srgbClr val="FF0000"/>
                </a:solidFill>
                <a:latin typeface="+mn-lt"/>
              </a:rPr>
              <a:t>最高采样频率</a:t>
            </a:r>
            <a:r>
              <a:rPr lang="en-US" altLang="zh-CN" sz="2800" b="1" dirty="0">
                <a:solidFill>
                  <a:srgbClr val="FF0000"/>
                </a:solidFill>
                <a:latin typeface="+mn-lt"/>
              </a:rPr>
              <a:t> :</a:t>
            </a:r>
            <a:endParaRPr lang="zh-CN" altLang="en-US" sz="2800" b="1" dirty="0">
              <a:solidFill>
                <a:srgbClr val="083CB0"/>
              </a:solidFill>
              <a:latin typeface="+mn-lt"/>
              <a:ea typeface="+mn-ea"/>
            </a:endParaRPr>
          </a:p>
        </p:txBody>
      </p:sp>
      <p:sp>
        <p:nvSpPr>
          <p:cNvPr id="11" name="标题 1"/>
          <p:cNvSpPr txBox="1"/>
          <p:nvPr/>
        </p:nvSpPr>
        <p:spPr bwMode="auto">
          <a:xfrm>
            <a:off x="1998509" y="75"/>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4.8 </a:t>
            </a:r>
            <a:r>
              <a:rPr lang="en-US" sz="3200" kern="0" dirty="0">
                <a:solidFill>
                  <a:srgbClr val="990000"/>
                </a:solidFill>
                <a:latin typeface="Comic Sans MS" panose="030F0702030302020204" pitchFamily="66" charset="0"/>
                <a:ea typeface="隶书" panose="02010509060101010101" pitchFamily="49" charset="-122"/>
                <a:sym typeface="+mn-ea"/>
              </a:rPr>
              <a:t>ADC</a:t>
            </a:r>
            <a:r>
              <a:rPr lang="zh-CN" altLang="en-US" sz="3200" kern="0" dirty="0">
                <a:solidFill>
                  <a:srgbClr val="990000"/>
                </a:solidFill>
                <a:latin typeface="Comic Sans MS" panose="030F0702030302020204" pitchFamily="66" charset="0"/>
                <a:ea typeface="隶书" panose="02010509060101010101" pitchFamily="49" charset="-122"/>
                <a:sym typeface="+mn-ea"/>
              </a:rPr>
              <a:t>的动态特性测试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mc:AlternateContent xmlns:mc="http://schemas.openxmlformats.org/markup-compatibility/2006" xmlns:a14="http://schemas.microsoft.com/office/drawing/2010/main">
        <mc:Choice Requires="a14">
          <p:sp>
            <p:nvSpPr>
              <p:cNvPr id="3" name="文本框 2"/>
              <p:cNvSpPr txBox="1"/>
              <p:nvPr/>
            </p:nvSpPr>
            <p:spPr>
              <a:xfrm>
                <a:off x="2483768" y="4365104"/>
                <a:ext cx="4449680" cy="9358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𝑭</m:t>
                          </m:r>
                        </m:e>
                        <m:sub>
                          <m:r>
                            <a:rPr lang="en-US" altLang="zh-CN" sz="2800" b="1" i="1" smtClean="0">
                              <a:latin typeface="Cambria Math" panose="02040503050406030204" pitchFamily="18" charset="0"/>
                            </a:rPr>
                            <m:t>𝒎𝒂𝒙</m:t>
                          </m:r>
                        </m:sub>
                      </m:sSub>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r>
                            <a:rPr lang="en-US" altLang="zh-CN" sz="2800" b="1" i="1" smtClean="0">
                              <a:latin typeface="Cambria Math" panose="02040503050406030204" pitchFamily="18" charset="0"/>
                            </a:rPr>
                            <m:t>𝟏</m:t>
                          </m:r>
                        </m:num>
                        <m:den>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𝑻</m:t>
                              </m:r>
                            </m:e>
                            <m:sub>
                              <m:r>
                                <a:rPr lang="en-US" altLang="zh-CN" sz="2800" b="1" i="1" smtClean="0">
                                  <a:latin typeface="Cambria Math" panose="02040503050406030204" pitchFamily="18" charset="0"/>
                                </a:rPr>
                                <m:t>𝒄𝒐𝒏𝒗𝒆𝒓𝒕</m:t>
                              </m:r>
                            </m:sub>
                          </m:sSub>
                          <m:r>
                            <a:rPr lang="en-US" altLang="zh-CN" sz="2800" b="1" i="1" smtClean="0">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𝑻</m:t>
                              </m:r>
                            </m:e>
                            <m:sub>
                              <m:r>
                                <a:rPr lang="en-US" altLang="zh-CN" sz="2800" b="1" i="1" smtClean="0">
                                  <a:latin typeface="Cambria Math" panose="02040503050406030204" pitchFamily="18" charset="0"/>
                                </a:rPr>
                                <m:t>𝒓𝒆𝒄𝒐𝒗𝒆𝒓𝒚</m:t>
                              </m:r>
                            </m:sub>
                          </m:sSub>
                        </m:den>
                      </m:f>
                    </m:oMath>
                  </m:oMathPara>
                </a14:m>
                <a:endParaRPr lang="zh-CN" altLang="en-US" sz="2800" b="1" dirty="0"/>
              </a:p>
            </p:txBody>
          </p:sp>
        </mc:Choice>
        <mc:Fallback xmlns="">
          <p:sp>
            <p:nvSpPr>
              <p:cNvPr id="3" name="文本框 2"/>
              <p:cNvSpPr txBox="1">
                <a:spLocks noRot="1" noChangeAspect="1" noMove="1" noResize="1" noEditPoints="1" noAdjustHandles="1" noChangeArrowheads="1" noChangeShapeType="1" noTextEdit="1"/>
              </p:cNvSpPr>
              <p:nvPr/>
            </p:nvSpPr>
            <p:spPr>
              <a:xfrm>
                <a:off x="2483768" y="4365104"/>
                <a:ext cx="4449680" cy="935834"/>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spd="slow">
    <p:zoom/>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656" y="2564904"/>
            <a:ext cx="6624735" cy="3070453"/>
          </a:xfrm>
          <a:prstGeom prst="rect">
            <a:avLst/>
          </a:prstGeom>
        </p:spPr>
      </p:pic>
      <p:sp>
        <p:nvSpPr>
          <p:cNvPr id="2" name="矩形 1"/>
          <p:cNvSpPr/>
          <p:nvPr/>
        </p:nvSpPr>
        <p:spPr>
          <a:xfrm>
            <a:off x="611557" y="1158141"/>
            <a:ext cx="8424935" cy="953135"/>
          </a:xfrm>
          <a:prstGeom prst="rect">
            <a:avLst/>
          </a:prstGeom>
        </p:spPr>
        <p:txBody>
          <a:bodyPr wrap="square">
            <a:spAutoFit/>
          </a:bodyPr>
          <a:lstStyle/>
          <a:p>
            <a:pPr algn="just"/>
            <a:r>
              <a:rPr lang="zh-CN" altLang="en-US" sz="2800" b="1" dirty="0">
                <a:solidFill>
                  <a:srgbClr val="083CB0"/>
                </a:solidFill>
                <a:latin typeface="+mn-lt"/>
                <a:ea typeface="+mn-ea"/>
                <a:sym typeface="+mn-ea"/>
              </a:rPr>
              <a:t>典型的转换时间是从</a:t>
            </a:r>
            <a:r>
              <a:rPr lang="en-US" altLang="zh-CN" sz="2800" b="1" dirty="0">
                <a:solidFill>
                  <a:srgbClr val="083CB0"/>
                </a:solidFill>
                <a:latin typeface="+mn-lt"/>
                <a:ea typeface="+mn-ea"/>
                <a:sym typeface="+mn-ea"/>
              </a:rPr>
              <a:t>CONVERT</a:t>
            </a:r>
            <a:r>
              <a:rPr lang="zh-CN" altLang="en-US" sz="2800" b="1" dirty="0">
                <a:solidFill>
                  <a:srgbClr val="083CB0"/>
                </a:solidFill>
                <a:latin typeface="+mn-lt"/>
                <a:ea typeface="+mn-ea"/>
                <a:sym typeface="+mn-ea"/>
              </a:rPr>
              <a:t>信号上升沿到</a:t>
            </a:r>
            <a:r>
              <a:rPr lang="en-US" altLang="zh-CN" sz="2800" b="1" dirty="0">
                <a:solidFill>
                  <a:srgbClr val="083CB0"/>
                </a:solidFill>
                <a:latin typeface="+mn-lt"/>
                <a:ea typeface="+mn-ea"/>
                <a:sym typeface="+mn-ea"/>
              </a:rPr>
              <a:t>DATA_READY</a:t>
            </a:r>
            <a:r>
              <a:rPr lang="zh-CN" altLang="en-US" sz="2800" b="1" dirty="0">
                <a:solidFill>
                  <a:srgbClr val="083CB0"/>
                </a:solidFill>
                <a:latin typeface="+mn-lt"/>
                <a:ea typeface="+mn-ea"/>
                <a:sym typeface="+mn-ea"/>
              </a:rPr>
              <a:t>信号的上升沿的时间。</a:t>
            </a:r>
            <a:endParaRPr lang="zh-CN" altLang="en-US" sz="2800" b="1" dirty="0">
              <a:solidFill>
                <a:srgbClr val="083CB0"/>
              </a:solidFill>
              <a:latin typeface="+mn-lt"/>
              <a:ea typeface="+mn-ea"/>
            </a:endParaRPr>
          </a:p>
        </p:txBody>
      </p:sp>
      <p:sp>
        <p:nvSpPr>
          <p:cNvPr id="5" name="矩形 4"/>
          <p:cNvSpPr/>
          <p:nvPr/>
        </p:nvSpPr>
        <p:spPr>
          <a:xfrm>
            <a:off x="1259627" y="6021288"/>
            <a:ext cx="7128791" cy="645160"/>
          </a:xfrm>
          <a:prstGeom prst="rect">
            <a:avLst/>
          </a:prstGeom>
        </p:spPr>
        <p:txBody>
          <a:bodyPr wrap="square">
            <a:spAutoFit/>
          </a:bodyPr>
          <a:lstStyle/>
          <a:p>
            <a:r>
              <a:rPr lang="en-US" altLang="zh-CN" b="1" dirty="0">
                <a:solidFill>
                  <a:srgbClr val="7030A0"/>
                </a:solidFill>
                <a:sym typeface="+mn-ea"/>
              </a:rPr>
              <a:t>                 </a:t>
            </a:r>
            <a:r>
              <a:rPr lang="zh-CN" altLang="en-US" b="1" dirty="0">
                <a:solidFill>
                  <a:srgbClr val="7030A0"/>
                </a:solidFill>
                <a:sym typeface="+mn-ea"/>
              </a:rPr>
              <a:t>具有内部生成</a:t>
            </a:r>
            <a:r>
              <a:rPr lang="en-US" altLang="zh-CN" b="1" dirty="0">
                <a:solidFill>
                  <a:srgbClr val="7030A0"/>
                </a:solidFill>
                <a:sym typeface="+mn-ea"/>
              </a:rPr>
              <a:t>CONVERT</a:t>
            </a:r>
            <a:r>
              <a:rPr lang="zh-CN" altLang="en-US" b="1" dirty="0">
                <a:solidFill>
                  <a:srgbClr val="7030A0"/>
                </a:solidFill>
                <a:sym typeface="+mn-ea"/>
              </a:rPr>
              <a:t>信号的</a:t>
            </a:r>
            <a:r>
              <a:rPr lang="en-US" altLang="zh-CN" b="1" dirty="0">
                <a:solidFill>
                  <a:srgbClr val="7030A0"/>
                </a:solidFill>
                <a:sym typeface="+mn-ea"/>
              </a:rPr>
              <a:t>ADC</a:t>
            </a:r>
            <a:r>
              <a:rPr lang="zh-CN" altLang="en-US" b="1" dirty="0">
                <a:solidFill>
                  <a:srgbClr val="7030A0"/>
                </a:solidFill>
                <a:sym typeface="+mn-ea"/>
              </a:rPr>
              <a:t>转换周期</a:t>
            </a:r>
            <a:endParaRPr lang="zh-CN" altLang="en-US" b="1" dirty="0">
              <a:solidFill>
                <a:srgbClr val="7030A0"/>
              </a:solidFill>
            </a:endParaRPr>
          </a:p>
          <a:p>
            <a:endParaRPr lang="zh-CN" altLang="en-US" dirty="0"/>
          </a:p>
        </p:txBody>
      </p:sp>
      <p:sp>
        <p:nvSpPr>
          <p:cNvPr id="6" name="标题 1"/>
          <p:cNvSpPr txBox="1"/>
          <p:nvPr/>
        </p:nvSpPr>
        <p:spPr bwMode="auto">
          <a:xfrm>
            <a:off x="1925102" y="-84"/>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4.8 </a:t>
            </a:r>
            <a:r>
              <a:rPr lang="en-US" sz="3200" kern="0" dirty="0">
                <a:solidFill>
                  <a:srgbClr val="990000"/>
                </a:solidFill>
                <a:latin typeface="Comic Sans MS" panose="030F0702030302020204" pitchFamily="66" charset="0"/>
                <a:ea typeface="隶书" panose="02010509060101010101" pitchFamily="49" charset="-122"/>
                <a:sym typeface="+mn-ea"/>
              </a:rPr>
              <a:t>ADC</a:t>
            </a:r>
            <a:r>
              <a:rPr lang="zh-CN" altLang="en-US" sz="3200" kern="0" dirty="0">
                <a:solidFill>
                  <a:srgbClr val="990000"/>
                </a:solidFill>
                <a:latin typeface="Comic Sans MS" panose="030F0702030302020204" pitchFamily="66" charset="0"/>
                <a:ea typeface="隶书" panose="02010509060101010101" pitchFamily="49" charset="-122"/>
                <a:sym typeface="+mn-ea"/>
              </a:rPr>
              <a:t>的动态特性测试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980728"/>
            <a:ext cx="8208911" cy="891540"/>
          </a:xfrm>
          <a:prstGeom prst="rect">
            <a:avLst/>
          </a:prstGeom>
        </p:spPr>
        <p:txBody>
          <a:bodyPr wrap="square">
            <a:spAutoFit/>
          </a:bodyPr>
          <a:lstStyle/>
          <a:p>
            <a:pPr algn="just"/>
            <a:r>
              <a:rPr lang="zh-CN" altLang="en-US" sz="2800" b="1" dirty="0">
                <a:solidFill>
                  <a:srgbClr val="FF0000"/>
                </a:solidFill>
                <a:latin typeface="+mn-lt"/>
              </a:rPr>
              <a:t>孔径抖动</a:t>
            </a:r>
            <a:r>
              <a:rPr lang="en-US" altLang="zh-CN" sz="2800" b="1" dirty="0">
                <a:solidFill>
                  <a:srgbClr val="FF0000"/>
                </a:solidFill>
                <a:latin typeface="+mn-lt"/>
              </a:rPr>
              <a:t>: </a:t>
            </a:r>
            <a:r>
              <a:rPr lang="zh-CN" altLang="en-US" sz="2400" b="1" dirty="0">
                <a:solidFill>
                  <a:srgbClr val="083CB0"/>
                </a:solidFill>
                <a:latin typeface="+mn-lt"/>
                <a:ea typeface="+mn-ea"/>
                <a:sym typeface="+mn-ea"/>
              </a:rPr>
              <a:t>信号质量衰减的另一个原因是采样抖动。抖动是控制每个</a:t>
            </a:r>
            <a:r>
              <a:rPr lang="en-US" altLang="zh-CN" sz="2400" b="1" dirty="0">
                <a:solidFill>
                  <a:srgbClr val="083CB0"/>
                </a:solidFill>
                <a:latin typeface="+mn-lt"/>
                <a:ea typeface="+mn-ea"/>
                <a:sym typeface="+mn-ea"/>
              </a:rPr>
              <a:t>ADC</a:t>
            </a:r>
            <a:r>
              <a:rPr lang="zh-CN" altLang="en-US" sz="2400" b="1" dirty="0">
                <a:solidFill>
                  <a:srgbClr val="083CB0"/>
                </a:solidFill>
                <a:latin typeface="+mn-lt"/>
                <a:ea typeface="+mn-ea"/>
                <a:sym typeface="+mn-ea"/>
              </a:rPr>
              <a:t>的采样时序的每个时钟沿位置的误差。</a:t>
            </a:r>
            <a:endParaRPr lang="zh-CN" altLang="en-US" sz="2800" b="1" dirty="0">
              <a:latin typeface="+mn-lt"/>
              <a:ea typeface="+mn-ea"/>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660" y="1999005"/>
            <a:ext cx="6120680" cy="3595077"/>
          </a:xfrm>
          <a:prstGeom prst="rect">
            <a:avLst/>
          </a:prstGeom>
        </p:spPr>
      </p:pic>
      <p:sp>
        <p:nvSpPr>
          <p:cNvPr id="6" name="矩形 5"/>
          <p:cNvSpPr/>
          <p:nvPr/>
        </p:nvSpPr>
        <p:spPr>
          <a:xfrm>
            <a:off x="1403648" y="5877272"/>
            <a:ext cx="6858000" cy="461665"/>
          </a:xfrm>
          <a:prstGeom prst="rect">
            <a:avLst/>
          </a:prstGeom>
        </p:spPr>
        <p:txBody>
          <a:bodyPr wrap="square">
            <a:spAutoFit/>
          </a:bodyPr>
          <a:lstStyle/>
          <a:p>
            <a:pPr algn="ctr"/>
            <a:r>
              <a:rPr lang="en-US" altLang="zh-CN" sz="2400" b="1" dirty="0"/>
              <a:t> </a:t>
            </a:r>
            <a:r>
              <a:rPr lang="zh-CN" altLang="en-US" sz="2400" b="1" dirty="0"/>
              <a:t>时钟抖动对采样过程的影响</a:t>
            </a:r>
          </a:p>
        </p:txBody>
      </p:sp>
      <p:sp>
        <p:nvSpPr>
          <p:cNvPr id="7" name="标题 1"/>
          <p:cNvSpPr txBox="1"/>
          <p:nvPr/>
        </p:nvSpPr>
        <p:spPr bwMode="auto">
          <a:xfrm>
            <a:off x="2007017" y="-84"/>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4.8 </a:t>
            </a:r>
            <a:r>
              <a:rPr lang="en-US" sz="3200" kern="0" dirty="0">
                <a:solidFill>
                  <a:srgbClr val="990000"/>
                </a:solidFill>
                <a:latin typeface="Comic Sans MS" panose="030F0702030302020204" pitchFamily="66" charset="0"/>
                <a:ea typeface="隶书" panose="02010509060101010101" pitchFamily="49" charset="-122"/>
                <a:sym typeface="+mn-ea"/>
              </a:rPr>
              <a:t>ADC</a:t>
            </a:r>
            <a:r>
              <a:rPr lang="zh-CN" altLang="en-US" sz="3200" kern="0" dirty="0">
                <a:solidFill>
                  <a:srgbClr val="990000"/>
                </a:solidFill>
                <a:latin typeface="Comic Sans MS" panose="030F0702030302020204" pitchFamily="66" charset="0"/>
                <a:ea typeface="隶书" panose="02010509060101010101" pitchFamily="49" charset="-122"/>
                <a:sym typeface="+mn-ea"/>
              </a:rPr>
              <a:t>的动态特性测试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76872"/>
            <a:ext cx="5400675" cy="363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对象 2"/>
          <p:cNvGraphicFramePr>
            <a:graphicFrameLocks noChangeAspect="1"/>
          </p:cNvGraphicFramePr>
          <p:nvPr/>
        </p:nvGraphicFramePr>
        <p:xfrm>
          <a:off x="323528" y="2924944"/>
          <a:ext cx="2610631" cy="1152128"/>
        </p:xfrm>
        <a:graphic>
          <a:graphicData uri="http://schemas.openxmlformats.org/presentationml/2006/ole">
            <mc:AlternateContent xmlns:mc="http://schemas.openxmlformats.org/markup-compatibility/2006">
              <mc:Choice xmlns:v="urn:schemas-microsoft-com:vml" Requires="v">
                <p:oleObj spid="_x0000_s125023" name="Equation" r:id="rId5" imgW="977900" imgH="431800" progId="Equation.DSMT4">
                  <p:embed/>
                </p:oleObj>
              </mc:Choice>
              <mc:Fallback>
                <p:oleObj name="Equation" r:id="rId5" imgW="977900" imgH="431800" progId="Equation.DSMT4">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8" y="2924944"/>
                        <a:ext cx="2610631" cy="1152128"/>
                      </a:xfrm>
                      <a:prstGeom prst="rect">
                        <a:avLst/>
                      </a:prstGeom>
                      <a:noFill/>
                      <a:ln>
                        <a:noFill/>
                      </a:ln>
                    </p:spPr>
                  </p:pic>
                </p:oleObj>
              </mc:Fallback>
            </mc:AlternateContent>
          </a:graphicData>
        </a:graphic>
      </p:graphicFrame>
      <p:sp>
        <p:nvSpPr>
          <p:cNvPr id="2" name="文本框 1"/>
          <p:cNvSpPr txBox="1"/>
          <p:nvPr/>
        </p:nvSpPr>
        <p:spPr>
          <a:xfrm>
            <a:off x="251520" y="1484784"/>
            <a:ext cx="2736304" cy="584775"/>
          </a:xfrm>
          <a:prstGeom prst="rect">
            <a:avLst/>
          </a:prstGeom>
          <a:noFill/>
        </p:spPr>
        <p:txBody>
          <a:bodyPr wrap="square" rtlCol="0">
            <a:spAutoFit/>
          </a:bodyPr>
          <a:lstStyle/>
          <a:p>
            <a:r>
              <a:rPr lang="en-US" altLang="zh-CN" sz="3200" b="1" dirty="0"/>
              <a:t>SNR(</a:t>
            </a:r>
            <a:r>
              <a:rPr lang="zh-CN" altLang="en-US" sz="3200" b="1" dirty="0"/>
              <a:t>信噪比</a:t>
            </a:r>
            <a:r>
              <a:rPr lang="en-US" altLang="zh-CN" sz="3200" b="1" dirty="0"/>
              <a:t>)</a:t>
            </a:r>
            <a:endParaRPr lang="zh-CN" altLang="en-US" sz="3200" b="1" dirty="0"/>
          </a:p>
        </p:txBody>
      </p:sp>
    </p:spTree>
  </p:cSld>
  <p:clrMapOvr>
    <a:masterClrMapping/>
  </p:clrMapOvr>
  <p:transition spd="slow">
    <p:zoom/>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4909" y="2367940"/>
            <a:ext cx="4859610" cy="3697115"/>
          </a:xfrm>
          <a:prstGeom prst="rect">
            <a:avLst/>
          </a:prstGeom>
        </p:spPr>
      </p:pic>
      <p:sp>
        <p:nvSpPr>
          <p:cNvPr id="2" name="矩形 1"/>
          <p:cNvSpPr/>
          <p:nvPr/>
        </p:nvSpPr>
        <p:spPr>
          <a:xfrm>
            <a:off x="522013" y="980728"/>
            <a:ext cx="8208911" cy="1260475"/>
          </a:xfrm>
          <a:prstGeom prst="rect">
            <a:avLst/>
          </a:prstGeom>
        </p:spPr>
        <p:txBody>
          <a:bodyPr wrap="square">
            <a:spAutoFit/>
          </a:bodyPr>
          <a:lstStyle/>
          <a:p>
            <a:pPr algn="just"/>
            <a:r>
              <a:rPr lang="zh-CN" altLang="en-US" sz="2800" b="1" dirty="0">
                <a:solidFill>
                  <a:srgbClr val="FF0000"/>
                </a:solidFill>
                <a:latin typeface="+mn-lt"/>
              </a:rPr>
              <a:t>闪烁</a:t>
            </a:r>
            <a:r>
              <a:rPr lang="en-US" altLang="zh-CN" sz="2800" b="1" dirty="0">
                <a:solidFill>
                  <a:srgbClr val="FF0000"/>
                </a:solidFill>
                <a:latin typeface="+mn-lt"/>
              </a:rPr>
              <a:t>:</a:t>
            </a:r>
            <a:r>
              <a:rPr lang="en-US" altLang="zh-CN" sz="2800" b="1" dirty="0">
                <a:solidFill>
                  <a:srgbClr val="083CB0"/>
                </a:solidFill>
              </a:rPr>
              <a:t> </a:t>
            </a:r>
            <a:r>
              <a:rPr lang="zh-CN" altLang="en-US" sz="2400" b="1" dirty="0">
                <a:solidFill>
                  <a:srgbClr val="083CB0"/>
                </a:solidFill>
                <a:latin typeface="+mn-lt"/>
                <a:ea typeface="+mn-ea"/>
                <a:sym typeface="+mn-ea"/>
              </a:rPr>
              <a:t>闪烁这种现象最常发生在高速</a:t>
            </a:r>
            <a:r>
              <a:rPr lang="en-US" altLang="zh-CN" sz="2400" b="1" dirty="0">
                <a:solidFill>
                  <a:srgbClr val="083CB0"/>
                </a:solidFill>
                <a:latin typeface="+mn-lt"/>
                <a:ea typeface="+mn-ea"/>
                <a:sym typeface="+mn-ea"/>
              </a:rPr>
              <a:t>flash</a:t>
            </a:r>
            <a:r>
              <a:rPr lang="zh-CN" altLang="en-US" sz="2400" b="1" dirty="0">
                <a:solidFill>
                  <a:srgbClr val="083CB0"/>
                </a:solidFill>
                <a:latin typeface="+mn-lt"/>
                <a:ea typeface="+mn-ea"/>
                <a:sym typeface="+mn-ea"/>
              </a:rPr>
              <a:t>转换器中</a:t>
            </a:r>
            <a:r>
              <a:rPr lang="en-US" altLang="zh-CN" sz="2400" b="1" dirty="0">
                <a:solidFill>
                  <a:srgbClr val="083CB0"/>
                </a:solidFill>
                <a:latin typeface="+mn-lt"/>
                <a:ea typeface="+mn-ea"/>
                <a:sym typeface="+mn-ea"/>
              </a:rPr>
              <a:t>,</a:t>
            </a:r>
            <a:r>
              <a:rPr lang="zh-CN" altLang="en-US" sz="2400" b="1" dirty="0">
                <a:solidFill>
                  <a:srgbClr val="083CB0"/>
                </a:solidFill>
                <a:latin typeface="+mn-lt"/>
                <a:ea typeface="+mn-ea"/>
                <a:sym typeface="+mn-ea"/>
              </a:rPr>
              <a:t>主要是</a:t>
            </a:r>
            <a:r>
              <a:rPr lang="en-US" altLang="zh-CN" sz="2400" b="1" dirty="0">
                <a:solidFill>
                  <a:srgbClr val="083CB0"/>
                </a:solidFill>
                <a:latin typeface="+mn-lt"/>
                <a:ea typeface="+mn-ea"/>
                <a:sym typeface="+mn-ea"/>
              </a:rPr>
              <a:t>ADC</a:t>
            </a:r>
            <a:r>
              <a:rPr lang="zh-CN" altLang="en-US" sz="2400" b="1" dirty="0">
                <a:solidFill>
                  <a:srgbClr val="083CB0"/>
                </a:solidFill>
                <a:latin typeface="+mn-lt"/>
                <a:ea typeface="+mn-ea"/>
                <a:sym typeface="+mn-ea"/>
              </a:rPr>
              <a:t>偶尔产生一个相对于期望值其偏移量大于预期偏移的结果。</a:t>
            </a:r>
            <a:endParaRPr lang="zh-CN" altLang="en-US" sz="2400" b="1" dirty="0">
              <a:solidFill>
                <a:srgbClr val="FF0000"/>
              </a:solidFill>
              <a:latin typeface="+mn-lt"/>
              <a:ea typeface="+mn-ea"/>
            </a:endParaRPr>
          </a:p>
        </p:txBody>
      </p:sp>
      <p:sp>
        <p:nvSpPr>
          <p:cNvPr id="9" name="矩形 8"/>
          <p:cNvSpPr/>
          <p:nvPr/>
        </p:nvSpPr>
        <p:spPr>
          <a:xfrm>
            <a:off x="485706" y="4581128"/>
            <a:ext cx="3168352" cy="830997"/>
          </a:xfrm>
          <a:prstGeom prst="rect">
            <a:avLst/>
          </a:prstGeom>
        </p:spPr>
        <p:txBody>
          <a:bodyPr wrap="square">
            <a:spAutoFit/>
          </a:bodyPr>
          <a:lstStyle/>
          <a:p>
            <a:r>
              <a:rPr lang="zh-CN" altLang="en-US" sz="2400" b="1" dirty="0">
                <a:solidFill>
                  <a:srgbClr val="7030A0"/>
                </a:solidFill>
                <a:latin typeface="黑体" panose="02010609060101010101" pitchFamily="49" charset="-122"/>
                <a:ea typeface="黑体" panose="02010609060101010101" pitchFamily="49" charset="-122"/>
                <a:sym typeface="+mn-ea"/>
              </a:rPr>
              <a:t>线性斜坡直方图采样集中的闪烁</a:t>
            </a:r>
            <a:endParaRPr lang="zh-CN" altLang="en-US" sz="2400" b="1" dirty="0">
              <a:solidFill>
                <a:srgbClr val="7030A0"/>
              </a:solidFill>
              <a:latin typeface="黑体" panose="02010609060101010101" pitchFamily="49" charset="-122"/>
              <a:ea typeface="黑体" panose="02010609060101010101" pitchFamily="49" charset="-122"/>
            </a:endParaRPr>
          </a:p>
        </p:txBody>
      </p:sp>
      <p:sp>
        <p:nvSpPr>
          <p:cNvPr id="6" name="标题 1"/>
          <p:cNvSpPr txBox="1"/>
          <p:nvPr/>
        </p:nvSpPr>
        <p:spPr bwMode="auto">
          <a:xfrm>
            <a:off x="2069882" y="-84"/>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4.8 </a:t>
            </a:r>
            <a:r>
              <a:rPr lang="en-US" sz="3200" kern="0" dirty="0">
                <a:solidFill>
                  <a:srgbClr val="990000"/>
                </a:solidFill>
                <a:latin typeface="Comic Sans MS" panose="030F0702030302020204" pitchFamily="66" charset="0"/>
                <a:ea typeface="隶书" panose="02010509060101010101" pitchFamily="49" charset="-122"/>
                <a:sym typeface="+mn-ea"/>
              </a:rPr>
              <a:t>ADC</a:t>
            </a:r>
            <a:r>
              <a:rPr lang="zh-CN" altLang="en-US" sz="3200" kern="0" dirty="0">
                <a:solidFill>
                  <a:srgbClr val="990000"/>
                </a:solidFill>
                <a:latin typeface="Comic Sans MS" panose="030F0702030302020204" pitchFamily="66" charset="0"/>
                <a:ea typeface="隶书" panose="02010509060101010101" pitchFamily="49" charset="-122"/>
                <a:sym typeface="+mn-ea"/>
              </a:rPr>
              <a:t>的动态特性测试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bwMode="auto">
          <a:xfrm>
            <a:off x="1835696" y="62068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600" kern="0" dirty="0">
                <a:solidFill>
                  <a:srgbClr val="990000"/>
                </a:solidFill>
                <a:latin typeface="Comic Sans MS" panose="030F0702030302020204" pitchFamily="66" charset="0"/>
                <a:ea typeface="隶书" panose="02010509060101010101" pitchFamily="49" charset="-122"/>
              </a:rPr>
              <a:t>作业</a:t>
            </a:r>
          </a:p>
        </p:txBody>
      </p:sp>
      <p:sp>
        <p:nvSpPr>
          <p:cNvPr id="4" name="文本框 3"/>
          <p:cNvSpPr txBox="1"/>
          <p:nvPr/>
        </p:nvSpPr>
        <p:spPr>
          <a:xfrm>
            <a:off x="271012" y="1556792"/>
            <a:ext cx="8856984" cy="4893647"/>
          </a:xfrm>
          <a:prstGeom prst="rect">
            <a:avLst/>
          </a:prstGeom>
          <a:noFill/>
        </p:spPr>
        <p:txBody>
          <a:bodyPr wrap="square" rtlCol="0">
            <a:spAutoFit/>
          </a:bodyPr>
          <a:lstStyle/>
          <a:p>
            <a:r>
              <a:rPr lang="en-US" altLang="zh-CN" sz="2400" b="1" dirty="0"/>
              <a:t>4.1</a:t>
            </a:r>
            <a:r>
              <a:rPr lang="zh-CN" altLang="en-US" sz="2400" b="1" dirty="0"/>
              <a:t>一个</a:t>
            </a:r>
            <a:r>
              <a:rPr lang="en-US" altLang="zh-CN" sz="2400" b="1" dirty="0"/>
              <a:t>4bits DAC </a:t>
            </a:r>
            <a:r>
              <a:rPr lang="zh-CN" altLang="en-US" sz="2400" b="1" dirty="0"/>
              <a:t>产生下列电压值（</a:t>
            </a:r>
            <a:r>
              <a:rPr lang="en-US" altLang="zh-CN" sz="2400" b="1" dirty="0"/>
              <a:t>code 0 </a:t>
            </a:r>
            <a:r>
              <a:rPr lang="zh-CN" altLang="en-US" sz="2400" b="1" dirty="0"/>
              <a:t>到</a:t>
            </a:r>
            <a:r>
              <a:rPr lang="en-US" altLang="zh-CN" sz="2400" b="1" dirty="0"/>
              <a:t>code 15 </a:t>
            </a:r>
            <a:r>
              <a:rPr lang="zh-CN" altLang="en-US" sz="2400" b="1" dirty="0"/>
              <a:t>）</a:t>
            </a:r>
            <a:endParaRPr lang="en-US" altLang="zh-CN" sz="2400" b="1" dirty="0"/>
          </a:p>
          <a:p>
            <a:r>
              <a:rPr lang="en-US" altLang="zh-CN" sz="2400" b="1" dirty="0"/>
              <a:t>0.0465, 0.3255, 0.7166, 1.0422, 1.5298, 1.8236, 2.1693, 2.5637, 2.8727, 3.3443, 3.6416, 4.0480, 4.3929, 4.7059, 5.0968, 5.5050 </a:t>
            </a:r>
          </a:p>
          <a:p>
            <a:r>
              <a:rPr lang="zh-CN" altLang="en-US" sz="2400" b="1" dirty="0"/>
              <a:t>理想的</a:t>
            </a:r>
            <a:r>
              <a:rPr lang="en-US" altLang="zh-CN" sz="2400" b="1" dirty="0"/>
              <a:t>DAC code 0</a:t>
            </a:r>
            <a:r>
              <a:rPr lang="zh-CN" altLang="en-US" sz="2400" b="1" dirty="0"/>
              <a:t>输出为</a:t>
            </a:r>
            <a:r>
              <a:rPr lang="en-US" altLang="zh-CN" sz="2400" b="1" dirty="0"/>
              <a:t> 0 V </a:t>
            </a:r>
            <a:r>
              <a:rPr lang="zh-CN" altLang="en-US" sz="2400" b="1" dirty="0"/>
              <a:t>，理想增益为</a:t>
            </a:r>
            <a:r>
              <a:rPr lang="en-US" altLang="zh-CN" sz="2400" b="1" dirty="0"/>
              <a:t>400 mV/bit</a:t>
            </a:r>
            <a:r>
              <a:rPr lang="zh-CN" altLang="en-US" sz="2400" b="1" dirty="0"/>
              <a:t>。假设采用最佳拟合直线作为参考回答下列问题。</a:t>
            </a:r>
            <a:endParaRPr lang="en-US" altLang="zh-CN" sz="2400" b="1" dirty="0"/>
          </a:p>
          <a:p>
            <a:r>
              <a:rPr lang="en-US" altLang="zh-CN" sz="2400" b="1" dirty="0"/>
              <a:t>(a) </a:t>
            </a:r>
            <a:r>
              <a:rPr lang="zh-CN" altLang="en-US" sz="2400" b="1" dirty="0"/>
              <a:t>计算</a:t>
            </a:r>
            <a:r>
              <a:rPr lang="en-US" altLang="zh-CN" sz="2400" b="1" dirty="0"/>
              <a:t> DAC’s </a:t>
            </a:r>
            <a:r>
              <a:rPr lang="zh-CN" altLang="en-US" sz="2400" b="1" dirty="0"/>
              <a:t>增益</a:t>
            </a:r>
            <a:r>
              <a:rPr lang="en-US" altLang="zh-CN" sz="2400" b="1" dirty="0"/>
              <a:t> (gain V/bit), </a:t>
            </a:r>
            <a:r>
              <a:rPr lang="zh-CN" altLang="en-US" sz="2400" b="1" dirty="0"/>
              <a:t>增益误差（</a:t>
            </a:r>
            <a:r>
              <a:rPr lang="en-US" altLang="zh-CN" sz="2400" b="1" dirty="0"/>
              <a:t>gain error</a:t>
            </a:r>
            <a:r>
              <a:rPr lang="zh-CN" altLang="en-US" sz="2400" b="1" dirty="0"/>
              <a:t>）</a:t>
            </a:r>
            <a:r>
              <a:rPr lang="en-US" altLang="zh-CN" sz="2400" b="1" dirty="0"/>
              <a:t>, </a:t>
            </a:r>
            <a:r>
              <a:rPr lang="zh-CN" altLang="en-US" sz="2400" b="1" dirty="0"/>
              <a:t>偏移（</a:t>
            </a:r>
            <a:r>
              <a:rPr lang="en-US" altLang="zh-CN" sz="2400" b="1" dirty="0"/>
              <a:t>offset</a:t>
            </a:r>
            <a:r>
              <a:rPr lang="zh-CN" altLang="en-US" sz="2400" b="1" dirty="0"/>
              <a:t>）及偏移误差（</a:t>
            </a:r>
            <a:r>
              <a:rPr lang="en-US" altLang="zh-CN" sz="2400" b="1" dirty="0"/>
              <a:t> offset error</a:t>
            </a:r>
            <a:r>
              <a:rPr lang="zh-CN" altLang="en-US" sz="2400" b="1" dirty="0"/>
              <a:t>）。</a:t>
            </a:r>
            <a:endParaRPr lang="en-US" altLang="zh-CN" sz="2400" b="1" dirty="0"/>
          </a:p>
          <a:p>
            <a:r>
              <a:rPr lang="en-US" altLang="zh-CN" sz="2400" b="1" dirty="0"/>
              <a:t>(b) </a:t>
            </a:r>
            <a:r>
              <a:rPr lang="zh-CN" altLang="en-US" sz="2400" b="1" dirty="0"/>
              <a:t>什么是</a:t>
            </a:r>
            <a:r>
              <a:rPr lang="en-US" altLang="zh-CN" sz="2400" b="1" dirty="0"/>
              <a:t>LSB </a:t>
            </a:r>
            <a:r>
              <a:rPr lang="zh-CN" altLang="en-US" sz="2400" b="1" dirty="0"/>
              <a:t>步长，计算其</a:t>
            </a:r>
            <a:r>
              <a:rPr lang="en-US" altLang="zh-CN" sz="2400" b="1" dirty="0"/>
              <a:t>LSB</a:t>
            </a:r>
            <a:r>
              <a:rPr lang="zh-CN" altLang="en-US" sz="2400" b="1" dirty="0"/>
              <a:t>步长</a:t>
            </a:r>
            <a:r>
              <a:rPr lang="en-US" altLang="zh-CN" sz="2400" b="1" dirty="0"/>
              <a:t>?</a:t>
            </a:r>
          </a:p>
          <a:p>
            <a:r>
              <a:rPr lang="en-US" altLang="zh-CN" sz="2400" b="1" dirty="0"/>
              <a:t>(c) </a:t>
            </a:r>
            <a:r>
              <a:rPr lang="zh-CN" altLang="en-US" sz="2400" b="1" dirty="0"/>
              <a:t>计算</a:t>
            </a:r>
            <a:r>
              <a:rPr lang="en-US" altLang="zh-CN" sz="2400" b="1" dirty="0"/>
              <a:t>DAC</a:t>
            </a:r>
            <a:r>
              <a:rPr lang="zh-CN" altLang="en-US" sz="2400" b="1" dirty="0"/>
              <a:t>的绝对误差转换曲线，归一化到</a:t>
            </a:r>
            <a:r>
              <a:rPr lang="en-US" altLang="zh-CN" sz="2400" b="1" dirty="0"/>
              <a:t> 1 LSB.</a:t>
            </a:r>
          </a:p>
          <a:p>
            <a:r>
              <a:rPr lang="en-US" altLang="zh-CN" sz="2400" b="1" dirty="0"/>
              <a:t>(d) </a:t>
            </a:r>
            <a:r>
              <a:rPr lang="zh-CN" altLang="en-US" sz="2400" b="1" dirty="0"/>
              <a:t>该</a:t>
            </a:r>
            <a:r>
              <a:rPr lang="en-US" altLang="zh-CN" sz="2400" b="1" dirty="0"/>
              <a:t>DAC </a:t>
            </a:r>
            <a:r>
              <a:rPr lang="zh-CN" altLang="en-US" sz="2400" b="1" dirty="0"/>
              <a:t>输出是否单调</a:t>
            </a:r>
            <a:r>
              <a:rPr lang="en-US" altLang="zh-CN" sz="2400" b="1" dirty="0"/>
              <a:t>?</a:t>
            </a:r>
          </a:p>
          <a:p>
            <a:r>
              <a:rPr lang="en-US" altLang="zh-CN" sz="2400" b="1" dirty="0"/>
              <a:t>(e) </a:t>
            </a:r>
            <a:r>
              <a:rPr lang="zh-CN" altLang="en-US" sz="2400" b="1" dirty="0"/>
              <a:t>计算</a:t>
            </a:r>
            <a:r>
              <a:rPr lang="en-US" altLang="zh-CN" sz="2400" b="1" dirty="0"/>
              <a:t>DAC</a:t>
            </a:r>
            <a:r>
              <a:rPr lang="zh-CN" altLang="en-US" sz="2400" b="1" dirty="0"/>
              <a:t>的</a:t>
            </a:r>
            <a:r>
              <a:rPr lang="en-US" altLang="zh-CN" sz="2400" b="1" dirty="0"/>
              <a:t>DNL</a:t>
            </a:r>
            <a:r>
              <a:rPr lang="zh-CN" altLang="en-US" sz="2400" b="1" dirty="0"/>
              <a:t>曲线，该</a:t>
            </a:r>
            <a:r>
              <a:rPr lang="en-US" altLang="zh-CN" sz="2400" b="1" dirty="0"/>
              <a:t>DAC </a:t>
            </a:r>
            <a:r>
              <a:rPr lang="zh-CN" altLang="en-US" sz="2400" b="1" dirty="0"/>
              <a:t>能否通过</a:t>
            </a:r>
            <a:r>
              <a:rPr lang="en-US" altLang="zh-CN" sz="2400" b="1" dirty="0"/>
              <a:t>±1/2 LSB</a:t>
            </a:r>
            <a:r>
              <a:rPr lang="zh-CN" altLang="en-US" sz="2400" b="1" dirty="0"/>
              <a:t>的</a:t>
            </a:r>
            <a:r>
              <a:rPr lang="en-US" altLang="zh-CN" sz="2400" b="1" dirty="0"/>
              <a:t>DNL</a:t>
            </a:r>
            <a:r>
              <a:rPr lang="zh-CN" altLang="en-US" sz="2400" b="1" dirty="0"/>
              <a:t>测试</a:t>
            </a:r>
            <a:r>
              <a:rPr lang="en-US" altLang="zh-CN" sz="2400" b="1" dirty="0"/>
              <a:t>?</a:t>
            </a:r>
            <a:endParaRPr lang="zh-CN" altLang="en-US" sz="2400" b="1" dirty="0"/>
          </a:p>
        </p:txBody>
      </p:sp>
    </p:spTree>
  </p:cSld>
  <p:clrMapOvr>
    <a:masterClrMapping/>
  </p:clrMapOvr>
  <p:transition spd="slow">
    <p:zoom/>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bwMode="auto">
          <a:xfrm>
            <a:off x="1691680" y="116632"/>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600" kern="0" dirty="0">
                <a:solidFill>
                  <a:srgbClr val="990000"/>
                </a:solidFill>
                <a:latin typeface="Comic Sans MS" panose="030F0702030302020204" pitchFamily="66" charset="0"/>
                <a:ea typeface="隶书" panose="02010509060101010101" pitchFamily="49" charset="-122"/>
              </a:rPr>
              <a:t>作业</a:t>
            </a:r>
          </a:p>
        </p:txBody>
      </p:sp>
      <p:sp>
        <p:nvSpPr>
          <p:cNvPr id="2" name="文本框 1"/>
          <p:cNvSpPr txBox="1"/>
          <p:nvPr/>
        </p:nvSpPr>
        <p:spPr>
          <a:xfrm>
            <a:off x="287016" y="1351508"/>
            <a:ext cx="8856984" cy="4154984"/>
          </a:xfrm>
          <a:prstGeom prst="rect">
            <a:avLst/>
          </a:prstGeom>
          <a:noFill/>
        </p:spPr>
        <p:txBody>
          <a:bodyPr wrap="square" rtlCol="0">
            <a:spAutoFit/>
          </a:bodyPr>
          <a:lstStyle/>
          <a:p>
            <a:r>
              <a:rPr lang="en-US" altLang="zh-CN" sz="2400" b="1" dirty="0"/>
              <a:t>4.2. </a:t>
            </a:r>
            <a:r>
              <a:rPr lang="zh-CN" altLang="en-US" sz="2400" b="1" dirty="0"/>
              <a:t>计算一个</a:t>
            </a:r>
            <a:r>
              <a:rPr lang="en-US" altLang="zh-CN" sz="2400" b="1" dirty="0"/>
              <a:t>4bit</a:t>
            </a:r>
            <a:r>
              <a:rPr lang="zh-CN" altLang="en-US" sz="2400" b="1" dirty="0"/>
              <a:t> </a:t>
            </a:r>
            <a:r>
              <a:rPr lang="en-US" altLang="zh-CN" sz="2400" b="1" dirty="0"/>
              <a:t>DAC</a:t>
            </a:r>
            <a:r>
              <a:rPr lang="zh-CN" altLang="en-US" sz="2400" b="1" dirty="0"/>
              <a:t>的</a:t>
            </a:r>
            <a:r>
              <a:rPr lang="en-US" altLang="zh-CN" sz="2400" b="1" dirty="0"/>
              <a:t>INL </a:t>
            </a:r>
            <a:r>
              <a:rPr lang="zh-CN" altLang="en-US" sz="2400" b="1" dirty="0"/>
              <a:t>曲线</a:t>
            </a:r>
            <a:r>
              <a:rPr lang="en-US" altLang="zh-CN" sz="2400" b="1" dirty="0"/>
              <a:t> </a:t>
            </a:r>
            <a:r>
              <a:rPr lang="zh-CN" altLang="en-US" sz="2400" b="1" dirty="0"/>
              <a:t>，其</a:t>
            </a:r>
            <a:r>
              <a:rPr lang="en-US" altLang="zh-CN" sz="2400" b="1" dirty="0"/>
              <a:t> DNL </a:t>
            </a:r>
            <a:r>
              <a:rPr lang="zh-CN" altLang="en-US" sz="2400" b="1" dirty="0"/>
              <a:t>曲线为下列值：</a:t>
            </a:r>
            <a:endParaRPr lang="en-US" altLang="zh-CN" sz="2400" b="1" dirty="0"/>
          </a:p>
          <a:p>
            <a:r>
              <a:rPr lang="en-US" altLang="zh-CN" sz="2400" b="1" dirty="0"/>
              <a:t>0.0815, 0.1356, 0.1133, 0.0057, 0.0218, 0.1308, 0.0361, 0.0950, 0.1136, 0.1633, 0.2101, 0.0512, 0.0119, 0.0706, 0.0919</a:t>
            </a:r>
          </a:p>
          <a:p>
            <a:r>
              <a:rPr lang="en-US" altLang="zh-CN" sz="2400" b="1" dirty="0"/>
              <a:t>DAC </a:t>
            </a:r>
            <a:r>
              <a:rPr lang="zh-CN" altLang="en-US" sz="2400" b="1" dirty="0"/>
              <a:t>码</a:t>
            </a:r>
            <a:r>
              <a:rPr lang="en-US" altLang="zh-CN" sz="2400" b="1" dirty="0"/>
              <a:t>0</a:t>
            </a:r>
            <a:r>
              <a:rPr lang="zh-CN" altLang="en-US" sz="2400" b="1" dirty="0"/>
              <a:t>输出为</a:t>
            </a:r>
            <a:r>
              <a:rPr lang="en-US" altLang="zh-CN" sz="2400" b="1" dirty="0"/>
              <a:t> 0.4919 V</a:t>
            </a:r>
            <a:r>
              <a:rPr lang="zh-CN" altLang="en-US" sz="2400" b="1" dirty="0"/>
              <a:t>。假设最佳拟合直线的增益为</a:t>
            </a:r>
            <a:r>
              <a:rPr lang="en-US" altLang="zh-CN" sz="2400" b="1" dirty="0"/>
              <a:t> 63.1 mV/bit </a:t>
            </a:r>
            <a:r>
              <a:rPr lang="zh-CN" altLang="en-US" sz="2400" b="1" dirty="0"/>
              <a:t>，偏移为</a:t>
            </a:r>
            <a:r>
              <a:rPr lang="en-US" altLang="zh-CN" sz="2400" b="1" dirty="0"/>
              <a:t>0.5045 V</a:t>
            </a:r>
            <a:r>
              <a:rPr lang="zh-CN" altLang="en-US" sz="2400" b="1" dirty="0"/>
              <a:t>。该</a:t>
            </a:r>
            <a:r>
              <a:rPr lang="en-US" altLang="zh-CN" sz="2400" b="1" dirty="0"/>
              <a:t>DAC </a:t>
            </a:r>
            <a:r>
              <a:rPr lang="zh-CN" altLang="en-US" sz="2400" b="1" dirty="0"/>
              <a:t>是否能通过</a:t>
            </a:r>
            <a:r>
              <a:rPr lang="en-US" altLang="zh-CN" sz="2400" b="1" dirty="0"/>
              <a:t>±1/2 </a:t>
            </a:r>
            <a:r>
              <a:rPr lang="zh-CN" altLang="en-US" sz="2400" b="1" dirty="0"/>
              <a:t>的</a:t>
            </a:r>
            <a:r>
              <a:rPr lang="en-US" altLang="zh-CN" sz="2400" b="1" dirty="0"/>
              <a:t>INL</a:t>
            </a:r>
            <a:r>
              <a:rPr lang="zh-CN" altLang="en-US" sz="2400" b="1" dirty="0"/>
              <a:t>测试</a:t>
            </a:r>
            <a:r>
              <a:rPr lang="en-US" altLang="zh-CN" sz="2400" b="1" dirty="0"/>
              <a:t>?</a:t>
            </a:r>
          </a:p>
          <a:p>
            <a:endParaRPr lang="en-US" altLang="zh-CN" sz="2400" b="1" dirty="0"/>
          </a:p>
          <a:p>
            <a:r>
              <a:rPr lang="en-US" altLang="zh-CN" sz="2400" b="1" dirty="0"/>
              <a:t>4.3. </a:t>
            </a:r>
            <a:r>
              <a:rPr lang="zh-CN" altLang="en-US" sz="2400" b="1" dirty="0"/>
              <a:t>计算一个</a:t>
            </a:r>
            <a:r>
              <a:rPr lang="en-US" altLang="zh-CN" sz="2400" b="1" dirty="0"/>
              <a:t>4-bit DAC </a:t>
            </a:r>
            <a:r>
              <a:rPr lang="zh-CN" altLang="en-US" sz="2400" b="1" dirty="0"/>
              <a:t>的</a:t>
            </a:r>
            <a:r>
              <a:rPr lang="en-US" altLang="zh-CN" sz="2400" b="1" dirty="0"/>
              <a:t>DNL </a:t>
            </a:r>
            <a:r>
              <a:rPr lang="zh-CN" altLang="en-US" sz="2400" b="1" dirty="0"/>
              <a:t>曲线，</a:t>
            </a:r>
            <a:r>
              <a:rPr lang="en-US" altLang="zh-CN" sz="2400" b="1" dirty="0"/>
              <a:t> </a:t>
            </a:r>
            <a:r>
              <a:rPr lang="zh-CN" altLang="en-US" sz="2400" b="1" dirty="0"/>
              <a:t>其</a:t>
            </a:r>
            <a:r>
              <a:rPr lang="en-US" altLang="zh-CN" sz="2400" b="1" dirty="0"/>
              <a:t>INL </a:t>
            </a:r>
            <a:r>
              <a:rPr lang="zh-CN" altLang="en-US" sz="2400" b="1" dirty="0"/>
              <a:t>曲线如下：</a:t>
            </a:r>
            <a:endParaRPr lang="en-US" altLang="zh-CN" sz="2400" b="1" dirty="0"/>
          </a:p>
          <a:p>
            <a:r>
              <a:rPr lang="en-US" altLang="zh-CN" sz="2400" b="1" dirty="0"/>
              <a:t>0.1994, 0.1180, 0.0177, 0.1310, 0.1253, 0.1036, 0.0272, 0.0089, 0.1039, 0.0096, 0.1537, 0.0565, 0.1077, 0.1196,0.0490, 0.0429</a:t>
            </a:r>
            <a:r>
              <a:rPr lang="zh-CN" altLang="en-US" sz="2400" b="1" dirty="0"/>
              <a:t>。该</a:t>
            </a:r>
            <a:r>
              <a:rPr lang="en-US" altLang="zh-CN" sz="2400" b="1" dirty="0"/>
              <a:t>DAC </a:t>
            </a:r>
            <a:r>
              <a:rPr lang="zh-CN" altLang="en-US" sz="2400" b="1" dirty="0"/>
              <a:t>是否能通过</a:t>
            </a:r>
            <a:r>
              <a:rPr lang="en-US" altLang="zh-CN" sz="2400" b="1" dirty="0"/>
              <a:t> ±1/2 LSB </a:t>
            </a:r>
            <a:r>
              <a:rPr lang="zh-CN" altLang="en-US" sz="2400" b="1" dirty="0"/>
              <a:t>的</a:t>
            </a:r>
            <a:r>
              <a:rPr lang="en-US" altLang="zh-CN" sz="2400" b="1" dirty="0"/>
              <a:t>DNL</a:t>
            </a:r>
            <a:r>
              <a:rPr lang="zh-CN" altLang="en-US" sz="2400" b="1" dirty="0"/>
              <a:t>测试</a:t>
            </a:r>
            <a:r>
              <a:rPr lang="en-US" altLang="zh-CN" sz="2400" b="1" dirty="0"/>
              <a:t>?</a:t>
            </a:r>
            <a:endParaRPr lang="zh-CN" altLang="en-US" sz="2400" b="1" dirty="0"/>
          </a:p>
        </p:txBody>
      </p:sp>
    </p:spTree>
  </p:cSld>
  <p:clrMapOvr>
    <a:masterClrMapping/>
  </p:clrMapOvr>
  <p:transition spd="slow">
    <p:zoom/>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bwMode="auto">
          <a:xfrm>
            <a:off x="2051720" y="116632"/>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600" kern="0" dirty="0">
                <a:solidFill>
                  <a:srgbClr val="990000"/>
                </a:solidFill>
                <a:latin typeface="Comic Sans MS" panose="030F0702030302020204" pitchFamily="66" charset="0"/>
                <a:ea typeface="隶书" panose="02010509060101010101" pitchFamily="49" charset="-122"/>
              </a:rPr>
              <a:t>作业</a:t>
            </a:r>
          </a:p>
        </p:txBody>
      </p:sp>
      <p:sp>
        <p:nvSpPr>
          <p:cNvPr id="2" name="文本框 1"/>
          <p:cNvSpPr txBox="1"/>
          <p:nvPr/>
        </p:nvSpPr>
        <p:spPr>
          <a:xfrm>
            <a:off x="683568" y="836712"/>
            <a:ext cx="7920880" cy="461665"/>
          </a:xfrm>
          <a:prstGeom prst="rect">
            <a:avLst/>
          </a:prstGeom>
          <a:noFill/>
        </p:spPr>
        <p:txBody>
          <a:bodyPr wrap="square" rtlCol="0">
            <a:spAutoFit/>
          </a:bodyPr>
          <a:lstStyle/>
          <a:p>
            <a:r>
              <a:rPr lang="en-US" altLang="zh-CN" sz="2400" b="1" dirty="0"/>
              <a:t>4.4. </a:t>
            </a:r>
            <a:r>
              <a:rPr lang="zh-CN" altLang="en-US" sz="2400" b="1" dirty="0"/>
              <a:t>用示波器观测到的</a:t>
            </a:r>
            <a:r>
              <a:rPr lang="en-US" altLang="zh-CN" sz="2400" b="1" dirty="0"/>
              <a:t>DAC </a:t>
            </a:r>
            <a:r>
              <a:rPr lang="zh-CN" altLang="en-US" sz="2400" b="1" dirty="0"/>
              <a:t>步进响应波形如下</a:t>
            </a:r>
            <a:r>
              <a:rPr lang="en-US" altLang="zh-CN" sz="2400" b="1" dirty="0"/>
              <a:t>:</a:t>
            </a:r>
            <a:endParaRPr lang="zh-CN" altLang="en-US" sz="2400" b="1" dirty="0"/>
          </a:p>
        </p:txBody>
      </p:sp>
      <p:pic>
        <p:nvPicPr>
          <p:cNvPr id="5" name="图片 4"/>
          <p:cNvPicPr>
            <a:picLocks noChangeAspect="1"/>
          </p:cNvPicPr>
          <p:nvPr/>
        </p:nvPicPr>
        <p:blipFill>
          <a:blip r:embed="rId2"/>
          <a:stretch>
            <a:fillRect/>
          </a:stretch>
        </p:blipFill>
        <p:spPr>
          <a:xfrm>
            <a:off x="2051720" y="1869311"/>
            <a:ext cx="5287144" cy="2878363"/>
          </a:xfrm>
          <a:prstGeom prst="rect">
            <a:avLst/>
          </a:prstGeom>
        </p:spPr>
      </p:pic>
      <p:sp>
        <p:nvSpPr>
          <p:cNvPr id="6" name="文本框 5"/>
          <p:cNvSpPr txBox="1"/>
          <p:nvPr/>
        </p:nvSpPr>
        <p:spPr>
          <a:xfrm>
            <a:off x="179512" y="4918484"/>
            <a:ext cx="8964488" cy="1200329"/>
          </a:xfrm>
          <a:prstGeom prst="rect">
            <a:avLst/>
          </a:prstGeom>
          <a:noFill/>
        </p:spPr>
        <p:txBody>
          <a:bodyPr wrap="square" rtlCol="0">
            <a:spAutoFit/>
          </a:bodyPr>
          <a:lstStyle/>
          <a:p>
            <a:r>
              <a:rPr lang="zh-CN" altLang="en-US" sz="2400" b="1" dirty="0"/>
              <a:t>数据手册给出的建立时间为</a:t>
            </a:r>
            <a:r>
              <a:rPr lang="en-US" altLang="zh-CN" sz="2400" b="1" dirty="0"/>
              <a:t> 10 ns (</a:t>
            </a:r>
            <a:r>
              <a:rPr lang="zh-CN" altLang="en-US" sz="2400" b="1" dirty="0"/>
              <a:t>误差区间为</a:t>
            </a:r>
            <a:r>
              <a:rPr lang="en-US" altLang="zh-CN" sz="2400" b="1" dirty="0"/>
              <a:t>= ±50 mV)</a:t>
            </a:r>
            <a:r>
              <a:rPr lang="zh-CN" altLang="en-US" sz="2400" b="1" dirty="0"/>
              <a:t>，该</a:t>
            </a:r>
            <a:r>
              <a:rPr lang="en-US" altLang="zh-CN" sz="2400" b="1" dirty="0"/>
              <a:t>DAC </a:t>
            </a:r>
            <a:r>
              <a:rPr lang="zh-CN" altLang="en-US" sz="2400" b="1" dirty="0"/>
              <a:t>的建立时间是否快于数据手册指标</a:t>
            </a:r>
            <a:r>
              <a:rPr lang="en-US" altLang="zh-CN" sz="2400" b="1" dirty="0"/>
              <a:t>? </a:t>
            </a:r>
            <a:r>
              <a:rPr lang="zh-CN" altLang="en-US" sz="2400" b="1" dirty="0"/>
              <a:t>确定该信号的过冲及其上升时间。</a:t>
            </a:r>
          </a:p>
        </p:txBody>
      </p:sp>
    </p:spTree>
  </p:cSld>
  <p:clrMapOvr>
    <a:masterClrMapping/>
  </p:clrMapOvr>
  <p:transition spd="slow">
    <p:zoom/>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bwMode="auto">
          <a:xfrm>
            <a:off x="1979712" y="116632"/>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600" kern="0" dirty="0">
                <a:solidFill>
                  <a:srgbClr val="990000"/>
                </a:solidFill>
                <a:latin typeface="Comic Sans MS" panose="030F0702030302020204" pitchFamily="66" charset="0"/>
                <a:ea typeface="隶书" panose="02010509060101010101" pitchFamily="49" charset="-122"/>
              </a:rPr>
              <a:t>作业</a:t>
            </a:r>
          </a:p>
        </p:txBody>
      </p:sp>
      <p:sp>
        <p:nvSpPr>
          <p:cNvPr id="5" name="文本框 4"/>
          <p:cNvSpPr txBox="1"/>
          <p:nvPr/>
        </p:nvSpPr>
        <p:spPr>
          <a:xfrm>
            <a:off x="431032" y="982502"/>
            <a:ext cx="8712968" cy="1938992"/>
          </a:xfrm>
          <a:prstGeom prst="rect">
            <a:avLst/>
          </a:prstGeom>
          <a:noFill/>
        </p:spPr>
        <p:txBody>
          <a:bodyPr wrap="square" rtlCol="0">
            <a:spAutoFit/>
          </a:bodyPr>
          <a:lstStyle/>
          <a:p>
            <a:r>
              <a:rPr lang="en-US" altLang="zh-CN" sz="2400" b="1" dirty="0"/>
              <a:t>4.5. </a:t>
            </a:r>
            <a:r>
              <a:rPr lang="zh-CN" altLang="en-US" sz="2400" b="1" dirty="0"/>
              <a:t>一个</a:t>
            </a:r>
            <a:r>
              <a:rPr lang="en-US" altLang="zh-CN" sz="2400" b="1" dirty="0"/>
              <a:t> ADC </a:t>
            </a:r>
            <a:r>
              <a:rPr lang="zh-CN" altLang="en-US" sz="2400" b="1" dirty="0"/>
              <a:t>输入为</a:t>
            </a:r>
            <a:r>
              <a:rPr lang="en-US" altLang="zh-CN" sz="2400" b="1" dirty="0"/>
              <a:t> 3.340 V DC</a:t>
            </a:r>
            <a:r>
              <a:rPr lang="zh-CN" altLang="en-US" sz="2400" b="1" dirty="0"/>
              <a:t>，</a:t>
            </a:r>
            <a:r>
              <a:rPr lang="en-US" altLang="zh-CN" sz="2400" b="1" dirty="0"/>
              <a:t>ADC </a:t>
            </a:r>
            <a:r>
              <a:rPr lang="zh-CN" altLang="en-US" sz="2400" b="1" dirty="0"/>
              <a:t>及</a:t>
            </a:r>
            <a:r>
              <a:rPr lang="en-US" altLang="zh-CN" sz="2400" b="1" dirty="0"/>
              <a:t>DC </a:t>
            </a:r>
            <a:r>
              <a:rPr lang="zh-CN" altLang="en-US" sz="2400" b="1" dirty="0"/>
              <a:t>信号源的噪声为</a:t>
            </a:r>
            <a:r>
              <a:rPr lang="en-US" altLang="zh-CN" sz="2400" b="1" dirty="0"/>
              <a:t> 15 mV RMS </a:t>
            </a:r>
            <a:r>
              <a:rPr lang="zh-CN" altLang="en-US" sz="2400" b="1" dirty="0"/>
              <a:t>，假设该噪声为高斯噪声。</a:t>
            </a:r>
            <a:r>
              <a:rPr lang="en-US" altLang="zh-CN" sz="2400" b="1" dirty="0"/>
              <a:t> </a:t>
            </a:r>
            <a:r>
              <a:rPr lang="zh-CN" altLang="en-US" sz="2400" b="1" dirty="0"/>
              <a:t>码</a:t>
            </a:r>
            <a:r>
              <a:rPr lang="en-US" altLang="zh-CN" sz="2400" b="1" dirty="0"/>
              <a:t>324 </a:t>
            </a:r>
            <a:r>
              <a:rPr lang="zh-CN" altLang="en-US" sz="2400" b="1" dirty="0"/>
              <a:t>和</a:t>
            </a:r>
            <a:r>
              <a:rPr lang="en-US" altLang="zh-CN" sz="2400" b="1" dirty="0"/>
              <a:t> 325</a:t>
            </a:r>
            <a:r>
              <a:rPr lang="zh-CN" altLang="en-US" sz="2400" b="1" dirty="0"/>
              <a:t>的转换电压为</a:t>
            </a:r>
            <a:r>
              <a:rPr lang="en-US" altLang="zh-CN" sz="2400" b="1" dirty="0"/>
              <a:t>3.350 V DC</a:t>
            </a:r>
            <a:r>
              <a:rPr lang="zh-CN" altLang="en-US" sz="2400" b="1" dirty="0"/>
              <a:t>，</a:t>
            </a:r>
            <a:r>
              <a:rPr lang="en-US" altLang="zh-CN" sz="2400" b="1" dirty="0"/>
              <a:t> </a:t>
            </a:r>
            <a:r>
              <a:rPr lang="zh-CN" altLang="en-US" sz="2400" b="1" dirty="0"/>
              <a:t>因此此时</a:t>
            </a:r>
            <a:r>
              <a:rPr lang="en-US" altLang="zh-CN" sz="2400" b="1" dirty="0"/>
              <a:t>ADC</a:t>
            </a:r>
            <a:r>
              <a:rPr lang="zh-CN" altLang="en-US" sz="2400" b="1" dirty="0"/>
              <a:t>的预期输出为</a:t>
            </a:r>
            <a:r>
              <a:rPr lang="en-US" altLang="zh-CN" sz="2400" b="1" dirty="0"/>
              <a:t>324</a:t>
            </a:r>
            <a:r>
              <a:rPr lang="zh-CN" altLang="en-US" sz="2400" b="1" dirty="0"/>
              <a:t>。问</a:t>
            </a:r>
            <a:r>
              <a:rPr lang="en-US" altLang="zh-CN" sz="2400" b="1" dirty="0"/>
              <a:t>ADC</a:t>
            </a:r>
            <a:r>
              <a:rPr lang="zh-CN" altLang="en-US" sz="2400" b="1" dirty="0"/>
              <a:t>输出</a:t>
            </a:r>
            <a:r>
              <a:rPr lang="en-US" altLang="zh-CN" sz="2400" b="1" dirty="0"/>
              <a:t>325</a:t>
            </a:r>
            <a:r>
              <a:rPr lang="zh-CN" altLang="en-US" sz="2400" b="1" dirty="0"/>
              <a:t>的概率是多少？如果获得</a:t>
            </a:r>
            <a:r>
              <a:rPr lang="en-US" altLang="zh-CN" sz="2400" b="1" dirty="0"/>
              <a:t>400</a:t>
            </a:r>
            <a:r>
              <a:rPr lang="zh-CN" altLang="en-US" sz="2400" b="1" dirty="0"/>
              <a:t>个采样数据</a:t>
            </a:r>
            <a:r>
              <a:rPr lang="en-US" altLang="zh-CN" sz="2400" b="1" dirty="0"/>
              <a:t> </a:t>
            </a:r>
            <a:r>
              <a:rPr lang="zh-CN" altLang="en-US" sz="2400" b="1" dirty="0"/>
              <a:t>，预期其中有多少个</a:t>
            </a:r>
            <a:r>
              <a:rPr lang="en-US" altLang="zh-CN" sz="2400" b="1" dirty="0"/>
              <a:t>324</a:t>
            </a:r>
            <a:r>
              <a:rPr lang="zh-CN" altLang="en-US" sz="2400" b="1" dirty="0"/>
              <a:t>？多少个</a:t>
            </a:r>
            <a:r>
              <a:rPr lang="en-US" altLang="zh-CN" sz="2400" b="1" dirty="0"/>
              <a:t>325</a:t>
            </a:r>
            <a:r>
              <a:rPr lang="zh-CN" altLang="en-US" sz="2400" b="1" dirty="0"/>
              <a:t>。</a:t>
            </a:r>
          </a:p>
        </p:txBody>
      </p:sp>
      <p:sp>
        <p:nvSpPr>
          <p:cNvPr id="6" name="文本框 5"/>
          <p:cNvSpPr txBox="1"/>
          <p:nvPr/>
        </p:nvSpPr>
        <p:spPr>
          <a:xfrm>
            <a:off x="215516" y="3212976"/>
            <a:ext cx="8712968" cy="2677656"/>
          </a:xfrm>
          <a:prstGeom prst="rect">
            <a:avLst/>
          </a:prstGeom>
          <a:noFill/>
        </p:spPr>
        <p:txBody>
          <a:bodyPr wrap="square" rtlCol="0">
            <a:spAutoFit/>
          </a:bodyPr>
          <a:lstStyle/>
          <a:p>
            <a:r>
              <a:rPr lang="en-US" altLang="zh-CN" sz="2400" b="1" dirty="0"/>
              <a:t>4.6. </a:t>
            </a:r>
            <a:r>
              <a:rPr lang="zh-CN" altLang="en-US" sz="2400" b="1" dirty="0"/>
              <a:t>采用线性直方图测试一个补码输出的</a:t>
            </a:r>
            <a:r>
              <a:rPr lang="en-US" altLang="zh-CN" sz="2400" b="1" dirty="0"/>
              <a:t>4-bit ADC</a:t>
            </a:r>
            <a:r>
              <a:rPr lang="zh-CN" altLang="en-US" sz="2400" b="1" dirty="0"/>
              <a:t>，结果如下：（从</a:t>
            </a:r>
            <a:r>
              <a:rPr lang="en-US" altLang="zh-CN" sz="2400" b="1" dirty="0"/>
              <a:t> code −8</a:t>
            </a:r>
            <a:r>
              <a:rPr lang="zh-CN" altLang="en-US" sz="2400" b="1" dirty="0"/>
              <a:t>开始）</a:t>
            </a:r>
            <a:r>
              <a:rPr lang="en-US" altLang="zh-CN" sz="2400" b="1" dirty="0"/>
              <a:t>:</a:t>
            </a:r>
          </a:p>
          <a:p>
            <a:r>
              <a:rPr lang="en-US" altLang="zh-CN" sz="2400" b="1" dirty="0"/>
              <a:t>12, 15, 13, 12, 10, 12, 12, 14, 14, 13, 15, 19, 16, 14, 20, 19 ,</a:t>
            </a:r>
          </a:p>
          <a:p>
            <a:r>
              <a:rPr lang="zh-CN" altLang="en-US" sz="2400" b="1" dirty="0"/>
              <a:t>采用二元收索法测得码</a:t>
            </a:r>
            <a:r>
              <a:rPr lang="en-US" altLang="zh-CN" sz="2400" b="1" dirty="0"/>
              <a:t> −8 </a:t>
            </a:r>
            <a:r>
              <a:rPr lang="zh-CN" altLang="en-US" sz="2400" b="1" dirty="0"/>
              <a:t>和码</a:t>
            </a:r>
            <a:r>
              <a:rPr lang="en-US" altLang="zh-CN" sz="2400" b="1" dirty="0"/>
              <a:t>−7 </a:t>
            </a:r>
            <a:r>
              <a:rPr lang="zh-CN" altLang="en-US" sz="2400" b="1" dirty="0"/>
              <a:t>之间的码沿为</a:t>
            </a:r>
            <a:r>
              <a:rPr lang="en-US" altLang="zh-CN" sz="2400" b="1" dirty="0"/>
              <a:t>75 mV</a:t>
            </a:r>
            <a:r>
              <a:rPr lang="zh-CN" altLang="en-US" sz="2400" b="1" dirty="0"/>
              <a:t>，同样采用二元收索法测得码</a:t>
            </a:r>
            <a:r>
              <a:rPr lang="en-US" altLang="zh-CN" sz="2400" b="1" dirty="0"/>
              <a:t>6 </a:t>
            </a:r>
            <a:r>
              <a:rPr lang="zh-CN" altLang="en-US" sz="2400" b="1" dirty="0"/>
              <a:t>和码</a:t>
            </a:r>
            <a:r>
              <a:rPr lang="en-US" altLang="zh-CN" sz="2400" b="1" dirty="0"/>
              <a:t>7</a:t>
            </a:r>
            <a:r>
              <a:rPr lang="zh-CN" altLang="en-US" sz="2400" b="1" dirty="0"/>
              <a:t>之间的码沿为</a:t>
            </a:r>
            <a:r>
              <a:rPr lang="en-US" altLang="zh-CN" sz="2400" b="1" dirty="0"/>
              <a:t>4.56 V</a:t>
            </a:r>
            <a:r>
              <a:rPr lang="zh-CN" altLang="en-US" sz="2400" b="1" dirty="0"/>
              <a:t>。求该</a:t>
            </a:r>
            <a:r>
              <a:rPr lang="en-US" altLang="zh-CN" sz="2400" b="1" dirty="0"/>
              <a:t> 4-bit ADC</a:t>
            </a:r>
            <a:r>
              <a:rPr lang="zh-CN" altLang="en-US" sz="2400" b="1" dirty="0"/>
              <a:t>的平均</a:t>
            </a:r>
            <a:r>
              <a:rPr lang="en-US" altLang="zh-CN" sz="2400" b="1" dirty="0"/>
              <a:t>LSB size</a:t>
            </a:r>
            <a:r>
              <a:rPr lang="zh-CN" altLang="en-US" sz="2400" b="1" dirty="0"/>
              <a:t>，每个码的宽度（用</a:t>
            </a:r>
            <a:r>
              <a:rPr lang="en-US" altLang="zh-CN" sz="2400" b="1" dirty="0"/>
              <a:t>V</a:t>
            </a:r>
            <a:r>
              <a:rPr lang="zh-CN" altLang="en-US" sz="2400" b="1" dirty="0"/>
              <a:t>表示），确定码沿位置并画出转换曲线。</a:t>
            </a:r>
          </a:p>
        </p:txBody>
      </p:sp>
    </p:spTree>
  </p:cSld>
  <p:clrMapOvr>
    <a:masterClrMapping/>
  </p:clrMapOvr>
  <p:transition spd="slow">
    <p:zoom/>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bwMode="auto">
          <a:xfrm>
            <a:off x="2195736" y="35061"/>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600" kern="0" dirty="0">
                <a:solidFill>
                  <a:srgbClr val="990000"/>
                </a:solidFill>
                <a:latin typeface="Comic Sans MS" panose="030F0702030302020204" pitchFamily="66" charset="0"/>
                <a:ea typeface="隶书" panose="02010509060101010101" pitchFamily="49" charset="-122"/>
              </a:rPr>
              <a:t>作业</a:t>
            </a:r>
          </a:p>
        </p:txBody>
      </p:sp>
      <p:sp>
        <p:nvSpPr>
          <p:cNvPr id="5" name="文本框 4"/>
          <p:cNvSpPr txBox="1"/>
          <p:nvPr/>
        </p:nvSpPr>
        <p:spPr>
          <a:xfrm>
            <a:off x="215008" y="1340768"/>
            <a:ext cx="8928992" cy="4524315"/>
          </a:xfrm>
          <a:prstGeom prst="rect">
            <a:avLst/>
          </a:prstGeom>
          <a:noFill/>
        </p:spPr>
        <p:txBody>
          <a:bodyPr wrap="square" rtlCol="0">
            <a:spAutoFit/>
          </a:bodyPr>
          <a:lstStyle/>
          <a:p>
            <a:r>
              <a:rPr lang="en-US" altLang="zh-CN" sz="2400" b="1" dirty="0"/>
              <a:t>     4.7. </a:t>
            </a:r>
            <a:r>
              <a:rPr lang="zh-CN" altLang="en-US" sz="2400" b="1" dirty="0"/>
              <a:t>采用正弦直方图</a:t>
            </a:r>
            <a:r>
              <a:rPr lang="en-US" altLang="zh-CN" sz="2400" b="1" dirty="0"/>
              <a:t> </a:t>
            </a:r>
            <a:r>
              <a:rPr lang="zh-CN" altLang="en-US" sz="2400" b="1" dirty="0"/>
              <a:t>法测试一个无符号二进制输出的</a:t>
            </a:r>
            <a:r>
              <a:rPr lang="en-US" altLang="zh-CN" sz="2400" b="1" dirty="0"/>
              <a:t>4-bit ADC, </a:t>
            </a:r>
            <a:r>
              <a:rPr lang="zh-CN" altLang="en-US" sz="2400" b="1" dirty="0"/>
              <a:t>结果如下（</a:t>
            </a:r>
            <a:r>
              <a:rPr lang="en-US" altLang="zh-CN" sz="2400" b="1" dirty="0"/>
              <a:t>code 0</a:t>
            </a:r>
            <a:r>
              <a:rPr lang="zh-CN" altLang="en-US" sz="2400" b="1" dirty="0"/>
              <a:t>开始）</a:t>
            </a:r>
            <a:r>
              <a:rPr lang="en-US" altLang="zh-CN" sz="2400" b="1" dirty="0"/>
              <a:t>:</a:t>
            </a:r>
          </a:p>
          <a:p>
            <a:r>
              <a:rPr lang="en-US" altLang="zh-CN" sz="2400" b="1" dirty="0"/>
              <a:t>137, 81, 60, 52, 47, 44, 43, 42, 42, 42, 44, 46, 50, 57, 72, 166</a:t>
            </a:r>
            <a:r>
              <a:rPr lang="zh-CN" altLang="en-US" sz="2400" b="1" dirty="0"/>
              <a:t>。</a:t>
            </a:r>
            <a:endParaRPr lang="en-US" altLang="zh-CN" sz="2400" b="1" dirty="0"/>
          </a:p>
          <a:p>
            <a:r>
              <a:rPr lang="zh-CN" altLang="en-US" sz="2400" b="1" dirty="0"/>
              <a:t>采用二元收索法测得码</a:t>
            </a:r>
            <a:r>
              <a:rPr lang="en-US" altLang="zh-CN" sz="2400" b="1" dirty="0"/>
              <a:t>0 </a:t>
            </a:r>
            <a:r>
              <a:rPr lang="zh-CN" altLang="en-US" sz="2400" b="1" dirty="0"/>
              <a:t>和</a:t>
            </a:r>
            <a:r>
              <a:rPr lang="en-US" altLang="zh-CN" sz="2400" b="1" dirty="0"/>
              <a:t> 1 </a:t>
            </a:r>
            <a:r>
              <a:rPr lang="zh-CN" altLang="en-US" sz="2400" b="1" dirty="0"/>
              <a:t>之间的码沿在</a:t>
            </a:r>
            <a:r>
              <a:rPr lang="en-US" altLang="zh-CN" sz="2400" b="1" dirty="0"/>
              <a:t> 14 mV</a:t>
            </a:r>
            <a:r>
              <a:rPr lang="zh-CN" altLang="en-US" sz="2400" b="1" dirty="0"/>
              <a:t>，第二次采用二元收索法测得码</a:t>
            </a:r>
            <a:r>
              <a:rPr lang="en-US" altLang="zh-CN" sz="2400" b="1" dirty="0"/>
              <a:t>14 </a:t>
            </a:r>
            <a:r>
              <a:rPr lang="zh-CN" altLang="en-US" sz="2400" b="1" dirty="0"/>
              <a:t>和</a:t>
            </a:r>
            <a:r>
              <a:rPr lang="en-US" altLang="zh-CN" sz="2400" b="1" dirty="0"/>
              <a:t> 15 </a:t>
            </a:r>
            <a:r>
              <a:rPr lang="zh-CN" altLang="en-US" sz="2400" b="1" dirty="0"/>
              <a:t>之间的码沿为</a:t>
            </a:r>
            <a:r>
              <a:rPr lang="en-US" altLang="zh-CN" sz="2400" b="1" dirty="0"/>
              <a:t>0.95 V</a:t>
            </a:r>
            <a:r>
              <a:rPr lang="zh-CN" altLang="en-US" sz="2400" b="1" dirty="0"/>
              <a:t>。求该</a:t>
            </a:r>
            <a:r>
              <a:rPr lang="en-US" altLang="zh-CN" sz="2400" b="1" dirty="0"/>
              <a:t>4-bit ADC</a:t>
            </a:r>
            <a:r>
              <a:rPr lang="zh-CN" altLang="en-US" sz="2400" b="1" dirty="0"/>
              <a:t>的平均</a:t>
            </a:r>
            <a:r>
              <a:rPr lang="en-US" altLang="zh-CN" sz="2400" b="1" dirty="0"/>
              <a:t>LSB size</a:t>
            </a:r>
            <a:r>
              <a:rPr lang="zh-CN" altLang="en-US" sz="2400" b="1" dirty="0"/>
              <a:t>，每个码的宽度，确定码沿位置并画出转换曲线。</a:t>
            </a:r>
            <a:endParaRPr lang="en-US" altLang="zh-CN" sz="2400" b="1" dirty="0"/>
          </a:p>
          <a:p>
            <a:r>
              <a:rPr lang="en-US" altLang="zh-CN" sz="2400" b="1" dirty="0"/>
              <a:t>     4.8. </a:t>
            </a:r>
            <a:r>
              <a:rPr lang="zh-CN" altLang="en-US" sz="2400" b="1" dirty="0"/>
              <a:t>一补码输出的</a:t>
            </a:r>
            <a:r>
              <a:rPr lang="en-US" altLang="zh-CN" sz="2400" b="1" dirty="0"/>
              <a:t>4-bit ADC</a:t>
            </a:r>
            <a:r>
              <a:rPr lang="zh-CN" altLang="en-US" sz="2400" b="1" dirty="0"/>
              <a:t>进行线性直方图测试，结果如下</a:t>
            </a:r>
            <a:r>
              <a:rPr lang="zh-CN" altLang="en-US" sz="2400" b="1" dirty="0">
                <a:sym typeface="Wingdings" panose="05000000000000000000" pitchFamily="2" charset="2"/>
              </a:rPr>
              <a:t>：（</a:t>
            </a:r>
            <a:r>
              <a:rPr lang="zh-CN" altLang="en-US" sz="2400" b="1" dirty="0"/>
              <a:t>从</a:t>
            </a:r>
            <a:r>
              <a:rPr lang="en-US" altLang="zh-CN" sz="2400" b="1" dirty="0"/>
              <a:t>code −8</a:t>
            </a:r>
            <a:r>
              <a:rPr lang="zh-CN" altLang="en-US" sz="2400" b="1" dirty="0"/>
              <a:t>开始）</a:t>
            </a:r>
            <a:r>
              <a:rPr lang="en-US" altLang="zh-CN" sz="2400" b="1" dirty="0"/>
              <a:t>:</a:t>
            </a:r>
          </a:p>
          <a:p>
            <a:r>
              <a:rPr lang="en-US" altLang="zh-CN" sz="2400" b="1" dirty="0"/>
              <a:t>20, 15, 14, 12, 11, 12, 12, 14, 14, 13, 15, 16, 16, 14, 20, 23</a:t>
            </a:r>
            <a:r>
              <a:rPr lang="zh-CN" altLang="en-US" sz="2400" b="1" dirty="0"/>
              <a:t>。</a:t>
            </a:r>
            <a:endParaRPr lang="en-US" altLang="zh-CN" sz="2400" b="1" dirty="0"/>
          </a:p>
          <a:p>
            <a:r>
              <a:rPr lang="zh-CN" altLang="en-US" sz="2400" b="1" dirty="0"/>
              <a:t>采用终端法计算</a:t>
            </a:r>
            <a:r>
              <a:rPr lang="en-US" altLang="zh-CN" sz="2400" b="1" dirty="0"/>
              <a:t>DNL </a:t>
            </a:r>
            <a:r>
              <a:rPr lang="zh-CN" altLang="en-US" sz="2400" b="1" dirty="0"/>
              <a:t>曲线和</a:t>
            </a:r>
            <a:r>
              <a:rPr lang="en-US" altLang="zh-CN" sz="2400" b="1" dirty="0"/>
              <a:t> INL</a:t>
            </a:r>
            <a:r>
              <a:rPr lang="zh-CN" altLang="en-US" sz="2400" b="1" dirty="0"/>
              <a:t>曲线。</a:t>
            </a:r>
            <a:endParaRPr lang="en-US" altLang="zh-CN" sz="2400" b="1" dirty="0"/>
          </a:p>
          <a:p>
            <a:r>
              <a:rPr lang="en-US" altLang="zh-CN" sz="2400" b="1" dirty="0"/>
              <a:t> </a:t>
            </a:r>
            <a:endParaRPr lang="zh-CN" altLang="en-US" sz="2400" b="1" dirty="0"/>
          </a:p>
        </p:txBody>
      </p:sp>
    </p:spTree>
  </p:cSld>
  <p:clrMapOvr>
    <a:masterClrMapping/>
  </p:clrMapOvr>
  <p:transition spd="slow">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2636912"/>
            <a:ext cx="5429250"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对象 17"/>
          <p:cNvGraphicFramePr>
            <a:graphicFrameLocks noChangeAspect="1"/>
          </p:cNvGraphicFramePr>
          <p:nvPr/>
        </p:nvGraphicFramePr>
        <p:xfrm>
          <a:off x="3851920" y="900510"/>
          <a:ext cx="4562684" cy="1422275"/>
        </p:xfrm>
        <a:graphic>
          <a:graphicData uri="http://schemas.openxmlformats.org/presentationml/2006/ole">
            <mc:AlternateContent xmlns:mc="http://schemas.openxmlformats.org/markup-compatibility/2006">
              <mc:Choice xmlns:v="urn:schemas-microsoft-com:vml" Requires="v">
                <p:oleObj spid="_x0000_s126047" name="Equation" r:id="rId5" imgW="1384300" imgH="431800" progId="Equation.DSMT4">
                  <p:embed/>
                </p:oleObj>
              </mc:Choice>
              <mc:Fallback>
                <p:oleObj name="Equation" r:id="rId5" imgW="1384300" imgH="431800" progId="Equation.DSMT4">
                  <p:embed/>
                  <p:pic>
                    <p:nvPicPr>
                      <p:cNvPr id="0" name="对象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920" y="900510"/>
                        <a:ext cx="4562684" cy="1422275"/>
                      </a:xfrm>
                      <a:prstGeom prst="rect">
                        <a:avLst/>
                      </a:prstGeom>
                      <a:noFill/>
                      <a:ln>
                        <a:noFill/>
                      </a:ln>
                    </p:spPr>
                  </p:pic>
                </p:oleObj>
              </mc:Fallback>
            </mc:AlternateContent>
          </a:graphicData>
        </a:graphic>
      </p:graphicFrame>
      <p:sp>
        <p:nvSpPr>
          <p:cNvPr id="2" name="文本框 1"/>
          <p:cNvSpPr txBox="1"/>
          <p:nvPr/>
        </p:nvSpPr>
        <p:spPr>
          <a:xfrm>
            <a:off x="107504" y="1528465"/>
            <a:ext cx="2952328" cy="1569660"/>
          </a:xfrm>
          <a:prstGeom prst="rect">
            <a:avLst/>
          </a:prstGeom>
          <a:noFill/>
        </p:spPr>
        <p:txBody>
          <a:bodyPr wrap="square" rtlCol="0">
            <a:spAutoFit/>
          </a:bodyPr>
          <a:lstStyle/>
          <a:p>
            <a:r>
              <a:rPr lang="en-US" altLang="zh-CN" sz="3200" b="1" dirty="0"/>
              <a:t>SINAD</a:t>
            </a:r>
          </a:p>
          <a:p>
            <a:r>
              <a:rPr lang="en-US" altLang="zh-CN" sz="3200" b="1" dirty="0"/>
              <a:t>(</a:t>
            </a:r>
            <a:r>
              <a:rPr lang="zh-CN" altLang="en-US" sz="3200" b="1" dirty="0"/>
              <a:t>信号噪声失真比</a:t>
            </a:r>
            <a:r>
              <a:rPr lang="en-US" altLang="zh-CN" sz="3200" b="1" dirty="0"/>
              <a:t>/</a:t>
            </a:r>
            <a:r>
              <a:rPr lang="zh-CN" altLang="en-US" sz="3200" b="1" dirty="0"/>
              <a:t>信纳比</a:t>
            </a:r>
            <a:r>
              <a:rPr lang="en-US" altLang="zh-CN" sz="3200" b="1" dirty="0"/>
              <a:t>)</a:t>
            </a:r>
            <a:endParaRPr lang="zh-CN" altLang="en-US" sz="3200" b="1" dirty="0"/>
          </a:p>
        </p:txBody>
      </p:sp>
    </p:spTree>
  </p:cSld>
  <p:clrMapOvr>
    <a:masterClrMapping/>
  </p:clrMapOvr>
  <p:transition spd="slow">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469" y="869355"/>
            <a:ext cx="8064896" cy="3886641"/>
          </a:xfrm>
          <a:prstGeom prst="rect">
            <a:avLst/>
          </a:prstGeom>
        </p:spPr>
        <p:txBody>
          <a:bodyPr wrap="square">
            <a:spAutoFit/>
          </a:bodyPr>
          <a:lstStyle/>
          <a:p>
            <a:pPr>
              <a:lnSpc>
                <a:spcPct val="150000"/>
              </a:lnSpc>
            </a:pPr>
            <a:r>
              <a:rPr lang="zh-CN" altLang="en-US" sz="2800" b="1" dirty="0">
                <a:solidFill>
                  <a:srgbClr val="7030A0"/>
                </a:solidFill>
                <a:latin typeface="+mn-lt"/>
                <a:ea typeface="+mn-ea"/>
              </a:rPr>
              <a:t>有效位数</a:t>
            </a:r>
            <a:r>
              <a:rPr lang="en-US" altLang="zh-CN" sz="2800" b="1" dirty="0">
                <a:solidFill>
                  <a:srgbClr val="7030A0"/>
                </a:solidFill>
                <a:latin typeface="+mn-lt"/>
                <a:ea typeface="+mn-ea"/>
              </a:rPr>
              <a:t>(ENOB)</a:t>
            </a:r>
          </a:p>
          <a:p>
            <a:pPr>
              <a:lnSpc>
                <a:spcPct val="150000"/>
              </a:lnSpc>
            </a:pPr>
            <a:r>
              <a:rPr lang="en-US" altLang="zh-CN" sz="2800" b="1" dirty="0">
                <a:solidFill>
                  <a:srgbClr val="083CB0"/>
                </a:solidFill>
                <a:latin typeface="+mn-lt"/>
                <a:ea typeface="+mn-ea"/>
              </a:rPr>
              <a:t>ENOB</a:t>
            </a:r>
            <a:r>
              <a:rPr lang="zh-CN" altLang="en-US" sz="2800" b="1" dirty="0">
                <a:solidFill>
                  <a:srgbClr val="083CB0"/>
                </a:solidFill>
                <a:latin typeface="+mn-lt"/>
                <a:ea typeface="+mn-ea"/>
              </a:rPr>
              <a:t>表示一个</a:t>
            </a:r>
            <a:r>
              <a:rPr lang="en-US" altLang="zh-CN" sz="2800" b="1" dirty="0">
                <a:solidFill>
                  <a:srgbClr val="083CB0"/>
                </a:solidFill>
                <a:latin typeface="+mn-lt"/>
                <a:ea typeface="+mn-ea"/>
              </a:rPr>
              <a:t>ADC</a:t>
            </a:r>
            <a:r>
              <a:rPr lang="zh-CN" altLang="en-US" sz="2800" b="1" dirty="0">
                <a:solidFill>
                  <a:srgbClr val="083CB0"/>
                </a:solidFill>
                <a:latin typeface="+mn-lt"/>
                <a:ea typeface="+mn-ea"/>
              </a:rPr>
              <a:t>在特定输入频率和采样率下的动态性能。理想</a:t>
            </a:r>
            <a:r>
              <a:rPr lang="en-US" altLang="zh-CN" sz="2800" b="1" dirty="0">
                <a:solidFill>
                  <a:srgbClr val="083CB0"/>
                </a:solidFill>
                <a:latin typeface="+mn-lt"/>
                <a:ea typeface="+mn-ea"/>
              </a:rPr>
              <a:t>ADC</a:t>
            </a:r>
            <a:r>
              <a:rPr lang="zh-CN" altLang="en-US" sz="2800" b="1" dirty="0">
                <a:solidFill>
                  <a:srgbClr val="083CB0"/>
                </a:solidFill>
                <a:latin typeface="+mn-lt"/>
                <a:ea typeface="+mn-ea"/>
              </a:rPr>
              <a:t>的误差仅包含量化噪声。当输入频率升高时，总体噪声</a:t>
            </a:r>
            <a:r>
              <a:rPr lang="en-US" altLang="zh-CN" sz="2800" b="1" dirty="0">
                <a:solidFill>
                  <a:srgbClr val="083CB0"/>
                </a:solidFill>
                <a:latin typeface="+mn-lt"/>
                <a:ea typeface="+mn-ea"/>
              </a:rPr>
              <a:t>(</a:t>
            </a:r>
            <a:r>
              <a:rPr lang="zh-CN" altLang="en-US" sz="2800" b="1" dirty="0">
                <a:solidFill>
                  <a:srgbClr val="083CB0"/>
                </a:solidFill>
                <a:latin typeface="+mn-lt"/>
                <a:ea typeface="+mn-ea"/>
              </a:rPr>
              <a:t>尤其是失真分量</a:t>
            </a:r>
            <a:r>
              <a:rPr lang="en-US" altLang="zh-CN" sz="2800" b="1" dirty="0">
                <a:solidFill>
                  <a:srgbClr val="083CB0"/>
                </a:solidFill>
                <a:latin typeface="+mn-lt"/>
                <a:ea typeface="+mn-ea"/>
              </a:rPr>
              <a:t>)</a:t>
            </a:r>
            <a:r>
              <a:rPr lang="zh-CN" altLang="en-US" sz="2800" b="1" dirty="0">
                <a:solidFill>
                  <a:srgbClr val="083CB0"/>
                </a:solidFill>
                <a:latin typeface="+mn-lt"/>
                <a:ea typeface="+mn-ea"/>
              </a:rPr>
              <a:t>也增大，因此降低了</a:t>
            </a:r>
            <a:r>
              <a:rPr lang="en-US" altLang="zh-CN" sz="2800" b="1" dirty="0">
                <a:solidFill>
                  <a:srgbClr val="083CB0"/>
                </a:solidFill>
                <a:latin typeface="+mn-lt"/>
                <a:ea typeface="+mn-ea"/>
              </a:rPr>
              <a:t>ENOB</a:t>
            </a:r>
            <a:r>
              <a:rPr lang="zh-CN" altLang="en-US" sz="2800" b="1" dirty="0">
                <a:solidFill>
                  <a:srgbClr val="083CB0"/>
                </a:solidFill>
                <a:latin typeface="+mn-lt"/>
                <a:ea typeface="+mn-ea"/>
              </a:rPr>
              <a:t>和</a:t>
            </a:r>
            <a:r>
              <a:rPr lang="en-US" altLang="zh-CN" sz="2800" b="1" dirty="0">
                <a:solidFill>
                  <a:srgbClr val="083CB0"/>
                </a:solidFill>
                <a:latin typeface="+mn-lt"/>
                <a:ea typeface="+mn-ea"/>
              </a:rPr>
              <a:t>SINAD</a:t>
            </a:r>
            <a:r>
              <a:rPr lang="zh-CN" altLang="en-US" sz="2800" b="1" dirty="0">
                <a:solidFill>
                  <a:srgbClr val="083CB0"/>
                </a:solidFill>
                <a:latin typeface="+mn-lt"/>
                <a:ea typeface="+mn-ea"/>
              </a:rPr>
              <a:t>。满幅、正弦输入波形的</a:t>
            </a:r>
            <a:r>
              <a:rPr lang="en-US" altLang="zh-CN" sz="2800" b="1" dirty="0">
                <a:solidFill>
                  <a:srgbClr val="083CB0"/>
                </a:solidFill>
                <a:latin typeface="+mn-lt"/>
                <a:ea typeface="+mn-ea"/>
              </a:rPr>
              <a:t>ENOB</a:t>
            </a:r>
            <a:r>
              <a:rPr lang="zh-CN" altLang="en-US" sz="2800" b="1" dirty="0">
                <a:solidFill>
                  <a:srgbClr val="083CB0"/>
                </a:solidFill>
                <a:latin typeface="+mn-lt"/>
                <a:ea typeface="+mn-ea"/>
              </a:rPr>
              <a:t>由下式计算：</a:t>
            </a:r>
          </a:p>
        </p:txBody>
      </p:sp>
      <p:sp>
        <p:nvSpPr>
          <p:cNvPr id="4" name="标题 1">
            <a:extLst>
              <a:ext uri="{FF2B5EF4-FFF2-40B4-BE49-F238E27FC236}">
                <a16:creationId xmlns:a16="http://schemas.microsoft.com/office/drawing/2014/main" id="{00D1FDF7-1C59-4CB5-981E-4CF4D92CACF9}"/>
              </a:ext>
            </a:extLst>
          </p:cNvPr>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BA48B91-8337-4973-AC76-D5D7A4437B80}"/>
                  </a:ext>
                </a:extLst>
              </p:cNvPr>
              <p:cNvSpPr txBox="1"/>
              <p:nvPr/>
            </p:nvSpPr>
            <p:spPr>
              <a:xfrm>
                <a:off x="2483768" y="5085184"/>
                <a:ext cx="3942298"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𝑬𝑵𝑶𝑩</m:t>
                      </m:r>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r>
                            <a:rPr lang="en-US" altLang="zh-CN" sz="2800" b="1" i="1" smtClean="0">
                              <a:latin typeface="Cambria Math" panose="02040503050406030204" pitchFamily="18" charset="0"/>
                            </a:rPr>
                            <m:t>𝑺𝑰𝑵𝑨𝑫</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𝟕𝟔</m:t>
                          </m:r>
                        </m:num>
                        <m:den>
                          <m:r>
                            <a:rPr lang="en-US" altLang="zh-CN" sz="2800" b="1" i="1" smtClean="0">
                              <a:latin typeface="Cambria Math" panose="02040503050406030204" pitchFamily="18" charset="0"/>
                            </a:rPr>
                            <m:t>𝟔</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𝟎𝟐</m:t>
                          </m:r>
                        </m:den>
                      </m:f>
                    </m:oMath>
                  </m:oMathPara>
                </a14:m>
                <a:endParaRPr lang="zh-CN" altLang="en-US" sz="2800" b="1" dirty="0"/>
              </a:p>
            </p:txBody>
          </p:sp>
        </mc:Choice>
        <mc:Fallback xmlns="">
          <p:sp>
            <p:nvSpPr>
              <p:cNvPr id="5" name="文本框 4">
                <a:extLst>
                  <a:ext uri="{FF2B5EF4-FFF2-40B4-BE49-F238E27FC236}">
                    <a16:creationId xmlns:a16="http://schemas.microsoft.com/office/drawing/2014/main" id="{3BA48B91-8337-4973-AC76-D5D7A4437B80}"/>
                  </a:ext>
                </a:extLst>
              </p:cNvPr>
              <p:cNvSpPr txBox="1">
                <a:spLocks noRot="1" noChangeAspect="1" noMove="1" noResize="1" noEditPoints="1" noAdjustHandles="1" noChangeArrowheads="1" noChangeShapeType="1" noTextEdit="1"/>
              </p:cNvSpPr>
              <p:nvPr/>
            </p:nvSpPr>
            <p:spPr>
              <a:xfrm>
                <a:off x="2483768" y="5085184"/>
                <a:ext cx="3942298" cy="809452"/>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0438649"/>
      </p:ext>
    </p:extLst>
  </p:cSld>
  <p:clrMapOvr>
    <a:masterClrMapping/>
  </p:clrMapOvr>
  <p:transition spd="slow">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
        <p:nvSpPr>
          <p:cNvPr id="2" name="文本框 1"/>
          <p:cNvSpPr txBox="1"/>
          <p:nvPr/>
        </p:nvSpPr>
        <p:spPr>
          <a:xfrm>
            <a:off x="-108520" y="1124744"/>
            <a:ext cx="3888432" cy="1077218"/>
          </a:xfrm>
          <a:prstGeom prst="rect">
            <a:avLst/>
          </a:prstGeom>
          <a:noFill/>
        </p:spPr>
        <p:txBody>
          <a:bodyPr wrap="square" rtlCol="0">
            <a:spAutoFit/>
          </a:bodyPr>
          <a:lstStyle/>
          <a:p>
            <a:pPr algn="ctr"/>
            <a:r>
              <a:rPr lang="en-US" altLang="zh-CN" sz="3200" b="1" dirty="0"/>
              <a:t>SFDR</a:t>
            </a:r>
          </a:p>
          <a:p>
            <a:pPr algn="ctr"/>
            <a:r>
              <a:rPr lang="zh-CN" altLang="en-US" sz="3200" b="1" dirty="0"/>
              <a:t>（无失真动态范围）</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499" y="2310720"/>
            <a:ext cx="6840760" cy="454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1"/>
          <p:cNvGraphicFramePr>
            <a:graphicFrameLocks noChangeAspect="1"/>
          </p:cNvGraphicFramePr>
          <p:nvPr/>
        </p:nvGraphicFramePr>
        <p:xfrm>
          <a:off x="4577540" y="820605"/>
          <a:ext cx="3594859" cy="1490115"/>
        </p:xfrm>
        <a:graphic>
          <a:graphicData uri="http://schemas.openxmlformats.org/presentationml/2006/ole">
            <mc:AlternateContent xmlns:mc="http://schemas.openxmlformats.org/markup-compatibility/2006">
              <mc:Choice xmlns:v="urn:schemas-microsoft-com:vml" Requires="v">
                <p:oleObj spid="_x0000_s127070" name="Equation" r:id="rId5" imgW="1040765" imgH="431800" progId="Equation.DSMT4">
                  <p:embed/>
                </p:oleObj>
              </mc:Choice>
              <mc:Fallback>
                <p:oleObj name="Equation" r:id="rId5" imgW="1040765" imgH="431800" progId="Equation.DSMT4">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7540" y="820605"/>
                        <a:ext cx="3594859" cy="1490115"/>
                      </a:xfrm>
                      <a:prstGeom prst="rect">
                        <a:avLst/>
                      </a:prstGeom>
                      <a:noFill/>
                      <a:ln>
                        <a:noFill/>
                      </a:ln>
                    </p:spPr>
                  </p:pic>
                </p:oleObj>
              </mc:Fallback>
            </mc:AlternateContent>
          </a:graphicData>
        </a:graphic>
      </p:graphicFrame>
    </p:spTree>
  </p:cSld>
  <p:clrMapOvr>
    <a:masterClrMapping/>
  </p:clrMapOvr>
  <p:transition spd="slow">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
        <p:nvSpPr>
          <p:cNvPr id="2" name="文本框 1"/>
          <p:cNvSpPr txBox="1"/>
          <p:nvPr/>
        </p:nvSpPr>
        <p:spPr>
          <a:xfrm>
            <a:off x="107504" y="1484784"/>
            <a:ext cx="3168352" cy="4031873"/>
          </a:xfrm>
          <a:prstGeom prst="rect">
            <a:avLst/>
          </a:prstGeom>
          <a:noFill/>
        </p:spPr>
        <p:txBody>
          <a:bodyPr wrap="square" rtlCol="0">
            <a:spAutoFit/>
          </a:bodyPr>
          <a:lstStyle/>
          <a:p>
            <a:r>
              <a:rPr lang="en-US" altLang="zh-CN" sz="3200" b="1" dirty="0"/>
              <a:t>INL</a:t>
            </a:r>
            <a:r>
              <a:rPr lang="zh-CN" altLang="en-US" sz="3200" b="1" dirty="0"/>
              <a:t>：实际转换特性曲线与最佳拟合直线间的最大偏差。</a:t>
            </a:r>
          </a:p>
          <a:p>
            <a:r>
              <a:rPr lang="en-US" altLang="zh-CN" sz="3200" b="1" dirty="0"/>
              <a:t>DNL</a:t>
            </a:r>
            <a:r>
              <a:rPr lang="zh-CN" altLang="en-US" sz="3200" b="1" dirty="0"/>
              <a:t>：实际码宽与理想码宽</a:t>
            </a:r>
            <a:r>
              <a:rPr lang="en-US" altLang="zh-CN" sz="3200" b="1" dirty="0"/>
              <a:t>1V</a:t>
            </a:r>
            <a:r>
              <a:rPr lang="en-US" altLang="zh-CN" sz="3200" b="1" baseline="-25000" dirty="0"/>
              <a:t>LSB</a:t>
            </a:r>
            <a:r>
              <a:rPr lang="zh-CN" altLang="en-US" sz="3200" b="1" dirty="0"/>
              <a:t>间的最大偏差。</a:t>
            </a:r>
          </a:p>
        </p:txBody>
      </p:sp>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888220"/>
            <a:ext cx="5728295" cy="3945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a:spLocks noChangeArrowheads="1"/>
          </p:cNvSpPr>
          <p:nvPr/>
        </p:nvSpPr>
        <p:spPr bwMode="auto">
          <a:xfrm>
            <a:off x="4283968" y="948468"/>
            <a:ext cx="130609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4283968" y="800900"/>
          <a:ext cx="3401199" cy="752339"/>
        </p:xfrm>
        <a:graphic>
          <a:graphicData uri="http://schemas.openxmlformats.org/presentationml/2006/ole">
            <mc:AlternateContent xmlns:mc="http://schemas.openxmlformats.org/markup-compatibility/2006">
              <mc:Choice xmlns:v="urn:schemas-microsoft-com:vml" Requires="v">
                <p:oleObj spid="_x0000_s128187" r:id="rId5" imgW="2095500" imgH="431800" progId="Equation.DSMT4">
                  <p:embed/>
                </p:oleObj>
              </mc:Choice>
              <mc:Fallback>
                <p:oleObj r:id="rId5" imgW="2095500" imgH="4318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3968" y="800900"/>
                        <a:ext cx="3401199" cy="752339"/>
                      </a:xfrm>
                      <a:prstGeom prst="rect">
                        <a:avLst/>
                      </a:prstGeom>
                      <a:noFill/>
                    </p:spPr>
                  </p:pic>
                </p:oleObj>
              </mc:Fallback>
            </mc:AlternateContent>
          </a:graphicData>
        </a:graphic>
      </p:graphicFrame>
      <p:sp>
        <p:nvSpPr>
          <p:cNvPr id="5" name="Rectangle 4"/>
          <p:cNvSpPr>
            <a:spLocks noChangeArrowheads="1"/>
          </p:cNvSpPr>
          <p:nvPr/>
        </p:nvSpPr>
        <p:spPr bwMode="auto">
          <a:xfrm>
            <a:off x="3707904" y="181401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对象 8"/>
          <p:cNvGraphicFramePr>
            <a:graphicFrameLocks noChangeAspect="1"/>
          </p:cNvGraphicFramePr>
          <p:nvPr/>
        </p:nvGraphicFramePr>
        <p:xfrm>
          <a:off x="4283968" y="1938842"/>
          <a:ext cx="2677233" cy="834462"/>
        </p:xfrm>
        <a:graphic>
          <a:graphicData uri="http://schemas.openxmlformats.org/presentationml/2006/ole">
            <mc:AlternateContent xmlns:mc="http://schemas.openxmlformats.org/markup-compatibility/2006">
              <mc:Choice xmlns:v="urn:schemas-microsoft-com:vml" Requires="v">
                <p:oleObj spid="_x0000_s128188" r:id="rId7" imgW="1422400" imgH="431800" progId="Equation.DSMT4">
                  <p:embed/>
                </p:oleObj>
              </mc:Choice>
              <mc:Fallback>
                <p:oleObj r:id="rId7" imgW="1422400" imgH="431800"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3968" y="1938842"/>
                        <a:ext cx="2677233" cy="834462"/>
                      </a:xfrm>
                      <a:prstGeom prst="rect">
                        <a:avLst/>
                      </a:prstGeom>
                      <a:noFill/>
                    </p:spPr>
                  </p:pic>
                </p:oleObj>
              </mc:Fallback>
            </mc:AlternateContent>
          </a:graphicData>
        </a:graphic>
      </p:graphicFrame>
    </p:spTree>
  </p:cSld>
  <p:clrMapOvr>
    <a:masterClrMapping/>
  </p:clrMapOvr>
  <p:transition spd="slow">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
        <p:nvSpPr>
          <p:cNvPr id="2" name="文本框 1"/>
          <p:cNvSpPr txBox="1"/>
          <p:nvPr/>
        </p:nvSpPr>
        <p:spPr>
          <a:xfrm>
            <a:off x="109957" y="1202853"/>
            <a:ext cx="9036496" cy="584775"/>
          </a:xfrm>
          <a:prstGeom prst="rect">
            <a:avLst/>
          </a:prstGeom>
          <a:noFill/>
        </p:spPr>
        <p:txBody>
          <a:bodyPr wrap="square" rtlCol="0">
            <a:spAutoFit/>
          </a:bodyPr>
          <a:lstStyle/>
          <a:p>
            <a:r>
              <a:rPr lang="en-US" altLang="zh-CN" sz="3200" b="1" dirty="0"/>
              <a:t>Two tone </a:t>
            </a:r>
            <a:r>
              <a:rPr lang="en-US" altLang="zh-CN" sz="3200" b="1" dirty="0" err="1"/>
              <a:t>intermod</a:t>
            </a:r>
            <a:r>
              <a:rPr lang="en-US" altLang="zh-CN" sz="3200" b="1" dirty="0"/>
              <a:t> distortion(</a:t>
            </a:r>
            <a:r>
              <a:rPr lang="zh-CN" altLang="en-US" sz="3200" b="1" dirty="0"/>
              <a:t>双音交调失真）</a:t>
            </a:r>
          </a:p>
        </p:txBody>
      </p:sp>
      <p:sp>
        <p:nvSpPr>
          <p:cNvPr id="3" name="Rectangle 2"/>
          <p:cNvSpPr>
            <a:spLocks noChangeArrowheads="1"/>
          </p:cNvSpPr>
          <p:nvPr/>
        </p:nvSpPr>
        <p:spPr bwMode="auto">
          <a:xfrm>
            <a:off x="4283968" y="948468"/>
            <a:ext cx="130609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5" name="Rectangle 4"/>
          <p:cNvSpPr>
            <a:spLocks noChangeArrowheads="1"/>
          </p:cNvSpPr>
          <p:nvPr/>
        </p:nvSpPr>
        <p:spPr bwMode="auto">
          <a:xfrm>
            <a:off x="3707904" y="181401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文本框 9"/>
          <p:cNvSpPr txBox="1"/>
          <p:nvPr/>
        </p:nvSpPr>
        <p:spPr>
          <a:xfrm>
            <a:off x="395535" y="2129978"/>
            <a:ext cx="8352829" cy="3416320"/>
          </a:xfrm>
          <a:prstGeom prst="rect">
            <a:avLst/>
          </a:prstGeom>
          <a:noFill/>
        </p:spPr>
        <p:txBody>
          <a:bodyPr wrap="square" rtlCol="0">
            <a:spAutoFit/>
          </a:bodyPr>
          <a:lstStyle/>
          <a:p>
            <a:r>
              <a:rPr lang="zh-CN" altLang="zh-CN" sz="2400" b="1" dirty="0"/>
              <a:t>测量双音交调失真时，要将两个频谱纯净的正弦波在频率</a:t>
            </a:r>
            <a:r>
              <a:rPr lang="en-US" altLang="zh-CN" sz="2400" b="1" dirty="0"/>
              <a:t>f</a:t>
            </a:r>
            <a:r>
              <a:rPr lang="en-US" altLang="zh-CN" sz="2400" b="1" baseline="-25000" dirty="0"/>
              <a:t>1</a:t>
            </a:r>
            <a:r>
              <a:rPr lang="zh-CN" altLang="zh-CN" sz="2400" b="1" dirty="0"/>
              <a:t>和</a:t>
            </a:r>
            <a:r>
              <a:rPr lang="en-US" altLang="zh-CN" sz="2400" b="1" dirty="0"/>
              <a:t>f</a:t>
            </a:r>
            <a:r>
              <a:rPr lang="en-US" altLang="zh-CN" sz="2400" b="1" baseline="-25000" dirty="0"/>
              <a:t>2</a:t>
            </a:r>
            <a:r>
              <a:rPr lang="zh-CN" altLang="zh-CN" sz="2400" b="1" dirty="0"/>
              <a:t>下应用于</a:t>
            </a:r>
            <a:r>
              <a:rPr lang="en-US" altLang="zh-CN" sz="2400" b="1" dirty="0"/>
              <a:t>ADC</a:t>
            </a:r>
            <a:r>
              <a:rPr lang="zh-CN" altLang="zh-CN" sz="2400" b="1" dirty="0"/>
              <a:t>，这两个频 率一般距离相对较近。将每个音的幅度设为比满量程低，数值略微超过</a:t>
            </a:r>
            <a:r>
              <a:rPr lang="en-US" altLang="zh-CN" sz="2400" b="1" dirty="0"/>
              <a:t>6 dB</a:t>
            </a:r>
            <a:r>
              <a:rPr lang="zh-CN" altLang="zh-CN" sz="2400" b="1" dirty="0"/>
              <a:t>即可，以便两 个音相位增加时，</a:t>
            </a:r>
            <a:r>
              <a:rPr lang="en-US" altLang="zh-CN" sz="2400" b="1" dirty="0"/>
              <a:t>ADC</a:t>
            </a:r>
            <a:r>
              <a:rPr lang="zh-CN" altLang="zh-CN" sz="2400" b="1" dirty="0"/>
              <a:t>不会出现削波。二阶和三阶积的位置如图</a:t>
            </a:r>
            <a:r>
              <a:rPr lang="en-US" altLang="zh-CN" sz="2400" b="1" dirty="0"/>
              <a:t>1</a:t>
            </a:r>
            <a:r>
              <a:rPr lang="zh-CN" altLang="zh-CN" sz="2400" b="1" dirty="0"/>
              <a:t>所示。请注意，二阶积 处于数字滤波器可以消除的频率位置。然而，三阶积</a:t>
            </a:r>
            <a:r>
              <a:rPr lang="en-US" altLang="zh-CN" sz="2400" b="1" dirty="0"/>
              <a:t>2f</a:t>
            </a:r>
            <a:r>
              <a:rPr lang="en-US" altLang="zh-CN" sz="2400" b="1" baseline="-25000" dirty="0"/>
              <a:t>2</a:t>
            </a:r>
            <a:r>
              <a:rPr lang="en-US" altLang="zh-CN" sz="2400" b="1" dirty="0"/>
              <a:t> – f</a:t>
            </a:r>
            <a:r>
              <a:rPr lang="en-US" altLang="zh-CN" sz="2400" b="1" baseline="-25000" dirty="0"/>
              <a:t>1</a:t>
            </a:r>
            <a:r>
              <a:rPr lang="zh-CN" altLang="zh-CN" sz="2400" b="1" dirty="0"/>
              <a:t>和</a:t>
            </a:r>
            <a:r>
              <a:rPr lang="en-US" altLang="zh-CN" sz="2400" b="1" dirty="0"/>
              <a:t>2f</a:t>
            </a:r>
            <a:r>
              <a:rPr lang="en-US" altLang="zh-CN" sz="2400" b="1" baseline="-25000" dirty="0"/>
              <a:t>1</a:t>
            </a:r>
            <a:r>
              <a:rPr lang="en-US" altLang="zh-CN" sz="2400" b="1" dirty="0"/>
              <a:t> – f</a:t>
            </a:r>
            <a:r>
              <a:rPr lang="en-US" altLang="zh-CN" sz="2400" b="1" baseline="-25000" dirty="0"/>
              <a:t>2</a:t>
            </a:r>
            <a:r>
              <a:rPr lang="en-US" altLang="zh-CN" sz="2400" b="1" dirty="0"/>
              <a:t> </a:t>
            </a:r>
            <a:r>
              <a:rPr lang="zh-CN" altLang="zh-CN" sz="2400" b="1" dirty="0"/>
              <a:t>接近原始信号，过滤的难度更大。除非另有说明，双音交调失真指这些</a:t>
            </a:r>
            <a:r>
              <a:rPr lang="en-US" altLang="zh-CN" sz="2400" b="1" dirty="0"/>
              <a:t>“</a:t>
            </a:r>
            <a:r>
              <a:rPr lang="zh-CN" altLang="zh-CN" sz="2400" b="1" dirty="0"/>
              <a:t>近距</a:t>
            </a:r>
            <a:r>
              <a:rPr lang="en-US" altLang="zh-CN" sz="2400" b="1" dirty="0"/>
              <a:t>”</a:t>
            </a:r>
            <a:r>
              <a:rPr lang="zh-CN" altLang="zh-CN" sz="2400" b="1" dirty="0"/>
              <a:t>三阶积。交调失真积值一般以</a:t>
            </a:r>
            <a:r>
              <a:rPr lang="en-US" altLang="zh-CN" sz="2400" b="1" dirty="0" err="1"/>
              <a:t>dBc</a:t>
            </a:r>
            <a:r>
              <a:rPr lang="zh-CN" altLang="zh-CN" sz="2400" b="1" dirty="0"/>
              <a:t>为单 位，相对于两个原始音之一的值，而不是两者之和</a:t>
            </a:r>
            <a:r>
              <a:rPr lang="zh-CN" altLang="en-US" sz="2400" b="1" dirty="0"/>
              <a:t>。</a:t>
            </a:r>
          </a:p>
        </p:txBody>
      </p:sp>
    </p:spTree>
  </p:cSld>
  <p:clrMapOvr>
    <a:masterClrMapping/>
  </p:clrMapOvr>
  <p:transition spd="slow">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
        <p:nvSpPr>
          <p:cNvPr id="2" name="文本框 1"/>
          <p:cNvSpPr txBox="1"/>
          <p:nvPr/>
        </p:nvSpPr>
        <p:spPr>
          <a:xfrm>
            <a:off x="109957" y="1202853"/>
            <a:ext cx="9036496" cy="584775"/>
          </a:xfrm>
          <a:prstGeom prst="rect">
            <a:avLst/>
          </a:prstGeom>
          <a:noFill/>
        </p:spPr>
        <p:txBody>
          <a:bodyPr wrap="square" rtlCol="0">
            <a:spAutoFit/>
          </a:bodyPr>
          <a:lstStyle/>
          <a:p>
            <a:r>
              <a:rPr lang="en-US" altLang="zh-CN" sz="3200" b="1" dirty="0"/>
              <a:t>Two tone </a:t>
            </a:r>
            <a:r>
              <a:rPr lang="en-US" altLang="zh-CN" sz="3200" b="1" dirty="0" err="1"/>
              <a:t>intermod</a:t>
            </a:r>
            <a:r>
              <a:rPr lang="en-US" altLang="zh-CN" sz="3200" b="1" dirty="0"/>
              <a:t> distortion(</a:t>
            </a:r>
            <a:r>
              <a:rPr lang="zh-CN" altLang="en-US" sz="3200" b="1" dirty="0"/>
              <a:t>双音交调失真）</a:t>
            </a:r>
          </a:p>
        </p:txBody>
      </p:sp>
      <p:sp>
        <p:nvSpPr>
          <p:cNvPr id="3" name="Rectangle 2"/>
          <p:cNvSpPr>
            <a:spLocks noChangeArrowheads="1"/>
          </p:cNvSpPr>
          <p:nvPr/>
        </p:nvSpPr>
        <p:spPr bwMode="auto">
          <a:xfrm>
            <a:off x="4283968" y="948468"/>
            <a:ext cx="130609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5" name="Rectangle 4"/>
          <p:cNvSpPr>
            <a:spLocks noChangeArrowheads="1"/>
          </p:cNvSpPr>
          <p:nvPr/>
        </p:nvSpPr>
        <p:spPr bwMode="auto">
          <a:xfrm>
            <a:off x="3707904" y="181401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 name="图片 3"/>
          <p:cNvPicPr>
            <a:picLocks noChangeAspect="1"/>
          </p:cNvPicPr>
          <p:nvPr/>
        </p:nvPicPr>
        <p:blipFill>
          <a:blip r:embed="rId3"/>
          <a:stretch>
            <a:fillRect/>
          </a:stretch>
        </p:blipFill>
        <p:spPr>
          <a:xfrm>
            <a:off x="1475656" y="1996293"/>
            <a:ext cx="6336704" cy="4653151"/>
          </a:xfrm>
          <a:prstGeom prst="rect">
            <a:avLst/>
          </a:prstGeom>
        </p:spPr>
      </p:pic>
    </p:spTree>
  </p:cSld>
  <p:clrMapOvr>
    <a:masterClrMapping/>
  </p:clrMapOvr>
  <p:transition spd="slow">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683568" y="1484784"/>
            <a:ext cx="8001000" cy="4608512"/>
          </a:xfrm>
        </p:spPr>
        <p:txBody>
          <a:bodyPr lIns="0" tIns="0" rIns="0" bIns="0"/>
          <a:lstStyle/>
          <a:p>
            <a:pPr marL="548005" indent="-411480" eaLnBrk="1" hangingPunct="1">
              <a:spcBef>
                <a:spcPts val="1200"/>
              </a:spcBef>
              <a:buClr>
                <a:schemeClr val="accent2"/>
              </a:buClr>
              <a:buNone/>
            </a:pPr>
            <a:r>
              <a:rPr lang="zh-CN" altLang="en-US" dirty="0">
                <a:solidFill>
                  <a:schemeClr val="tx1"/>
                </a:solidFill>
                <a:ea typeface="华文细黑" panose="02010600040101010101" pitchFamily="2" charset="-122"/>
              </a:rPr>
              <a:t>前言</a:t>
            </a:r>
          </a:p>
          <a:p>
            <a:pPr marL="548005" indent="-411480" eaLnBrk="1" hangingPunct="1">
              <a:spcBef>
                <a:spcPts val="1200"/>
              </a:spcBef>
              <a:buClr>
                <a:schemeClr val="accent2"/>
              </a:buClr>
              <a:buNone/>
            </a:pPr>
            <a:r>
              <a:rPr lang="en-US" altLang="zh-CN" dirty="0">
                <a:solidFill>
                  <a:schemeClr val="tx1"/>
                </a:solidFill>
                <a:ea typeface="华文细黑" panose="02010600040101010101" pitchFamily="2" charset="-122"/>
              </a:rPr>
              <a:t>4.1  </a:t>
            </a:r>
            <a:r>
              <a:rPr lang="zh-CN" altLang="en-US" dirty="0">
                <a:solidFill>
                  <a:schemeClr val="tx1"/>
                </a:solidFill>
                <a:ea typeface="华文细黑" panose="02010600040101010101" pitchFamily="2" charset="-122"/>
              </a:rPr>
              <a:t>数据转换器基础</a:t>
            </a:r>
            <a:endParaRPr lang="en-US" altLang="zh-CN" dirty="0">
              <a:solidFill>
                <a:schemeClr val="tx1"/>
              </a:solidFill>
              <a:ea typeface="华文细黑" panose="02010600040101010101" pitchFamily="2" charset="-122"/>
            </a:endParaRPr>
          </a:p>
          <a:p>
            <a:pPr marL="548005" indent="-411480" eaLnBrk="1" hangingPunct="1">
              <a:spcBef>
                <a:spcPts val="600"/>
              </a:spcBef>
              <a:buClr>
                <a:schemeClr val="accent2"/>
              </a:buClr>
              <a:buNone/>
            </a:pPr>
            <a:r>
              <a:rPr lang="en-US" altLang="zh-CN" dirty="0">
                <a:solidFill>
                  <a:schemeClr val="tx1"/>
                </a:solidFill>
                <a:ea typeface="华文细黑" panose="02010600040101010101" pitchFamily="2" charset="-122"/>
              </a:rPr>
              <a:t>4.2  DAC</a:t>
            </a:r>
            <a:r>
              <a:rPr lang="zh-CN" altLang="en-US" dirty="0">
                <a:solidFill>
                  <a:schemeClr val="tx1"/>
                </a:solidFill>
                <a:ea typeface="华文细黑" panose="02010600040101010101" pitchFamily="2" charset="-122"/>
              </a:rPr>
              <a:t>结构</a:t>
            </a:r>
            <a:endParaRPr lang="en-US" altLang="zh-CN" dirty="0">
              <a:solidFill>
                <a:srgbClr val="0000FF"/>
              </a:solidFill>
              <a:ea typeface="华文细黑" panose="02010600040101010101" pitchFamily="2" charset="-122"/>
            </a:endParaRPr>
          </a:p>
          <a:p>
            <a:pPr marL="548005" indent="-411480" eaLnBrk="1" hangingPunct="1">
              <a:spcBef>
                <a:spcPts val="600"/>
              </a:spcBef>
              <a:buClr>
                <a:schemeClr val="accent2"/>
              </a:buClr>
              <a:buNone/>
            </a:pPr>
            <a:r>
              <a:rPr lang="en-US" altLang="zh-CN" dirty="0">
                <a:solidFill>
                  <a:schemeClr val="tx1"/>
                </a:solidFill>
                <a:ea typeface="华文细黑" panose="02010600040101010101" pitchFamily="2" charset="-122"/>
              </a:rPr>
              <a:t>4.3  DAC</a:t>
            </a:r>
            <a:r>
              <a:rPr lang="zh-CN" altLang="en-US" dirty="0">
                <a:solidFill>
                  <a:schemeClr val="tx1"/>
                </a:solidFill>
                <a:ea typeface="华文细黑" panose="02010600040101010101" pitchFamily="2" charset="-122"/>
              </a:rPr>
              <a:t>直流和转换曲线测试</a:t>
            </a:r>
            <a:endParaRPr lang="en-US" altLang="zh-CN" dirty="0">
              <a:solidFill>
                <a:schemeClr val="tx1"/>
              </a:solidFill>
              <a:ea typeface="华文细黑" panose="02010600040101010101" pitchFamily="2" charset="-122"/>
            </a:endParaRPr>
          </a:p>
          <a:p>
            <a:pPr marL="548005" indent="-411480" eaLnBrk="1" hangingPunct="1">
              <a:spcBef>
                <a:spcPts val="600"/>
              </a:spcBef>
              <a:buClr>
                <a:schemeClr val="accent2"/>
              </a:buClr>
              <a:buNone/>
            </a:pPr>
            <a:r>
              <a:rPr lang="en-US" altLang="zh-CN" dirty="0">
                <a:solidFill>
                  <a:schemeClr val="tx1"/>
                </a:solidFill>
                <a:ea typeface="华文细黑" panose="02010600040101010101" pitchFamily="2" charset="-122"/>
              </a:rPr>
              <a:t>4.4  DAC</a:t>
            </a:r>
            <a:r>
              <a:rPr lang="zh-CN" altLang="en-US" dirty="0">
                <a:solidFill>
                  <a:schemeClr val="tx1"/>
                </a:solidFill>
                <a:ea typeface="华文细黑" panose="02010600040101010101" pitchFamily="2" charset="-122"/>
              </a:rPr>
              <a:t>动态特性测试</a:t>
            </a:r>
            <a:endParaRPr lang="en-US" altLang="zh-CN" dirty="0">
              <a:solidFill>
                <a:schemeClr val="tx1"/>
              </a:solidFill>
              <a:ea typeface="华文细黑" panose="02010600040101010101" pitchFamily="2" charset="-122"/>
            </a:endParaRPr>
          </a:p>
          <a:p>
            <a:pPr marL="548005" indent="-411480" eaLnBrk="1" hangingPunct="1">
              <a:spcBef>
                <a:spcPts val="600"/>
              </a:spcBef>
              <a:buClr>
                <a:schemeClr val="accent2"/>
              </a:buClr>
              <a:buNone/>
            </a:pPr>
            <a:r>
              <a:rPr lang="en-US" altLang="zh-CN" dirty="0">
                <a:solidFill>
                  <a:schemeClr val="tx1"/>
                </a:solidFill>
                <a:ea typeface="华文细黑" panose="02010600040101010101" pitchFamily="2" charset="-122"/>
              </a:rPr>
              <a:t>4.5  ADC</a:t>
            </a:r>
            <a:r>
              <a:rPr lang="zh-CN" altLang="en-US" dirty="0">
                <a:solidFill>
                  <a:schemeClr val="tx1"/>
                </a:solidFill>
                <a:ea typeface="华文细黑" panose="02010600040101010101" pitchFamily="2" charset="-122"/>
              </a:rPr>
              <a:t>结构</a:t>
            </a:r>
            <a:endParaRPr lang="en-US" altLang="zh-CN" dirty="0">
              <a:solidFill>
                <a:schemeClr val="tx1"/>
              </a:solidFill>
              <a:ea typeface="华文细黑" panose="02010600040101010101" pitchFamily="2" charset="-122"/>
            </a:endParaRPr>
          </a:p>
          <a:p>
            <a:pPr marL="548005" indent="-411480" eaLnBrk="1" hangingPunct="1">
              <a:spcBef>
                <a:spcPts val="600"/>
              </a:spcBef>
              <a:buClr>
                <a:schemeClr val="accent2"/>
              </a:buClr>
              <a:buNone/>
            </a:pPr>
            <a:r>
              <a:rPr lang="en-US" altLang="zh-CN" dirty="0">
                <a:solidFill>
                  <a:schemeClr val="tx1"/>
                </a:solidFill>
                <a:ea typeface="华文细黑" panose="02010600040101010101" pitchFamily="2" charset="-122"/>
              </a:rPr>
              <a:t>4.6  </a:t>
            </a:r>
            <a:r>
              <a:rPr lang="en-US" altLang="zh-CN" dirty="0">
                <a:solidFill>
                  <a:schemeClr val="tx1"/>
                </a:solidFill>
                <a:ea typeface="华文细黑" panose="02010600040101010101" pitchFamily="2" charset="-122"/>
                <a:sym typeface="+mn-ea"/>
              </a:rPr>
              <a:t>ADC</a:t>
            </a:r>
            <a:r>
              <a:rPr lang="zh-CN" altLang="en-US" dirty="0">
                <a:solidFill>
                  <a:schemeClr val="tx1"/>
                </a:solidFill>
                <a:ea typeface="华文细黑" panose="02010600040101010101" pitchFamily="2" charset="-122"/>
                <a:sym typeface="+mn-ea"/>
              </a:rPr>
              <a:t>码沿测试</a:t>
            </a:r>
            <a:endParaRPr lang="en-US" altLang="zh-CN" dirty="0">
              <a:solidFill>
                <a:schemeClr val="tx1"/>
              </a:solidFill>
              <a:ea typeface="华文细黑" panose="02010600040101010101" pitchFamily="2" charset="-122"/>
            </a:endParaRPr>
          </a:p>
          <a:p>
            <a:pPr marL="548005" indent="-411480" eaLnBrk="1" hangingPunct="1">
              <a:spcBef>
                <a:spcPts val="600"/>
              </a:spcBef>
              <a:buClr>
                <a:schemeClr val="accent2"/>
              </a:buClr>
              <a:buNone/>
            </a:pPr>
            <a:r>
              <a:rPr lang="en-US" altLang="zh-CN" dirty="0">
                <a:solidFill>
                  <a:schemeClr val="tx1"/>
                </a:solidFill>
                <a:ea typeface="华文细黑" panose="02010600040101010101" pitchFamily="2" charset="-122"/>
              </a:rPr>
              <a:t>4.7  ADC</a:t>
            </a:r>
            <a:r>
              <a:rPr lang="zh-CN" altLang="en-US" dirty="0">
                <a:solidFill>
                  <a:schemeClr val="tx1"/>
                </a:solidFill>
                <a:ea typeface="华文细黑" panose="02010600040101010101" pitchFamily="2" charset="-122"/>
              </a:rPr>
              <a:t>直流和转换曲线测试</a:t>
            </a:r>
            <a:endParaRPr lang="en-US" altLang="zh-CN" dirty="0">
              <a:solidFill>
                <a:schemeClr val="tx1"/>
              </a:solidFill>
              <a:ea typeface="华文细黑" panose="02010600040101010101" pitchFamily="2" charset="-122"/>
            </a:endParaRPr>
          </a:p>
          <a:p>
            <a:pPr marL="548005" indent="-411480" eaLnBrk="1" hangingPunct="1">
              <a:spcBef>
                <a:spcPts val="600"/>
              </a:spcBef>
              <a:buClr>
                <a:schemeClr val="accent2"/>
              </a:buClr>
              <a:buNone/>
            </a:pPr>
            <a:r>
              <a:rPr lang="en-US" altLang="zh-CN" dirty="0">
                <a:solidFill>
                  <a:schemeClr val="tx1"/>
                </a:solidFill>
                <a:ea typeface="华文细黑" panose="02010600040101010101" pitchFamily="2" charset="-122"/>
              </a:rPr>
              <a:t>4.8  ADC</a:t>
            </a:r>
            <a:r>
              <a:rPr lang="zh-CN" altLang="en-US" dirty="0">
                <a:solidFill>
                  <a:schemeClr val="tx1"/>
                </a:solidFill>
                <a:ea typeface="华文细黑" panose="02010600040101010101" pitchFamily="2" charset="-122"/>
              </a:rPr>
              <a:t>动态特性测试</a:t>
            </a:r>
            <a:endParaRPr lang="en-US" altLang="zh-CN" dirty="0">
              <a:solidFill>
                <a:schemeClr val="tx1"/>
              </a:solidFill>
              <a:ea typeface="华文细黑" panose="02010600040101010101" pitchFamily="2" charset="-122"/>
            </a:endParaRPr>
          </a:p>
          <a:p>
            <a:pPr marL="548005" indent="-411480" eaLnBrk="1" hangingPunct="1">
              <a:spcBef>
                <a:spcPts val="600"/>
              </a:spcBef>
              <a:buClr>
                <a:schemeClr val="accent2"/>
              </a:buClr>
              <a:buFont typeface="Wingdings" panose="05000000000000000000" pitchFamily="2" charset="2"/>
              <a:buNone/>
            </a:pPr>
            <a:endParaRPr lang="en-US" altLang="zh-CN" dirty="0">
              <a:solidFill>
                <a:schemeClr val="tx1"/>
              </a:solidFill>
              <a:ea typeface="华文细黑" panose="02010600040101010101" pitchFamily="2" charset="-122"/>
            </a:endParaRPr>
          </a:p>
        </p:txBody>
      </p:sp>
      <p:sp>
        <p:nvSpPr>
          <p:cNvPr id="10" name="日期占位符 16"/>
          <p:cNvSpPr txBox="1">
            <a:spLocks noGrp="1"/>
          </p:cNvSpPr>
          <p:nvPr/>
        </p:nvSpPr>
        <p:spPr bwMode="auto">
          <a:xfrm>
            <a:off x="8001000" y="6629400"/>
            <a:ext cx="1143000" cy="228600"/>
          </a:xfrm>
          <a:prstGeom prst="rect">
            <a:avLst/>
          </a:prstGeom>
          <a:noFill/>
          <a:ln>
            <a:miter lim="800000"/>
          </a:ln>
        </p:spPr>
        <p:txBody>
          <a:bodyPr/>
          <a:lstStyle/>
          <a:p>
            <a:pPr eaLnBrk="1" hangingPunct="1">
              <a:defRPr/>
            </a:pPr>
            <a:endParaRPr lang="en-US" altLang="zh-CN" sz="1200" b="1" dirty="0">
              <a:solidFill>
                <a:schemeClr val="tx1">
                  <a:lumMod val="50000"/>
                  <a:lumOff val="50000"/>
                </a:schemeClr>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 calcmode="lin" valueType="num">
                                      <p:cBhvr additive="base">
                                        <p:cTn id="13"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anim calcmode="lin" valueType="num">
                                      <p:cBhvr additive="base">
                                        <p:cTn id="19" dur="500" fill="hold"/>
                                        <p:tgtEl>
                                          <p:spTgt spid="81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95">
                                            <p:txEl>
                                              <p:pRg st="3" end="3"/>
                                            </p:txEl>
                                          </p:spTgt>
                                        </p:tgtEl>
                                        <p:attrNameLst>
                                          <p:attrName>style.visibility</p:attrName>
                                        </p:attrNameLst>
                                      </p:cBhvr>
                                      <p:to>
                                        <p:strVal val="visible"/>
                                      </p:to>
                                    </p:set>
                                    <p:anim calcmode="lin" valueType="num">
                                      <p:cBhvr additive="base">
                                        <p:cTn id="25" dur="500" fill="hold"/>
                                        <p:tgtEl>
                                          <p:spTgt spid="81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195">
                                            <p:txEl>
                                              <p:pRg st="4" end="4"/>
                                            </p:txEl>
                                          </p:spTgt>
                                        </p:tgtEl>
                                        <p:attrNameLst>
                                          <p:attrName>style.visibility</p:attrName>
                                        </p:attrNameLst>
                                      </p:cBhvr>
                                      <p:to>
                                        <p:strVal val="visible"/>
                                      </p:to>
                                    </p:set>
                                    <p:anim calcmode="lin" valueType="num">
                                      <p:cBhvr additive="base">
                                        <p:cTn id="31" dur="500" fill="hold"/>
                                        <p:tgtEl>
                                          <p:spTgt spid="81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1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195">
                                            <p:txEl>
                                              <p:pRg st="5" end="5"/>
                                            </p:txEl>
                                          </p:spTgt>
                                        </p:tgtEl>
                                        <p:attrNameLst>
                                          <p:attrName>style.visibility</p:attrName>
                                        </p:attrNameLst>
                                      </p:cBhvr>
                                      <p:to>
                                        <p:strVal val="visible"/>
                                      </p:to>
                                    </p:set>
                                    <p:anim calcmode="lin" valueType="num">
                                      <p:cBhvr additive="base">
                                        <p:cTn id="37" dur="500" fill="hold"/>
                                        <p:tgtEl>
                                          <p:spTgt spid="819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19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195">
                                            <p:txEl>
                                              <p:pRg st="6" end="6"/>
                                            </p:txEl>
                                          </p:spTgt>
                                        </p:tgtEl>
                                        <p:attrNameLst>
                                          <p:attrName>style.visibility</p:attrName>
                                        </p:attrNameLst>
                                      </p:cBhvr>
                                      <p:to>
                                        <p:strVal val="visible"/>
                                      </p:to>
                                    </p:set>
                                    <p:anim calcmode="lin" valueType="num">
                                      <p:cBhvr additive="base">
                                        <p:cTn id="43" dur="500" fill="hold"/>
                                        <p:tgtEl>
                                          <p:spTgt spid="819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1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195">
                                            <p:txEl>
                                              <p:pRg st="7" end="7"/>
                                            </p:txEl>
                                          </p:spTgt>
                                        </p:tgtEl>
                                        <p:attrNameLst>
                                          <p:attrName>style.visibility</p:attrName>
                                        </p:attrNameLst>
                                      </p:cBhvr>
                                      <p:to>
                                        <p:strVal val="visible"/>
                                      </p:to>
                                    </p:set>
                                    <p:anim calcmode="lin" valueType="num">
                                      <p:cBhvr additive="base">
                                        <p:cTn id="49" dur="500" fill="hold"/>
                                        <p:tgtEl>
                                          <p:spTgt spid="819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19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195">
                                            <p:txEl>
                                              <p:pRg st="8" end="8"/>
                                            </p:txEl>
                                          </p:spTgt>
                                        </p:tgtEl>
                                        <p:attrNameLst>
                                          <p:attrName>style.visibility</p:attrName>
                                        </p:attrNameLst>
                                      </p:cBhvr>
                                      <p:to>
                                        <p:strVal val="visible"/>
                                      </p:to>
                                    </p:set>
                                    <p:anim calcmode="lin" valueType="num">
                                      <p:cBhvr additive="base">
                                        <p:cTn id="55" dur="500" fill="hold"/>
                                        <p:tgtEl>
                                          <p:spTgt spid="819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19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9552" y="1101915"/>
            <a:ext cx="8280920" cy="2308324"/>
          </a:xfrm>
          <a:prstGeom prst="rect">
            <a:avLst/>
          </a:prstGeom>
        </p:spPr>
        <p:txBody>
          <a:bodyPr wrap="square">
            <a:spAutoFit/>
          </a:bodyPr>
          <a:lstStyle/>
          <a:p>
            <a:r>
              <a:rPr lang="zh-CN" altLang="en-US" sz="2400" b="1" dirty="0">
                <a:solidFill>
                  <a:srgbClr val="7030A0"/>
                </a:solidFill>
                <a:latin typeface="+mn-lt"/>
                <a:ea typeface="+mn-ea"/>
              </a:rPr>
              <a:t>混叠</a:t>
            </a:r>
          </a:p>
          <a:p>
            <a:r>
              <a:rPr lang="zh-CN" altLang="en-US" sz="2400" b="1" dirty="0">
                <a:solidFill>
                  <a:srgbClr val="083CB0"/>
                </a:solidFill>
                <a:latin typeface="+mn-lt"/>
                <a:ea typeface="+mn-ea"/>
              </a:rPr>
              <a:t>根据采样定理，超过奈奎斯特频率的输入信号频率为“混叠”频率。也就是说，这些频率被“折叠”或复制到奈奎斯特频率附近的其它频谱位置。为防止混叠，必须对所有有害信号进行足够的衰减，使得</a:t>
            </a:r>
            <a:r>
              <a:rPr lang="en-US" altLang="zh-CN" sz="2400" b="1" dirty="0">
                <a:solidFill>
                  <a:srgbClr val="083CB0"/>
                </a:solidFill>
                <a:latin typeface="+mn-lt"/>
                <a:ea typeface="+mn-ea"/>
              </a:rPr>
              <a:t>ADC</a:t>
            </a:r>
            <a:r>
              <a:rPr lang="zh-CN" altLang="en-US" sz="2400" b="1" dirty="0">
                <a:solidFill>
                  <a:srgbClr val="083CB0"/>
                </a:solidFill>
                <a:latin typeface="+mn-lt"/>
                <a:ea typeface="+mn-ea"/>
              </a:rPr>
              <a:t>不对其进行数字化。欠采样时，混叠可作为一种有利条件。</a:t>
            </a:r>
          </a:p>
        </p:txBody>
      </p:sp>
      <p:sp>
        <p:nvSpPr>
          <p:cNvPr id="4" name="矩形 3"/>
          <p:cNvSpPr/>
          <p:nvPr/>
        </p:nvSpPr>
        <p:spPr>
          <a:xfrm>
            <a:off x="543609" y="3423627"/>
            <a:ext cx="8352928" cy="3416320"/>
          </a:xfrm>
          <a:prstGeom prst="rect">
            <a:avLst/>
          </a:prstGeom>
        </p:spPr>
        <p:txBody>
          <a:bodyPr wrap="square">
            <a:spAutoFit/>
          </a:bodyPr>
          <a:lstStyle/>
          <a:p>
            <a:r>
              <a:rPr lang="zh-CN" altLang="en-US" sz="2400" b="1" dirty="0">
                <a:solidFill>
                  <a:srgbClr val="7030A0"/>
                </a:solidFill>
                <a:latin typeface="+mn-lt"/>
                <a:ea typeface="+mn-ea"/>
              </a:rPr>
              <a:t>欠采样</a:t>
            </a:r>
          </a:p>
          <a:p>
            <a:r>
              <a:rPr lang="zh-CN" altLang="en-US" sz="2400" b="1" dirty="0">
                <a:solidFill>
                  <a:srgbClr val="083CB0"/>
                </a:solidFill>
                <a:latin typeface="+mn-lt"/>
                <a:ea typeface="+mn-ea"/>
              </a:rPr>
              <a:t>欠采样技术中，</a:t>
            </a:r>
            <a:r>
              <a:rPr lang="en-US" altLang="zh-CN" sz="2400" b="1" dirty="0">
                <a:solidFill>
                  <a:srgbClr val="083CB0"/>
                </a:solidFill>
                <a:latin typeface="+mn-lt"/>
                <a:ea typeface="+mn-ea"/>
              </a:rPr>
              <a:t>ADC</a:t>
            </a:r>
            <a:r>
              <a:rPr lang="zh-CN" altLang="en-US" sz="2400" b="1" dirty="0">
                <a:solidFill>
                  <a:srgbClr val="083CB0"/>
                </a:solidFill>
                <a:latin typeface="+mn-lt"/>
                <a:ea typeface="+mn-ea"/>
              </a:rPr>
              <a:t>采样率低于模拟输入频率，该条件下将引起混叠。根据奈奎斯特定理，自然知道欠采样将丢失信号信息。然而，如果对输入信号进行正确滤波，以及正确选择模拟输入和采样频率，则可将包含信号信息的混叠成分从较高频率搬移至较低频率，然后进行转换。该方法有效地将</a:t>
            </a:r>
            <a:r>
              <a:rPr lang="en-US" altLang="zh-CN" sz="2400" b="1" dirty="0">
                <a:solidFill>
                  <a:srgbClr val="083CB0"/>
                </a:solidFill>
                <a:latin typeface="+mn-lt"/>
                <a:ea typeface="+mn-ea"/>
              </a:rPr>
              <a:t>ADC</a:t>
            </a:r>
            <a:r>
              <a:rPr lang="zh-CN" altLang="en-US" sz="2400" b="1" dirty="0">
                <a:solidFill>
                  <a:srgbClr val="083CB0"/>
                </a:solidFill>
                <a:latin typeface="+mn-lt"/>
                <a:ea typeface="+mn-ea"/>
              </a:rPr>
              <a:t>用作下变频器，将较高带宽信号搬移到</a:t>
            </a:r>
            <a:r>
              <a:rPr lang="en-US" altLang="zh-CN" sz="2400" b="1" dirty="0">
                <a:solidFill>
                  <a:srgbClr val="083CB0"/>
                </a:solidFill>
                <a:latin typeface="+mn-lt"/>
                <a:ea typeface="+mn-ea"/>
              </a:rPr>
              <a:t>ADC</a:t>
            </a:r>
            <a:r>
              <a:rPr lang="zh-CN" altLang="en-US" sz="2400" b="1" dirty="0">
                <a:solidFill>
                  <a:srgbClr val="083CB0"/>
                </a:solidFill>
                <a:latin typeface="+mn-lt"/>
                <a:ea typeface="+mn-ea"/>
              </a:rPr>
              <a:t>的有效带宽。要想该技术取得成功，</a:t>
            </a:r>
            <a:r>
              <a:rPr lang="en-US" altLang="zh-CN" sz="2400" b="1" dirty="0">
                <a:solidFill>
                  <a:srgbClr val="083CB0"/>
                </a:solidFill>
                <a:latin typeface="+mn-lt"/>
                <a:ea typeface="+mn-ea"/>
              </a:rPr>
              <a:t>ADC</a:t>
            </a:r>
            <a:r>
              <a:rPr lang="zh-CN" altLang="en-US" sz="2400" b="1" dirty="0">
                <a:solidFill>
                  <a:srgbClr val="083CB0"/>
                </a:solidFill>
                <a:latin typeface="+mn-lt"/>
                <a:ea typeface="+mn-ea"/>
              </a:rPr>
              <a:t>跟踪</a:t>
            </a:r>
            <a:r>
              <a:rPr lang="en-US" altLang="zh-CN" sz="2400" b="1" dirty="0">
                <a:solidFill>
                  <a:srgbClr val="083CB0"/>
                </a:solidFill>
                <a:latin typeface="+mn-lt"/>
                <a:ea typeface="+mn-ea"/>
              </a:rPr>
              <a:t>-</a:t>
            </a:r>
            <a:r>
              <a:rPr lang="zh-CN" altLang="en-US" sz="2400" b="1" dirty="0">
                <a:solidFill>
                  <a:srgbClr val="083CB0"/>
                </a:solidFill>
                <a:latin typeface="+mn-lt"/>
                <a:ea typeface="+mn-ea"/>
              </a:rPr>
              <a:t>保持电路的带宽必须能够处理预期的最高频率信号。</a:t>
            </a:r>
          </a:p>
        </p:txBody>
      </p:sp>
      <p:sp>
        <p:nvSpPr>
          <p:cNvPr id="5" name="标题 1">
            <a:extLst>
              <a:ext uri="{FF2B5EF4-FFF2-40B4-BE49-F238E27FC236}">
                <a16:creationId xmlns:a16="http://schemas.microsoft.com/office/drawing/2014/main" id="{BF9DEF00-EA82-4574-AAE1-08B20ABA2366}"/>
              </a:ext>
            </a:extLst>
          </p:cNvPr>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Tree>
    <p:extLst>
      <p:ext uri="{BB962C8B-B14F-4D97-AF65-F5344CB8AC3E}">
        <p14:creationId xmlns:p14="http://schemas.microsoft.com/office/powerpoint/2010/main" val="1981532223"/>
      </p:ext>
    </p:extLst>
  </p:cSld>
  <p:clrMapOvr>
    <a:masterClrMapping/>
  </p:clrMapOvr>
  <p:transition spd="slow">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11560" y="876367"/>
            <a:ext cx="8640960" cy="1815882"/>
          </a:xfrm>
          <a:prstGeom prst="rect">
            <a:avLst/>
          </a:prstGeom>
        </p:spPr>
        <p:txBody>
          <a:bodyPr wrap="square">
            <a:spAutoFit/>
          </a:bodyPr>
          <a:lstStyle/>
          <a:p>
            <a:r>
              <a:rPr lang="zh-CN" altLang="en-US" sz="2800" b="1" dirty="0">
                <a:solidFill>
                  <a:srgbClr val="7030A0"/>
                </a:solidFill>
                <a:latin typeface="+mn-lt"/>
                <a:ea typeface="+mn-ea"/>
              </a:rPr>
              <a:t>孔径延迟</a:t>
            </a:r>
          </a:p>
          <a:p>
            <a:r>
              <a:rPr lang="en-US" altLang="zh-CN" sz="2800" b="1" dirty="0">
                <a:solidFill>
                  <a:srgbClr val="083CB0"/>
                </a:solidFill>
                <a:latin typeface="+mn-lt"/>
                <a:ea typeface="+mn-ea"/>
              </a:rPr>
              <a:t>ADC</a:t>
            </a:r>
            <a:r>
              <a:rPr lang="zh-CN" altLang="en-US" sz="2800" b="1" dirty="0">
                <a:solidFill>
                  <a:srgbClr val="083CB0"/>
                </a:solidFill>
                <a:latin typeface="+mn-lt"/>
                <a:ea typeface="+mn-ea"/>
              </a:rPr>
              <a:t>中的孔径延迟</a:t>
            </a:r>
            <a:r>
              <a:rPr lang="en-US" altLang="zh-CN" sz="2800" b="1" dirty="0">
                <a:solidFill>
                  <a:srgbClr val="083CB0"/>
                </a:solidFill>
                <a:latin typeface="+mn-lt"/>
                <a:ea typeface="+mn-ea"/>
              </a:rPr>
              <a:t>(</a:t>
            </a:r>
            <a:r>
              <a:rPr lang="en-US" altLang="zh-CN" sz="2800" b="1" dirty="0" err="1">
                <a:solidFill>
                  <a:srgbClr val="083CB0"/>
                </a:solidFill>
                <a:latin typeface="+mn-lt"/>
                <a:ea typeface="+mn-ea"/>
              </a:rPr>
              <a:t>tAD</a:t>
            </a:r>
            <a:r>
              <a:rPr lang="en-US" altLang="zh-CN" sz="2800" b="1" dirty="0">
                <a:solidFill>
                  <a:srgbClr val="083CB0"/>
                </a:solidFill>
                <a:latin typeface="+mn-lt"/>
                <a:ea typeface="+mn-ea"/>
              </a:rPr>
              <a:t>)</a:t>
            </a:r>
            <a:r>
              <a:rPr lang="zh-CN" altLang="en-US" sz="2800" b="1" dirty="0">
                <a:solidFill>
                  <a:srgbClr val="083CB0"/>
                </a:solidFill>
                <a:latin typeface="+mn-lt"/>
                <a:ea typeface="+mn-ea"/>
              </a:rPr>
              <a:t>是从时钟信号的采样沿</a:t>
            </a:r>
            <a:r>
              <a:rPr lang="en-US" altLang="zh-CN" sz="2800" b="1" dirty="0">
                <a:solidFill>
                  <a:srgbClr val="083CB0"/>
                </a:solidFill>
                <a:latin typeface="+mn-lt"/>
                <a:ea typeface="+mn-ea"/>
              </a:rPr>
              <a:t>(</a:t>
            </a:r>
            <a:r>
              <a:rPr lang="zh-CN" altLang="en-US" sz="2800" b="1" dirty="0">
                <a:solidFill>
                  <a:srgbClr val="083CB0"/>
                </a:solidFill>
                <a:latin typeface="+mn-lt"/>
                <a:ea typeface="+mn-ea"/>
              </a:rPr>
              <a:t>下图中为时钟信号的上升沿</a:t>
            </a:r>
            <a:r>
              <a:rPr lang="en-US" altLang="zh-CN" sz="2800" b="1" dirty="0">
                <a:solidFill>
                  <a:srgbClr val="083CB0"/>
                </a:solidFill>
                <a:latin typeface="+mn-lt"/>
                <a:ea typeface="+mn-ea"/>
              </a:rPr>
              <a:t>)</a:t>
            </a:r>
            <a:r>
              <a:rPr lang="zh-CN" altLang="en-US" sz="2800" b="1" dirty="0">
                <a:solidFill>
                  <a:srgbClr val="083CB0"/>
                </a:solidFill>
                <a:latin typeface="+mn-lt"/>
                <a:ea typeface="+mn-ea"/>
              </a:rPr>
              <a:t>到发生采样时之间的时间间隔。当</a:t>
            </a:r>
            <a:r>
              <a:rPr lang="en-US" altLang="zh-CN" sz="2800" b="1" dirty="0">
                <a:solidFill>
                  <a:srgbClr val="083CB0"/>
                </a:solidFill>
                <a:latin typeface="+mn-lt"/>
                <a:ea typeface="+mn-ea"/>
              </a:rPr>
              <a:t>ADC</a:t>
            </a:r>
            <a:r>
              <a:rPr lang="zh-CN" altLang="en-US" sz="2800" b="1" dirty="0">
                <a:solidFill>
                  <a:srgbClr val="083CB0"/>
                </a:solidFill>
                <a:latin typeface="+mn-lt"/>
                <a:ea typeface="+mn-ea"/>
              </a:rPr>
              <a:t>的跟踪</a:t>
            </a:r>
            <a:r>
              <a:rPr lang="en-US" altLang="zh-CN" sz="2800" b="1" dirty="0">
                <a:solidFill>
                  <a:srgbClr val="083CB0"/>
                </a:solidFill>
                <a:latin typeface="+mn-lt"/>
                <a:ea typeface="+mn-ea"/>
              </a:rPr>
              <a:t>-</a:t>
            </a:r>
            <a:r>
              <a:rPr lang="zh-CN" altLang="en-US" sz="2800" b="1" dirty="0">
                <a:solidFill>
                  <a:srgbClr val="083CB0"/>
                </a:solidFill>
                <a:latin typeface="+mn-lt"/>
                <a:ea typeface="+mn-ea"/>
              </a:rPr>
              <a:t>保持切换到保持状态时，进行采样。</a:t>
            </a:r>
          </a:p>
        </p:txBody>
      </p:sp>
      <p:pic>
        <p:nvPicPr>
          <p:cNvPr id="5" name="图片 4"/>
          <p:cNvPicPr>
            <a:picLocks noChangeAspect="1"/>
          </p:cNvPicPr>
          <p:nvPr/>
        </p:nvPicPr>
        <p:blipFill>
          <a:blip r:embed="rId2"/>
          <a:stretch>
            <a:fillRect/>
          </a:stretch>
        </p:blipFill>
        <p:spPr>
          <a:xfrm>
            <a:off x="1079612" y="2697117"/>
            <a:ext cx="7200800" cy="3332813"/>
          </a:xfrm>
          <a:prstGeom prst="rect">
            <a:avLst/>
          </a:prstGeom>
        </p:spPr>
      </p:pic>
      <p:sp>
        <p:nvSpPr>
          <p:cNvPr id="6" name="标题 1">
            <a:extLst>
              <a:ext uri="{FF2B5EF4-FFF2-40B4-BE49-F238E27FC236}">
                <a16:creationId xmlns:a16="http://schemas.microsoft.com/office/drawing/2014/main" id="{DDFDBA5B-3C99-4E81-BFEF-9CFB8B73B872}"/>
              </a:ext>
            </a:extLst>
          </p:cNvPr>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Tree>
    <p:extLst>
      <p:ext uri="{BB962C8B-B14F-4D97-AF65-F5344CB8AC3E}">
        <p14:creationId xmlns:p14="http://schemas.microsoft.com/office/powerpoint/2010/main" val="225666415"/>
      </p:ext>
    </p:extLst>
  </p:cSld>
  <p:clrMapOvr>
    <a:masterClrMapping/>
  </p:clrMapOvr>
  <p:transition spd="slow">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8" y="1196752"/>
            <a:ext cx="8460432" cy="1815882"/>
          </a:xfrm>
          <a:prstGeom prst="rect">
            <a:avLst/>
          </a:prstGeom>
        </p:spPr>
        <p:txBody>
          <a:bodyPr wrap="square">
            <a:spAutoFit/>
          </a:bodyPr>
          <a:lstStyle/>
          <a:p>
            <a:r>
              <a:rPr lang="zh-CN" altLang="en-US" sz="2800" b="1" dirty="0">
                <a:solidFill>
                  <a:srgbClr val="7030A0"/>
                </a:solidFill>
                <a:latin typeface="+mn-lt"/>
                <a:ea typeface="+mn-ea"/>
              </a:rPr>
              <a:t>孔径抖动</a:t>
            </a:r>
          </a:p>
          <a:p>
            <a:r>
              <a:rPr lang="zh-CN" altLang="en-US" sz="2800" b="1" dirty="0">
                <a:solidFill>
                  <a:srgbClr val="083CB0"/>
                </a:solidFill>
                <a:latin typeface="+mn-lt"/>
                <a:ea typeface="+mn-ea"/>
              </a:rPr>
              <a:t>孔径抖动 </a:t>
            </a:r>
            <a:r>
              <a:rPr lang="en-US" altLang="zh-CN" sz="2800" b="1" dirty="0">
                <a:solidFill>
                  <a:srgbClr val="083CB0"/>
                </a:solidFill>
                <a:latin typeface="+mn-lt"/>
                <a:ea typeface="+mn-ea"/>
              </a:rPr>
              <a:t>(</a:t>
            </a:r>
            <a:r>
              <a:rPr lang="en-US" altLang="zh-CN" sz="2800" b="1" dirty="0" err="1">
                <a:solidFill>
                  <a:srgbClr val="083CB0"/>
                </a:solidFill>
                <a:latin typeface="+mn-lt"/>
                <a:ea typeface="+mn-ea"/>
              </a:rPr>
              <a:t>tAJ</a:t>
            </a:r>
            <a:r>
              <a:rPr lang="en-US" altLang="zh-CN" sz="2800" b="1" dirty="0">
                <a:solidFill>
                  <a:srgbClr val="083CB0"/>
                </a:solidFill>
                <a:latin typeface="+mn-lt"/>
                <a:ea typeface="+mn-ea"/>
              </a:rPr>
              <a:t>) </a:t>
            </a:r>
            <a:r>
              <a:rPr lang="zh-CN" altLang="en-US" sz="2800" b="1" dirty="0">
                <a:solidFill>
                  <a:srgbClr val="083CB0"/>
                </a:solidFill>
                <a:latin typeface="+mn-lt"/>
                <a:ea typeface="+mn-ea"/>
              </a:rPr>
              <a:t>是指采样与采样之间孔径延迟的变化，如图所示。典型的</a:t>
            </a:r>
            <a:r>
              <a:rPr lang="en-US" altLang="zh-CN" sz="2800" b="1" dirty="0">
                <a:solidFill>
                  <a:srgbClr val="083CB0"/>
                </a:solidFill>
                <a:latin typeface="+mn-lt"/>
                <a:ea typeface="+mn-ea"/>
              </a:rPr>
              <a:t>ADC</a:t>
            </a:r>
            <a:r>
              <a:rPr lang="zh-CN" altLang="en-US" sz="2800" b="1" dirty="0">
                <a:solidFill>
                  <a:srgbClr val="083CB0"/>
                </a:solidFill>
                <a:latin typeface="+mn-lt"/>
                <a:ea typeface="+mn-ea"/>
              </a:rPr>
              <a:t>孔径抖动值远远小于孔径延迟值。</a:t>
            </a:r>
          </a:p>
        </p:txBody>
      </p:sp>
      <p:sp>
        <p:nvSpPr>
          <p:cNvPr id="3" name="矩形 2"/>
          <p:cNvSpPr/>
          <p:nvPr/>
        </p:nvSpPr>
        <p:spPr>
          <a:xfrm>
            <a:off x="683568" y="3429000"/>
            <a:ext cx="8280920" cy="2246769"/>
          </a:xfrm>
          <a:prstGeom prst="rect">
            <a:avLst/>
          </a:prstGeom>
        </p:spPr>
        <p:txBody>
          <a:bodyPr wrap="square">
            <a:spAutoFit/>
          </a:bodyPr>
          <a:lstStyle/>
          <a:p>
            <a:r>
              <a:rPr lang="zh-CN" altLang="en-US" sz="2800" b="1" dirty="0">
                <a:solidFill>
                  <a:srgbClr val="7030A0"/>
                </a:solidFill>
                <a:latin typeface="+mn-lt"/>
                <a:ea typeface="+mn-ea"/>
              </a:rPr>
              <a:t>共模抑制</a:t>
            </a:r>
            <a:r>
              <a:rPr lang="en-US" altLang="zh-CN" sz="2800" b="1" dirty="0">
                <a:solidFill>
                  <a:srgbClr val="7030A0"/>
                </a:solidFill>
                <a:latin typeface="+mn-lt"/>
                <a:ea typeface="+mn-ea"/>
              </a:rPr>
              <a:t>(CMRR)</a:t>
            </a:r>
          </a:p>
          <a:p>
            <a:r>
              <a:rPr lang="zh-CN" altLang="en-US" sz="2800" b="1" dirty="0">
                <a:solidFill>
                  <a:srgbClr val="083CB0"/>
                </a:solidFill>
                <a:latin typeface="+mn-lt"/>
                <a:ea typeface="+mn-ea"/>
              </a:rPr>
              <a:t>共模抑制是指器件抑制两路输入的共模信号的能力。共模信号可以是交流或直流信号，或者两者的组合。共模抑制比</a:t>
            </a:r>
            <a:r>
              <a:rPr lang="en-US" altLang="zh-CN" sz="2800" b="1" dirty="0">
                <a:solidFill>
                  <a:srgbClr val="083CB0"/>
                </a:solidFill>
                <a:latin typeface="+mn-lt"/>
                <a:ea typeface="+mn-ea"/>
              </a:rPr>
              <a:t>(CMRR)</a:t>
            </a:r>
            <a:r>
              <a:rPr lang="zh-CN" altLang="en-US" sz="2800" b="1" dirty="0">
                <a:solidFill>
                  <a:srgbClr val="083CB0"/>
                </a:solidFill>
                <a:latin typeface="+mn-lt"/>
                <a:ea typeface="+mn-ea"/>
              </a:rPr>
              <a:t>是指差分信号增益与共模信号增益之比。</a:t>
            </a:r>
            <a:r>
              <a:rPr lang="en-US" altLang="zh-CN" sz="2800" b="1" dirty="0">
                <a:solidFill>
                  <a:srgbClr val="083CB0"/>
                </a:solidFill>
                <a:latin typeface="+mn-lt"/>
                <a:ea typeface="+mn-ea"/>
              </a:rPr>
              <a:t>CMRR</a:t>
            </a:r>
            <a:r>
              <a:rPr lang="zh-CN" altLang="en-US" sz="2800" b="1" dirty="0">
                <a:solidFill>
                  <a:srgbClr val="083CB0"/>
                </a:solidFill>
                <a:latin typeface="+mn-lt"/>
                <a:ea typeface="+mn-ea"/>
              </a:rPr>
              <a:t>通常以分贝</a:t>
            </a:r>
            <a:r>
              <a:rPr lang="en-US" altLang="zh-CN" sz="2800" b="1" dirty="0">
                <a:solidFill>
                  <a:srgbClr val="083CB0"/>
                </a:solidFill>
                <a:latin typeface="+mn-lt"/>
                <a:ea typeface="+mn-ea"/>
              </a:rPr>
              <a:t>(dB)</a:t>
            </a:r>
            <a:r>
              <a:rPr lang="zh-CN" altLang="en-US" sz="2800" b="1" dirty="0">
                <a:solidFill>
                  <a:srgbClr val="083CB0"/>
                </a:solidFill>
                <a:latin typeface="+mn-lt"/>
                <a:ea typeface="+mn-ea"/>
              </a:rPr>
              <a:t>为单位表示。</a:t>
            </a:r>
          </a:p>
        </p:txBody>
      </p:sp>
      <p:sp>
        <p:nvSpPr>
          <p:cNvPr id="4" name="标题 1">
            <a:extLst>
              <a:ext uri="{FF2B5EF4-FFF2-40B4-BE49-F238E27FC236}">
                <a16:creationId xmlns:a16="http://schemas.microsoft.com/office/drawing/2014/main" id="{E14348B1-69BD-461D-AA02-B7D94A5089A8}"/>
              </a:ext>
            </a:extLst>
          </p:cNvPr>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Tree>
    <p:extLst>
      <p:ext uri="{BB962C8B-B14F-4D97-AF65-F5344CB8AC3E}">
        <p14:creationId xmlns:p14="http://schemas.microsoft.com/office/powerpoint/2010/main" val="2217274806"/>
      </p:ext>
    </p:extLst>
  </p:cSld>
  <p:clrMapOvr>
    <a:masterClrMapping/>
  </p:clrMapOvr>
  <p:transition spd="slow">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1700808"/>
            <a:ext cx="7848872" cy="3108543"/>
          </a:xfrm>
          <a:prstGeom prst="rect">
            <a:avLst/>
          </a:prstGeom>
        </p:spPr>
        <p:txBody>
          <a:bodyPr wrap="square">
            <a:spAutoFit/>
          </a:bodyPr>
          <a:lstStyle/>
          <a:p>
            <a:r>
              <a:rPr lang="zh-CN" altLang="en-US" sz="2800" b="1" dirty="0">
                <a:solidFill>
                  <a:srgbClr val="7030A0"/>
                </a:solidFill>
                <a:latin typeface="+mn-lt"/>
                <a:ea typeface="+mn-ea"/>
              </a:rPr>
              <a:t>串扰（</a:t>
            </a:r>
            <a:r>
              <a:rPr lang="en-US" altLang="zh-CN" sz="2800" b="1" dirty="0">
                <a:solidFill>
                  <a:srgbClr val="7030A0"/>
                </a:solidFill>
                <a:latin typeface="+mn-lt"/>
                <a:ea typeface="+mn-ea"/>
              </a:rPr>
              <a:t>Crosstalk</a:t>
            </a:r>
            <a:r>
              <a:rPr lang="zh-CN" altLang="en-US" sz="2800" b="1" dirty="0">
                <a:solidFill>
                  <a:srgbClr val="7030A0"/>
                </a:solidFill>
                <a:latin typeface="+mn-lt"/>
                <a:ea typeface="+mn-ea"/>
              </a:rPr>
              <a:t>）</a:t>
            </a:r>
          </a:p>
          <a:p>
            <a:r>
              <a:rPr lang="zh-CN" altLang="en-US" sz="2800" b="1" dirty="0">
                <a:solidFill>
                  <a:srgbClr val="083CB0"/>
                </a:solidFill>
                <a:latin typeface="+mn-lt"/>
                <a:ea typeface="+mn-ea"/>
              </a:rPr>
              <a:t>串扰表示每路模拟输入与其它模拟输入的隔离程度。对于具有多路输入通道的</a:t>
            </a:r>
            <a:r>
              <a:rPr lang="en-US" altLang="zh-CN" sz="2800" b="1" dirty="0">
                <a:solidFill>
                  <a:srgbClr val="083CB0"/>
                </a:solidFill>
                <a:latin typeface="+mn-lt"/>
                <a:ea typeface="+mn-ea"/>
              </a:rPr>
              <a:t>ADC</a:t>
            </a:r>
            <a:r>
              <a:rPr lang="zh-CN" altLang="en-US" sz="2800" b="1" dirty="0">
                <a:solidFill>
                  <a:srgbClr val="083CB0"/>
                </a:solidFill>
                <a:latin typeface="+mn-lt"/>
                <a:ea typeface="+mn-ea"/>
              </a:rPr>
              <a:t>，串扰指从一路模拟输入信号耦合到另一路模拟输入的信号总量，该值通常以分贝</a:t>
            </a:r>
            <a:r>
              <a:rPr lang="en-US" altLang="zh-CN" sz="2800" b="1" dirty="0">
                <a:solidFill>
                  <a:srgbClr val="083CB0"/>
                </a:solidFill>
                <a:latin typeface="+mn-lt"/>
                <a:ea typeface="+mn-ea"/>
              </a:rPr>
              <a:t>(dB)</a:t>
            </a:r>
            <a:r>
              <a:rPr lang="zh-CN" altLang="en-US" sz="2800" b="1" dirty="0">
                <a:solidFill>
                  <a:srgbClr val="083CB0"/>
                </a:solidFill>
                <a:latin typeface="+mn-lt"/>
                <a:ea typeface="+mn-ea"/>
              </a:rPr>
              <a:t>为单位表示；对于具有多路输出通道的</a:t>
            </a:r>
            <a:r>
              <a:rPr lang="en-US" altLang="zh-CN" sz="2800" b="1" dirty="0">
                <a:solidFill>
                  <a:srgbClr val="083CB0"/>
                </a:solidFill>
                <a:latin typeface="+mn-lt"/>
                <a:ea typeface="+mn-ea"/>
              </a:rPr>
              <a:t>DAC</a:t>
            </a:r>
            <a:r>
              <a:rPr lang="zh-CN" altLang="en-US" sz="2800" b="1" dirty="0">
                <a:solidFill>
                  <a:srgbClr val="083CB0"/>
                </a:solidFill>
                <a:latin typeface="+mn-lt"/>
                <a:ea typeface="+mn-ea"/>
              </a:rPr>
              <a:t>，串扰是指一路</a:t>
            </a:r>
            <a:r>
              <a:rPr lang="en-US" altLang="zh-CN" sz="2800" b="1" dirty="0">
                <a:solidFill>
                  <a:srgbClr val="083CB0"/>
                </a:solidFill>
                <a:latin typeface="+mn-lt"/>
                <a:ea typeface="+mn-ea"/>
              </a:rPr>
              <a:t>DAC</a:t>
            </a:r>
            <a:r>
              <a:rPr lang="zh-CN" altLang="en-US" sz="2800" b="1" dirty="0">
                <a:solidFill>
                  <a:srgbClr val="083CB0"/>
                </a:solidFill>
                <a:latin typeface="+mn-lt"/>
                <a:ea typeface="+mn-ea"/>
              </a:rPr>
              <a:t>输出更新时在另一路</a:t>
            </a:r>
            <a:r>
              <a:rPr lang="en-US" altLang="zh-CN" sz="2800" b="1" dirty="0">
                <a:solidFill>
                  <a:srgbClr val="083CB0"/>
                </a:solidFill>
                <a:latin typeface="+mn-lt"/>
                <a:ea typeface="+mn-ea"/>
              </a:rPr>
              <a:t>DAC</a:t>
            </a:r>
            <a:r>
              <a:rPr lang="zh-CN" altLang="en-US" sz="2800" b="1" dirty="0">
                <a:solidFill>
                  <a:srgbClr val="083CB0"/>
                </a:solidFill>
                <a:latin typeface="+mn-lt"/>
                <a:ea typeface="+mn-ea"/>
              </a:rPr>
              <a:t>输出端产生的噪声总量。</a:t>
            </a:r>
          </a:p>
        </p:txBody>
      </p:sp>
      <p:sp>
        <p:nvSpPr>
          <p:cNvPr id="3" name="标题 1">
            <a:extLst>
              <a:ext uri="{FF2B5EF4-FFF2-40B4-BE49-F238E27FC236}">
                <a16:creationId xmlns:a16="http://schemas.microsoft.com/office/drawing/2014/main" id="{12344EA8-BA03-48E1-9C76-52F604A53304}"/>
              </a:ext>
            </a:extLst>
          </p:cNvPr>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Tree>
    <p:extLst>
      <p:ext uri="{BB962C8B-B14F-4D97-AF65-F5344CB8AC3E}">
        <p14:creationId xmlns:p14="http://schemas.microsoft.com/office/powerpoint/2010/main" val="4280209646"/>
      </p:ext>
    </p:extLst>
  </p:cSld>
  <p:clrMapOvr>
    <a:masterClrMapping/>
  </p:clrMapOvr>
  <p:transition spd="slow">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1052736"/>
            <a:ext cx="8064896" cy="1815882"/>
          </a:xfrm>
          <a:prstGeom prst="rect">
            <a:avLst/>
          </a:prstGeom>
        </p:spPr>
        <p:txBody>
          <a:bodyPr wrap="square">
            <a:spAutoFit/>
          </a:bodyPr>
          <a:lstStyle/>
          <a:p>
            <a:r>
              <a:rPr lang="zh-CN" altLang="en-US" sz="2800" b="1" dirty="0">
                <a:solidFill>
                  <a:srgbClr val="7030A0"/>
                </a:solidFill>
                <a:latin typeface="+mn-lt"/>
                <a:ea typeface="+mn-ea"/>
              </a:rPr>
              <a:t>数字馈通</a:t>
            </a:r>
          </a:p>
          <a:p>
            <a:r>
              <a:rPr lang="zh-CN" altLang="en-US" sz="2800" b="1" dirty="0">
                <a:solidFill>
                  <a:srgbClr val="083CB0"/>
                </a:solidFill>
                <a:latin typeface="+mn-lt"/>
                <a:ea typeface="+mn-ea"/>
              </a:rPr>
              <a:t>数字馈通是指</a:t>
            </a:r>
            <a:r>
              <a:rPr lang="en-US" altLang="zh-CN" sz="2800" b="1" dirty="0">
                <a:solidFill>
                  <a:srgbClr val="083CB0"/>
                </a:solidFill>
                <a:latin typeface="+mn-lt"/>
                <a:ea typeface="+mn-ea"/>
              </a:rPr>
              <a:t>DAC</a:t>
            </a:r>
            <a:r>
              <a:rPr lang="zh-CN" altLang="en-US" sz="2800" b="1" dirty="0">
                <a:solidFill>
                  <a:srgbClr val="083CB0"/>
                </a:solidFill>
                <a:latin typeface="+mn-lt"/>
                <a:ea typeface="+mn-ea"/>
              </a:rPr>
              <a:t>数字控制信号变化时，在</a:t>
            </a:r>
            <a:r>
              <a:rPr lang="en-US" altLang="zh-CN" sz="2800" b="1" dirty="0">
                <a:solidFill>
                  <a:srgbClr val="083CB0"/>
                </a:solidFill>
                <a:latin typeface="+mn-lt"/>
                <a:ea typeface="+mn-ea"/>
              </a:rPr>
              <a:t>DAC</a:t>
            </a:r>
            <a:r>
              <a:rPr lang="zh-CN" altLang="en-US" sz="2800" b="1" dirty="0">
                <a:solidFill>
                  <a:srgbClr val="083CB0"/>
                </a:solidFill>
                <a:latin typeface="+mn-lt"/>
                <a:ea typeface="+mn-ea"/>
              </a:rPr>
              <a:t>输出端产生的噪声。在下图中，</a:t>
            </a:r>
            <a:r>
              <a:rPr lang="en-US" altLang="zh-CN" sz="2800" b="1" dirty="0">
                <a:solidFill>
                  <a:srgbClr val="083CB0"/>
                </a:solidFill>
                <a:latin typeface="+mn-lt"/>
                <a:ea typeface="+mn-ea"/>
              </a:rPr>
              <a:t>DAC</a:t>
            </a:r>
            <a:r>
              <a:rPr lang="zh-CN" altLang="en-US" sz="2800" b="1" dirty="0">
                <a:solidFill>
                  <a:srgbClr val="083CB0"/>
                </a:solidFill>
                <a:latin typeface="+mn-lt"/>
                <a:ea typeface="+mn-ea"/>
              </a:rPr>
              <a:t>输出端的馈通是串行时钟信号噪声的结果。</a:t>
            </a:r>
          </a:p>
        </p:txBody>
      </p:sp>
      <p:pic>
        <p:nvPicPr>
          <p:cNvPr id="3" name="图片 2"/>
          <p:cNvPicPr>
            <a:picLocks noChangeAspect="1"/>
          </p:cNvPicPr>
          <p:nvPr/>
        </p:nvPicPr>
        <p:blipFill>
          <a:blip r:embed="rId2"/>
          <a:stretch>
            <a:fillRect/>
          </a:stretch>
        </p:blipFill>
        <p:spPr>
          <a:xfrm>
            <a:off x="755576" y="2996952"/>
            <a:ext cx="7848872" cy="3295650"/>
          </a:xfrm>
          <a:prstGeom prst="rect">
            <a:avLst/>
          </a:prstGeom>
        </p:spPr>
      </p:pic>
      <p:sp>
        <p:nvSpPr>
          <p:cNvPr id="4" name="标题 1">
            <a:extLst>
              <a:ext uri="{FF2B5EF4-FFF2-40B4-BE49-F238E27FC236}">
                <a16:creationId xmlns:a16="http://schemas.microsoft.com/office/drawing/2014/main" id="{380F5F57-44E4-4A80-91FA-AE4A44CA2346}"/>
              </a:ext>
            </a:extLst>
          </p:cNvPr>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Tree>
    <p:extLst>
      <p:ext uri="{BB962C8B-B14F-4D97-AF65-F5344CB8AC3E}">
        <p14:creationId xmlns:p14="http://schemas.microsoft.com/office/powerpoint/2010/main" val="3162987325"/>
      </p:ext>
    </p:extLst>
  </p:cSld>
  <p:clrMapOvr>
    <a:masterClrMapping/>
  </p:clrMapOvr>
  <p:transition spd="slow">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2898" y="692696"/>
            <a:ext cx="8351102" cy="3970318"/>
          </a:xfrm>
          <a:prstGeom prst="rect">
            <a:avLst/>
          </a:prstGeom>
        </p:spPr>
        <p:txBody>
          <a:bodyPr wrap="square">
            <a:spAutoFit/>
          </a:bodyPr>
          <a:lstStyle/>
          <a:p>
            <a:r>
              <a:rPr lang="zh-CN" altLang="en-US" sz="2800" b="1" dirty="0">
                <a:solidFill>
                  <a:srgbClr val="7030A0"/>
                </a:solidFill>
                <a:latin typeface="+mn-lt"/>
                <a:ea typeface="+mn-ea"/>
              </a:rPr>
              <a:t>动态范围</a:t>
            </a:r>
          </a:p>
          <a:p>
            <a:r>
              <a:rPr lang="zh-CN" altLang="en-US" sz="2800" b="1" dirty="0">
                <a:solidFill>
                  <a:srgbClr val="083CB0"/>
                </a:solidFill>
                <a:latin typeface="+mn-lt"/>
                <a:ea typeface="+mn-ea"/>
              </a:rPr>
              <a:t>动态范围定义为器件本底噪声至其规定最大输出电平之间的范围，通常以</a:t>
            </a:r>
            <a:r>
              <a:rPr lang="en-US" altLang="zh-CN" sz="2800" b="1" dirty="0">
                <a:solidFill>
                  <a:srgbClr val="083CB0"/>
                </a:solidFill>
                <a:latin typeface="+mn-lt"/>
                <a:ea typeface="+mn-ea"/>
              </a:rPr>
              <a:t>dB</a:t>
            </a:r>
            <a:r>
              <a:rPr lang="zh-CN" altLang="en-US" sz="2800" b="1" dirty="0">
                <a:solidFill>
                  <a:srgbClr val="083CB0"/>
                </a:solidFill>
                <a:latin typeface="+mn-lt"/>
                <a:ea typeface="+mn-ea"/>
              </a:rPr>
              <a:t>表示。</a:t>
            </a:r>
            <a:r>
              <a:rPr lang="en-US" altLang="zh-CN" sz="2800" b="1" dirty="0">
                <a:solidFill>
                  <a:srgbClr val="083CB0"/>
                </a:solidFill>
                <a:latin typeface="+mn-lt"/>
                <a:ea typeface="+mn-ea"/>
              </a:rPr>
              <a:t>ADC</a:t>
            </a:r>
            <a:r>
              <a:rPr lang="zh-CN" altLang="en-US" sz="2800" b="1" dirty="0">
                <a:solidFill>
                  <a:srgbClr val="083CB0"/>
                </a:solidFill>
                <a:latin typeface="+mn-lt"/>
                <a:ea typeface="+mn-ea"/>
              </a:rPr>
              <a:t>的动态范围为</a:t>
            </a:r>
            <a:r>
              <a:rPr lang="en-US" altLang="zh-CN" sz="2800" b="1" dirty="0">
                <a:solidFill>
                  <a:srgbClr val="083CB0"/>
                </a:solidFill>
                <a:latin typeface="+mn-lt"/>
                <a:ea typeface="+mn-ea"/>
              </a:rPr>
              <a:t>ADC</a:t>
            </a:r>
            <a:r>
              <a:rPr lang="zh-CN" altLang="en-US" sz="2800" b="1" dirty="0">
                <a:solidFill>
                  <a:srgbClr val="083CB0"/>
                </a:solidFill>
                <a:latin typeface="+mn-lt"/>
                <a:ea typeface="+mn-ea"/>
              </a:rPr>
              <a:t>能够分辨的信号幅值范围；如果</a:t>
            </a:r>
            <a:r>
              <a:rPr lang="en-US" altLang="zh-CN" sz="2800" b="1" dirty="0">
                <a:solidFill>
                  <a:srgbClr val="083CB0"/>
                </a:solidFill>
                <a:latin typeface="+mn-lt"/>
                <a:ea typeface="+mn-ea"/>
              </a:rPr>
              <a:t>ADC</a:t>
            </a:r>
            <a:r>
              <a:rPr lang="zh-CN" altLang="en-US" sz="2800" b="1" dirty="0">
                <a:solidFill>
                  <a:srgbClr val="083CB0"/>
                </a:solidFill>
                <a:latin typeface="+mn-lt"/>
                <a:ea typeface="+mn-ea"/>
              </a:rPr>
              <a:t>的动态范围为</a:t>
            </a:r>
            <a:r>
              <a:rPr lang="en-US" altLang="zh-CN" sz="2800" b="1" dirty="0">
                <a:solidFill>
                  <a:srgbClr val="083CB0"/>
                </a:solidFill>
                <a:latin typeface="+mn-lt"/>
                <a:ea typeface="+mn-ea"/>
              </a:rPr>
              <a:t>60dB</a:t>
            </a:r>
            <a:r>
              <a:rPr lang="zh-CN" altLang="en-US" sz="2800" b="1" dirty="0">
                <a:solidFill>
                  <a:srgbClr val="083CB0"/>
                </a:solidFill>
                <a:latin typeface="+mn-lt"/>
                <a:ea typeface="+mn-ea"/>
              </a:rPr>
              <a:t>，则其可分辨的信号幅值为</a:t>
            </a:r>
            <a:r>
              <a:rPr lang="en-US" altLang="zh-CN" sz="2800" b="1" dirty="0">
                <a:solidFill>
                  <a:srgbClr val="083CB0"/>
                </a:solidFill>
                <a:latin typeface="+mn-lt"/>
                <a:ea typeface="+mn-ea"/>
              </a:rPr>
              <a:t>x</a:t>
            </a:r>
            <a:r>
              <a:rPr lang="zh-CN" altLang="en-US" sz="2800" b="1" dirty="0">
                <a:solidFill>
                  <a:srgbClr val="083CB0"/>
                </a:solidFill>
                <a:latin typeface="+mn-lt"/>
                <a:ea typeface="+mn-ea"/>
              </a:rPr>
              <a:t>至</a:t>
            </a:r>
            <a:r>
              <a:rPr lang="en-US" altLang="zh-CN" sz="2800" b="1" dirty="0">
                <a:solidFill>
                  <a:srgbClr val="083CB0"/>
                </a:solidFill>
                <a:latin typeface="+mn-lt"/>
                <a:ea typeface="+mn-ea"/>
              </a:rPr>
              <a:t>1000x</a:t>
            </a:r>
            <a:r>
              <a:rPr lang="zh-CN" altLang="en-US" sz="2800" b="1" dirty="0">
                <a:solidFill>
                  <a:srgbClr val="083CB0"/>
                </a:solidFill>
                <a:latin typeface="+mn-lt"/>
                <a:ea typeface="+mn-ea"/>
              </a:rPr>
              <a:t>。对于通信应用，信号强度变化范围非常大，动态范围非常重要。如果信号太大，则会造成</a:t>
            </a:r>
            <a:r>
              <a:rPr lang="en-US" altLang="zh-CN" sz="2800" b="1" dirty="0">
                <a:solidFill>
                  <a:srgbClr val="083CB0"/>
                </a:solidFill>
                <a:latin typeface="+mn-lt"/>
                <a:ea typeface="+mn-ea"/>
              </a:rPr>
              <a:t>ADC</a:t>
            </a:r>
            <a:r>
              <a:rPr lang="zh-CN" altLang="en-US" sz="2800" b="1" dirty="0">
                <a:solidFill>
                  <a:srgbClr val="083CB0"/>
                </a:solidFill>
                <a:latin typeface="+mn-lt"/>
                <a:ea typeface="+mn-ea"/>
              </a:rPr>
              <a:t>输入过量程；如果信号太小，则会被淹没在转换器的量化噪声中。</a:t>
            </a:r>
          </a:p>
        </p:txBody>
      </p:sp>
      <p:sp>
        <p:nvSpPr>
          <p:cNvPr id="3" name="矩形 2"/>
          <p:cNvSpPr/>
          <p:nvPr/>
        </p:nvSpPr>
        <p:spPr>
          <a:xfrm>
            <a:off x="792898" y="4654495"/>
            <a:ext cx="8351102" cy="2246769"/>
          </a:xfrm>
          <a:prstGeom prst="rect">
            <a:avLst/>
          </a:prstGeom>
        </p:spPr>
        <p:txBody>
          <a:bodyPr wrap="square">
            <a:spAutoFit/>
          </a:bodyPr>
          <a:lstStyle/>
          <a:p>
            <a:r>
              <a:rPr lang="zh-CN" altLang="en-US" sz="2800" b="1" dirty="0">
                <a:solidFill>
                  <a:srgbClr val="7030A0"/>
                </a:solidFill>
                <a:latin typeface="+mn-lt"/>
                <a:ea typeface="+mn-ea"/>
              </a:rPr>
              <a:t>全功率带宽</a:t>
            </a:r>
            <a:r>
              <a:rPr lang="en-US" altLang="zh-CN" sz="2800" b="1" dirty="0">
                <a:solidFill>
                  <a:srgbClr val="7030A0"/>
                </a:solidFill>
                <a:latin typeface="+mn-lt"/>
                <a:ea typeface="+mn-ea"/>
              </a:rPr>
              <a:t>(FPBW)</a:t>
            </a:r>
          </a:p>
          <a:p>
            <a:r>
              <a:rPr lang="en-US" altLang="zh-CN" sz="2800" b="1" dirty="0">
                <a:solidFill>
                  <a:srgbClr val="083CB0"/>
                </a:solidFill>
                <a:latin typeface="+mn-lt"/>
                <a:ea typeface="+mn-ea"/>
              </a:rPr>
              <a:t>ADC</a:t>
            </a:r>
            <a:r>
              <a:rPr lang="zh-CN" altLang="en-US" sz="2800" b="1" dirty="0">
                <a:solidFill>
                  <a:srgbClr val="083CB0"/>
                </a:solidFill>
                <a:latin typeface="+mn-lt"/>
                <a:ea typeface="+mn-ea"/>
              </a:rPr>
              <a:t>工作时施加的模拟输入信号等于或接近转换器的规定满幅电压。然后将输入频率提高到某个频率，使数字转换结果的幅值降低</a:t>
            </a:r>
            <a:r>
              <a:rPr lang="en-US" altLang="zh-CN" sz="2800" b="1" dirty="0">
                <a:solidFill>
                  <a:srgbClr val="083CB0"/>
                </a:solidFill>
                <a:latin typeface="+mn-lt"/>
                <a:ea typeface="+mn-ea"/>
              </a:rPr>
              <a:t>3dB</a:t>
            </a:r>
            <a:r>
              <a:rPr lang="zh-CN" altLang="en-US" sz="2800" b="1" dirty="0">
                <a:solidFill>
                  <a:srgbClr val="083CB0"/>
                </a:solidFill>
                <a:latin typeface="+mn-lt"/>
                <a:ea typeface="+mn-ea"/>
              </a:rPr>
              <a:t>。该输入频率即为全功率带宽。</a:t>
            </a:r>
          </a:p>
        </p:txBody>
      </p:sp>
      <p:sp>
        <p:nvSpPr>
          <p:cNvPr id="4" name="标题 1">
            <a:extLst>
              <a:ext uri="{FF2B5EF4-FFF2-40B4-BE49-F238E27FC236}">
                <a16:creationId xmlns:a16="http://schemas.microsoft.com/office/drawing/2014/main" id="{A92E0650-32E6-4670-9DA4-DA5E68768C0E}"/>
              </a:ext>
            </a:extLst>
          </p:cNvPr>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Tree>
    <p:extLst>
      <p:ext uri="{BB962C8B-B14F-4D97-AF65-F5344CB8AC3E}">
        <p14:creationId xmlns:p14="http://schemas.microsoft.com/office/powerpoint/2010/main" val="1090449074"/>
      </p:ext>
    </p:extLst>
  </p:cSld>
  <p:clrMapOvr>
    <a:masterClrMapping/>
  </p:clrMapOvr>
  <p:transition spd="slow">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1011293"/>
            <a:ext cx="7920880" cy="1815882"/>
          </a:xfrm>
          <a:prstGeom prst="rect">
            <a:avLst/>
          </a:prstGeom>
        </p:spPr>
        <p:txBody>
          <a:bodyPr wrap="square">
            <a:spAutoFit/>
          </a:bodyPr>
          <a:lstStyle/>
          <a:p>
            <a:r>
              <a:rPr lang="zh-CN" altLang="en-US" sz="2800" b="1" dirty="0">
                <a:solidFill>
                  <a:srgbClr val="7030A0"/>
                </a:solidFill>
                <a:latin typeface="+mn-lt"/>
                <a:ea typeface="+mn-ea"/>
              </a:rPr>
              <a:t>满幅</a:t>
            </a:r>
            <a:r>
              <a:rPr lang="en-US" altLang="zh-CN" sz="2800" b="1" dirty="0">
                <a:solidFill>
                  <a:srgbClr val="7030A0"/>
                </a:solidFill>
                <a:latin typeface="+mn-lt"/>
                <a:ea typeface="+mn-ea"/>
              </a:rPr>
              <a:t>(FS)</a:t>
            </a:r>
            <a:r>
              <a:rPr lang="zh-CN" altLang="en-US" sz="2800" b="1" dirty="0">
                <a:solidFill>
                  <a:srgbClr val="7030A0"/>
                </a:solidFill>
                <a:latin typeface="+mn-lt"/>
                <a:ea typeface="+mn-ea"/>
              </a:rPr>
              <a:t>误差</a:t>
            </a:r>
          </a:p>
          <a:p>
            <a:r>
              <a:rPr lang="zh-CN" altLang="en-US" sz="2800" b="1" dirty="0">
                <a:solidFill>
                  <a:srgbClr val="083CB0"/>
                </a:solidFill>
                <a:latin typeface="+mn-lt"/>
                <a:ea typeface="+mn-ea"/>
              </a:rPr>
              <a:t>满幅误差为触发跳变至满幅编码的实际值与理想模拟满幅跳变值之差。满幅误差等于“失调误差</a:t>
            </a:r>
            <a:r>
              <a:rPr lang="en-US" altLang="zh-CN" sz="2800" b="1" dirty="0">
                <a:solidFill>
                  <a:srgbClr val="083CB0"/>
                </a:solidFill>
                <a:latin typeface="+mn-lt"/>
                <a:ea typeface="+mn-ea"/>
              </a:rPr>
              <a:t>+</a:t>
            </a:r>
            <a:r>
              <a:rPr lang="zh-CN" altLang="en-US" sz="2800" b="1" dirty="0">
                <a:solidFill>
                  <a:srgbClr val="083CB0"/>
                </a:solidFill>
                <a:latin typeface="+mn-lt"/>
                <a:ea typeface="+mn-ea"/>
              </a:rPr>
              <a:t>增益误差”，如下图所示。</a:t>
            </a:r>
          </a:p>
        </p:txBody>
      </p:sp>
      <p:pic>
        <p:nvPicPr>
          <p:cNvPr id="3" name="图片 2"/>
          <p:cNvPicPr>
            <a:picLocks noChangeAspect="1"/>
          </p:cNvPicPr>
          <p:nvPr/>
        </p:nvPicPr>
        <p:blipFill>
          <a:blip r:embed="rId2"/>
          <a:stretch>
            <a:fillRect/>
          </a:stretch>
        </p:blipFill>
        <p:spPr>
          <a:xfrm>
            <a:off x="1043608" y="2852936"/>
            <a:ext cx="7056784" cy="3863790"/>
          </a:xfrm>
          <a:prstGeom prst="rect">
            <a:avLst/>
          </a:prstGeom>
        </p:spPr>
      </p:pic>
      <p:sp>
        <p:nvSpPr>
          <p:cNvPr id="4" name="标题 1">
            <a:extLst>
              <a:ext uri="{FF2B5EF4-FFF2-40B4-BE49-F238E27FC236}">
                <a16:creationId xmlns:a16="http://schemas.microsoft.com/office/drawing/2014/main" id="{977F7163-6154-4E34-9582-748840CB8C21}"/>
              </a:ext>
            </a:extLst>
          </p:cNvPr>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Tree>
    <p:extLst>
      <p:ext uri="{BB962C8B-B14F-4D97-AF65-F5344CB8AC3E}">
        <p14:creationId xmlns:p14="http://schemas.microsoft.com/office/powerpoint/2010/main" val="4251971456"/>
      </p:ext>
    </p:extLst>
  </p:cSld>
  <p:clrMapOvr>
    <a:masterClrMapping/>
  </p:clrMapOvr>
  <p:transition spd="slow">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980728"/>
            <a:ext cx="8496944" cy="4401205"/>
          </a:xfrm>
          <a:prstGeom prst="rect">
            <a:avLst/>
          </a:prstGeom>
        </p:spPr>
        <p:txBody>
          <a:bodyPr wrap="square">
            <a:spAutoFit/>
          </a:bodyPr>
          <a:lstStyle/>
          <a:p>
            <a:r>
              <a:rPr lang="en-US" altLang="zh-CN" sz="2800" b="1" dirty="0">
                <a:solidFill>
                  <a:srgbClr val="7030A0"/>
                </a:solidFill>
                <a:latin typeface="+mn-lt"/>
                <a:ea typeface="+mn-ea"/>
              </a:rPr>
              <a:t>FS</a:t>
            </a:r>
            <a:r>
              <a:rPr lang="zh-CN" altLang="en-US" sz="2800" b="1" dirty="0">
                <a:solidFill>
                  <a:srgbClr val="7030A0"/>
                </a:solidFill>
                <a:latin typeface="+mn-lt"/>
                <a:ea typeface="+mn-ea"/>
              </a:rPr>
              <a:t>增益误差</a:t>
            </a:r>
            <a:r>
              <a:rPr lang="en-US" altLang="zh-CN" sz="2800" b="1" dirty="0">
                <a:solidFill>
                  <a:srgbClr val="7030A0"/>
                </a:solidFill>
                <a:latin typeface="+mn-lt"/>
                <a:ea typeface="+mn-ea"/>
              </a:rPr>
              <a:t>(DAC)</a:t>
            </a:r>
          </a:p>
          <a:p>
            <a:r>
              <a:rPr lang="zh-CN" altLang="en-US" sz="2800" b="1" dirty="0">
                <a:solidFill>
                  <a:srgbClr val="083CB0"/>
                </a:solidFill>
                <a:latin typeface="+mn-lt"/>
                <a:ea typeface="+mn-ea"/>
              </a:rPr>
              <a:t>数</a:t>
            </a:r>
            <a:r>
              <a:rPr lang="en-US" altLang="zh-CN" sz="2800" b="1" dirty="0">
                <a:solidFill>
                  <a:srgbClr val="083CB0"/>
                </a:solidFill>
                <a:latin typeface="+mn-lt"/>
                <a:ea typeface="+mn-ea"/>
              </a:rPr>
              <a:t>/</a:t>
            </a:r>
            <a:r>
              <a:rPr lang="zh-CN" altLang="en-US" sz="2800" b="1" dirty="0">
                <a:solidFill>
                  <a:srgbClr val="083CB0"/>
                </a:solidFill>
                <a:latin typeface="+mn-lt"/>
                <a:ea typeface="+mn-ea"/>
              </a:rPr>
              <a:t>模转换器</a:t>
            </a:r>
            <a:r>
              <a:rPr lang="en-US" altLang="zh-CN" sz="2800" b="1" dirty="0">
                <a:solidFill>
                  <a:srgbClr val="083CB0"/>
                </a:solidFill>
                <a:latin typeface="+mn-lt"/>
                <a:ea typeface="+mn-ea"/>
              </a:rPr>
              <a:t>(DAC)</a:t>
            </a:r>
            <a:r>
              <a:rPr lang="zh-CN" altLang="en-US" sz="2800" b="1" dirty="0">
                <a:solidFill>
                  <a:srgbClr val="083CB0"/>
                </a:solidFill>
                <a:latin typeface="+mn-lt"/>
                <a:ea typeface="+mn-ea"/>
              </a:rPr>
              <a:t>的满幅增益误差为实际与理想输出跨距之差。实际跨距为输入设置为全</a:t>
            </a:r>
            <a:r>
              <a:rPr lang="en-US" altLang="zh-CN" sz="2800" b="1" dirty="0">
                <a:solidFill>
                  <a:srgbClr val="083CB0"/>
                </a:solidFill>
                <a:latin typeface="+mn-lt"/>
                <a:ea typeface="+mn-ea"/>
              </a:rPr>
              <a:t>1</a:t>
            </a:r>
            <a:r>
              <a:rPr lang="zh-CN" altLang="en-US" sz="2800" b="1" dirty="0">
                <a:solidFill>
                  <a:srgbClr val="083CB0"/>
                </a:solidFill>
                <a:latin typeface="+mn-lt"/>
                <a:ea typeface="+mn-ea"/>
              </a:rPr>
              <a:t>时与输入设置为全</a:t>
            </a:r>
            <a:r>
              <a:rPr lang="en-US" altLang="zh-CN" sz="2800" b="1" dirty="0">
                <a:solidFill>
                  <a:srgbClr val="083CB0"/>
                </a:solidFill>
                <a:latin typeface="+mn-lt"/>
                <a:ea typeface="+mn-ea"/>
              </a:rPr>
              <a:t>0</a:t>
            </a:r>
            <a:r>
              <a:rPr lang="zh-CN" altLang="en-US" sz="2800" b="1" dirty="0">
                <a:solidFill>
                  <a:srgbClr val="083CB0"/>
                </a:solidFill>
                <a:latin typeface="+mn-lt"/>
                <a:ea typeface="+mn-ea"/>
              </a:rPr>
              <a:t>时的输出之差。所有数据转换器的满幅增益误差都与选择用于测量增益误差的基准有关。</a:t>
            </a:r>
          </a:p>
          <a:p>
            <a:r>
              <a:rPr lang="zh-CN" altLang="en-US" sz="2800" b="1" dirty="0">
                <a:solidFill>
                  <a:srgbClr val="7030A0"/>
                </a:solidFill>
                <a:latin typeface="+mn-lt"/>
                <a:ea typeface="+mn-ea"/>
              </a:rPr>
              <a:t>增益误差</a:t>
            </a:r>
          </a:p>
          <a:p>
            <a:r>
              <a:rPr lang="en-US" altLang="zh-CN" sz="2800" b="1" dirty="0">
                <a:solidFill>
                  <a:srgbClr val="083CB0"/>
                </a:solidFill>
                <a:latin typeface="+mn-lt"/>
                <a:ea typeface="+mn-ea"/>
              </a:rPr>
              <a:t>ADC</a:t>
            </a:r>
            <a:r>
              <a:rPr lang="zh-CN" altLang="en-US" sz="2800" b="1" dirty="0">
                <a:solidFill>
                  <a:srgbClr val="083CB0"/>
                </a:solidFill>
                <a:latin typeface="+mn-lt"/>
                <a:ea typeface="+mn-ea"/>
              </a:rPr>
              <a:t>或</a:t>
            </a:r>
            <a:r>
              <a:rPr lang="en-US" altLang="zh-CN" sz="2800" b="1" dirty="0">
                <a:solidFill>
                  <a:srgbClr val="083CB0"/>
                </a:solidFill>
                <a:latin typeface="+mn-lt"/>
                <a:ea typeface="+mn-ea"/>
              </a:rPr>
              <a:t>DAC</a:t>
            </a:r>
            <a:r>
              <a:rPr lang="zh-CN" altLang="en-US" sz="2800" b="1" dirty="0">
                <a:solidFill>
                  <a:srgbClr val="083CB0"/>
                </a:solidFill>
                <a:latin typeface="+mn-lt"/>
                <a:ea typeface="+mn-ea"/>
              </a:rPr>
              <a:t>的增益误差表示实际传递函数的斜率与理想传递函数的斜率的匹配程度。增益误差通常表示为</a:t>
            </a:r>
            <a:r>
              <a:rPr lang="en-US" altLang="zh-CN" sz="2800" b="1" dirty="0">
                <a:solidFill>
                  <a:srgbClr val="083CB0"/>
                </a:solidFill>
                <a:latin typeface="+mn-lt"/>
                <a:ea typeface="+mn-ea"/>
              </a:rPr>
              <a:t>LSB</a:t>
            </a:r>
            <a:r>
              <a:rPr lang="zh-CN" altLang="en-US" sz="2800" b="1" dirty="0">
                <a:solidFill>
                  <a:srgbClr val="083CB0"/>
                </a:solidFill>
                <a:latin typeface="+mn-lt"/>
                <a:ea typeface="+mn-ea"/>
              </a:rPr>
              <a:t>或满幅范围的百分比</a:t>
            </a:r>
            <a:r>
              <a:rPr lang="en-US" altLang="zh-CN" sz="2800" b="1" dirty="0">
                <a:solidFill>
                  <a:srgbClr val="083CB0"/>
                </a:solidFill>
                <a:latin typeface="+mn-lt"/>
                <a:ea typeface="+mn-ea"/>
              </a:rPr>
              <a:t>(%FSR)</a:t>
            </a:r>
            <a:r>
              <a:rPr lang="zh-CN" altLang="en-US" sz="2800" b="1" dirty="0">
                <a:solidFill>
                  <a:srgbClr val="083CB0"/>
                </a:solidFill>
                <a:latin typeface="+mn-lt"/>
                <a:ea typeface="+mn-ea"/>
              </a:rPr>
              <a:t>，可通过硬件或软件校准进行消除。</a:t>
            </a:r>
          </a:p>
        </p:txBody>
      </p:sp>
      <p:sp>
        <p:nvSpPr>
          <p:cNvPr id="3" name="标题 1">
            <a:extLst>
              <a:ext uri="{FF2B5EF4-FFF2-40B4-BE49-F238E27FC236}">
                <a16:creationId xmlns:a16="http://schemas.microsoft.com/office/drawing/2014/main" id="{2F1CA523-BDED-45C6-BBD5-2885A56D3E3A}"/>
              </a:ext>
            </a:extLst>
          </p:cNvPr>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Tree>
    <p:extLst>
      <p:ext uri="{BB962C8B-B14F-4D97-AF65-F5344CB8AC3E}">
        <p14:creationId xmlns:p14="http://schemas.microsoft.com/office/powerpoint/2010/main" val="139911862"/>
      </p:ext>
    </p:extLst>
  </p:cSld>
  <p:clrMapOvr>
    <a:masterClrMapping/>
  </p:clrMapOvr>
  <p:transition spd="slow">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29408" y="692696"/>
            <a:ext cx="6696744" cy="3064612"/>
          </a:xfrm>
          <a:prstGeom prst="rect">
            <a:avLst/>
          </a:prstGeom>
        </p:spPr>
      </p:pic>
      <p:sp>
        <p:nvSpPr>
          <p:cNvPr id="3" name="矩形 2"/>
          <p:cNvSpPr/>
          <p:nvPr/>
        </p:nvSpPr>
        <p:spPr>
          <a:xfrm>
            <a:off x="467544" y="3757308"/>
            <a:ext cx="8532440" cy="3108543"/>
          </a:xfrm>
          <a:prstGeom prst="rect">
            <a:avLst/>
          </a:prstGeom>
        </p:spPr>
        <p:txBody>
          <a:bodyPr wrap="square">
            <a:spAutoFit/>
          </a:bodyPr>
          <a:lstStyle/>
          <a:p>
            <a:r>
              <a:rPr lang="zh-CN" altLang="en-US" sz="2800" b="1" dirty="0">
                <a:solidFill>
                  <a:srgbClr val="7030A0"/>
                </a:solidFill>
                <a:latin typeface="+mn-lt"/>
                <a:ea typeface="+mn-ea"/>
              </a:rPr>
              <a:t>增益误差漂移</a:t>
            </a:r>
          </a:p>
          <a:p>
            <a:r>
              <a:rPr lang="zh-CN" altLang="en-US" sz="2800" b="1" dirty="0">
                <a:solidFill>
                  <a:srgbClr val="083CB0"/>
                </a:solidFill>
                <a:latin typeface="+mn-lt"/>
                <a:ea typeface="+mn-ea"/>
              </a:rPr>
              <a:t>增益误差漂移指环境温度引起的增益误差变化，通常表示为</a:t>
            </a:r>
            <a:r>
              <a:rPr lang="en-US" altLang="zh-CN" sz="2800" b="1" dirty="0">
                <a:solidFill>
                  <a:srgbClr val="083CB0"/>
                </a:solidFill>
                <a:latin typeface="+mn-lt"/>
                <a:ea typeface="+mn-ea"/>
              </a:rPr>
              <a:t>ppm/°C</a:t>
            </a:r>
            <a:r>
              <a:rPr lang="zh-CN" altLang="en-US" sz="2800" b="1" dirty="0">
                <a:solidFill>
                  <a:srgbClr val="083CB0"/>
                </a:solidFill>
                <a:latin typeface="+mn-lt"/>
                <a:ea typeface="+mn-ea"/>
              </a:rPr>
              <a:t>。</a:t>
            </a:r>
          </a:p>
          <a:p>
            <a:r>
              <a:rPr lang="zh-CN" altLang="en-US" sz="2800" b="1" dirty="0">
                <a:solidFill>
                  <a:srgbClr val="7030A0"/>
                </a:solidFill>
                <a:latin typeface="+mn-lt"/>
                <a:ea typeface="+mn-ea"/>
              </a:rPr>
              <a:t>增益一致性</a:t>
            </a:r>
          </a:p>
          <a:p>
            <a:r>
              <a:rPr lang="zh-CN" altLang="en-US" sz="2800" b="1" dirty="0">
                <a:solidFill>
                  <a:srgbClr val="083CB0"/>
                </a:solidFill>
                <a:latin typeface="+mn-lt"/>
                <a:ea typeface="+mn-ea"/>
              </a:rPr>
              <a:t>增益一致性表示多通道</a:t>
            </a:r>
            <a:r>
              <a:rPr lang="en-US" altLang="zh-CN" sz="2800" b="1" dirty="0">
                <a:solidFill>
                  <a:srgbClr val="083CB0"/>
                </a:solidFill>
                <a:latin typeface="+mn-lt"/>
                <a:ea typeface="+mn-ea"/>
              </a:rPr>
              <a:t>ADC</a:t>
            </a:r>
            <a:r>
              <a:rPr lang="zh-CN" altLang="en-US" sz="2800" b="1" dirty="0">
                <a:solidFill>
                  <a:srgbClr val="083CB0"/>
                </a:solidFill>
                <a:latin typeface="+mn-lt"/>
                <a:ea typeface="+mn-ea"/>
              </a:rPr>
              <a:t>中所有通道增益的匹配程度。为计算增益的一致性，向所有通道施加相同的输入信号，然后记录最大的增益偏差，通常用</a:t>
            </a:r>
            <a:r>
              <a:rPr lang="en-US" altLang="zh-CN" sz="2800" b="1" dirty="0">
                <a:solidFill>
                  <a:srgbClr val="083CB0"/>
                </a:solidFill>
                <a:latin typeface="+mn-lt"/>
                <a:ea typeface="+mn-ea"/>
              </a:rPr>
              <a:t>dB</a:t>
            </a:r>
            <a:r>
              <a:rPr lang="zh-CN" altLang="en-US" sz="2800" b="1" dirty="0">
                <a:solidFill>
                  <a:srgbClr val="083CB0"/>
                </a:solidFill>
                <a:latin typeface="+mn-lt"/>
                <a:ea typeface="+mn-ea"/>
              </a:rPr>
              <a:t>表示。</a:t>
            </a:r>
          </a:p>
        </p:txBody>
      </p:sp>
      <p:sp>
        <p:nvSpPr>
          <p:cNvPr id="4" name="标题 1">
            <a:extLst>
              <a:ext uri="{FF2B5EF4-FFF2-40B4-BE49-F238E27FC236}">
                <a16:creationId xmlns:a16="http://schemas.microsoft.com/office/drawing/2014/main" id="{2D1F8AE5-D50A-4AF6-B1DC-FA1D7FDC6F47}"/>
              </a:ext>
            </a:extLst>
          </p:cNvPr>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Tree>
    <p:extLst>
      <p:ext uri="{BB962C8B-B14F-4D97-AF65-F5344CB8AC3E}">
        <p14:creationId xmlns:p14="http://schemas.microsoft.com/office/powerpoint/2010/main" val="3872661422"/>
      </p:ext>
    </p:extLst>
  </p:cSld>
  <p:clrMapOvr>
    <a:masterClrMapping/>
  </p:clrMapOvr>
  <p:transition spd="slow">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764704"/>
            <a:ext cx="8532440" cy="3108543"/>
          </a:xfrm>
          <a:prstGeom prst="rect">
            <a:avLst/>
          </a:prstGeom>
        </p:spPr>
        <p:txBody>
          <a:bodyPr wrap="square">
            <a:spAutoFit/>
          </a:bodyPr>
          <a:lstStyle/>
          <a:p>
            <a:r>
              <a:rPr lang="zh-CN" altLang="en-US" sz="2800" b="1" dirty="0">
                <a:solidFill>
                  <a:srgbClr val="7030A0"/>
                </a:solidFill>
                <a:latin typeface="+mn-lt"/>
                <a:ea typeface="+mn-ea"/>
              </a:rPr>
              <a:t>失调误差</a:t>
            </a:r>
            <a:endParaRPr lang="en-US" altLang="zh-CN" sz="2800" b="1" dirty="0">
              <a:solidFill>
                <a:srgbClr val="7030A0"/>
              </a:solidFill>
              <a:latin typeface="+mn-lt"/>
              <a:ea typeface="+mn-ea"/>
            </a:endParaRPr>
          </a:p>
          <a:p>
            <a:r>
              <a:rPr lang="zh-CN" altLang="en-US" sz="2800" b="1" dirty="0">
                <a:solidFill>
                  <a:srgbClr val="083CB0"/>
                </a:solidFill>
                <a:latin typeface="+mn-lt"/>
                <a:ea typeface="+mn-ea"/>
              </a:rPr>
              <a:t>失调误差常称为“零幅”误差，指在某个工作点，实际传递函数与理想传递函数的差异。对于理想数据转换器，第一次跳变发生在零点以上</a:t>
            </a:r>
            <a:r>
              <a:rPr lang="en-US" altLang="zh-CN" sz="2800" b="1" dirty="0">
                <a:solidFill>
                  <a:srgbClr val="083CB0"/>
                </a:solidFill>
                <a:latin typeface="+mn-lt"/>
                <a:ea typeface="+mn-ea"/>
              </a:rPr>
              <a:t>0.5LSB</a:t>
            </a:r>
            <a:r>
              <a:rPr lang="zh-CN" altLang="en-US" sz="2800" b="1" dirty="0">
                <a:solidFill>
                  <a:srgbClr val="083CB0"/>
                </a:solidFill>
                <a:latin typeface="+mn-lt"/>
                <a:ea typeface="+mn-ea"/>
              </a:rPr>
              <a:t>处。对于</a:t>
            </a:r>
            <a:r>
              <a:rPr lang="en-US" altLang="zh-CN" sz="2800" b="1" dirty="0">
                <a:solidFill>
                  <a:srgbClr val="083CB0"/>
                </a:solidFill>
                <a:latin typeface="+mn-lt"/>
                <a:ea typeface="+mn-ea"/>
              </a:rPr>
              <a:t>ADC</a:t>
            </a:r>
            <a:r>
              <a:rPr lang="zh-CN" altLang="en-US" sz="2800" b="1" dirty="0">
                <a:solidFill>
                  <a:srgbClr val="083CB0"/>
                </a:solidFill>
                <a:latin typeface="+mn-lt"/>
                <a:ea typeface="+mn-ea"/>
              </a:rPr>
              <a:t>，向模拟输入端施加零幅电压并增加，直到发生第一次跳变；对于</a:t>
            </a:r>
            <a:r>
              <a:rPr lang="en-US" altLang="zh-CN" sz="2800" b="1" dirty="0">
                <a:solidFill>
                  <a:srgbClr val="083CB0"/>
                </a:solidFill>
                <a:latin typeface="+mn-lt"/>
                <a:ea typeface="+mn-ea"/>
              </a:rPr>
              <a:t>DAC</a:t>
            </a:r>
            <a:r>
              <a:rPr lang="zh-CN" altLang="en-US" sz="2800" b="1" dirty="0">
                <a:solidFill>
                  <a:srgbClr val="083CB0"/>
                </a:solidFill>
                <a:latin typeface="+mn-lt"/>
                <a:ea typeface="+mn-ea"/>
              </a:rPr>
              <a:t>，失调误差为输入编码为全</a:t>
            </a:r>
            <a:r>
              <a:rPr lang="en-US" altLang="zh-CN" sz="2800" b="1" dirty="0">
                <a:solidFill>
                  <a:srgbClr val="083CB0"/>
                </a:solidFill>
                <a:latin typeface="+mn-lt"/>
                <a:ea typeface="+mn-ea"/>
              </a:rPr>
              <a:t>0</a:t>
            </a:r>
            <a:r>
              <a:rPr lang="zh-CN" altLang="en-US" sz="2800" b="1" dirty="0">
                <a:solidFill>
                  <a:srgbClr val="083CB0"/>
                </a:solidFill>
                <a:latin typeface="+mn-lt"/>
                <a:ea typeface="+mn-ea"/>
              </a:rPr>
              <a:t>时的模拟输出。</a:t>
            </a:r>
          </a:p>
        </p:txBody>
      </p:sp>
      <p:pic>
        <p:nvPicPr>
          <p:cNvPr id="3" name="图片 2"/>
          <p:cNvPicPr>
            <a:picLocks noChangeAspect="1"/>
          </p:cNvPicPr>
          <p:nvPr/>
        </p:nvPicPr>
        <p:blipFill>
          <a:blip r:embed="rId2"/>
          <a:stretch>
            <a:fillRect/>
          </a:stretch>
        </p:blipFill>
        <p:spPr>
          <a:xfrm>
            <a:off x="2051720" y="3821012"/>
            <a:ext cx="6192688" cy="3046802"/>
          </a:xfrm>
          <a:prstGeom prst="rect">
            <a:avLst/>
          </a:prstGeom>
        </p:spPr>
      </p:pic>
      <p:sp>
        <p:nvSpPr>
          <p:cNvPr id="4" name="标题 1">
            <a:extLst>
              <a:ext uri="{FF2B5EF4-FFF2-40B4-BE49-F238E27FC236}">
                <a16:creationId xmlns:a16="http://schemas.microsoft.com/office/drawing/2014/main" id="{F12B4CCE-B54E-4837-A21A-D577391E58DC}"/>
              </a:ext>
            </a:extLst>
          </p:cNvPr>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Tree>
    <p:extLst>
      <p:ext uri="{BB962C8B-B14F-4D97-AF65-F5344CB8AC3E}">
        <p14:creationId xmlns:p14="http://schemas.microsoft.com/office/powerpoint/2010/main" val="1612174502"/>
      </p:ext>
    </p:extLst>
  </p:cSld>
  <p:clrMapOvr>
    <a:masterClrMapping/>
  </p:clrMapOvr>
  <p:transition spd="slow">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51520" y="1417638"/>
            <a:ext cx="8784976" cy="4680520"/>
          </a:xfrm>
        </p:spPr>
        <p:txBody>
          <a:bodyPr lIns="0" tIns="0" rIns="0" bIns="0"/>
          <a:lstStyle/>
          <a:p>
            <a:pPr marL="0" indent="0" algn="just">
              <a:buNone/>
            </a:pPr>
            <a:r>
              <a:rPr lang="en-US" altLang="zh-CN" dirty="0">
                <a:solidFill>
                  <a:srgbClr val="FF0000"/>
                </a:solidFill>
              </a:rPr>
              <a:t> </a:t>
            </a:r>
            <a:r>
              <a:rPr lang="en-US" altLang="zh-CN" sz="2400" dirty="0" err="1">
                <a:solidFill>
                  <a:schemeClr val="accent4"/>
                </a:solidFill>
                <a:latin typeface="黑体" panose="02010609060101010101" pitchFamily="49" charset="-122"/>
                <a:ea typeface="黑体" panose="02010609060101010101" pitchFamily="49" charset="-122"/>
              </a:rPr>
              <a:t>数据转换器（DAC：数字</a:t>
            </a:r>
            <a:r>
              <a:rPr lang="zh-CN" altLang="en-US" sz="2400" dirty="0">
                <a:solidFill>
                  <a:schemeClr val="accent4"/>
                </a:solidFill>
                <a:latin typeface="黑体" panose="02010609060101010101" pitchFamily="49" charset="-122"/>
                <a:ea typeface="黑体" panose="02010609060101010101" pitchFamily="49" charset="-122"/>
              </a:rPr>
              <a:t>到模拟转换、</a:t>
            </a:r>
            <a:r>
              <a:rPr lang="en-US" altLang="zh-CN" sz="2400" dirty="0" err="1">
                <a:solidFill>
                  <a:schemeClr val="accent4"/>
                </a:solidFill>
                <a:latin typeface="黑体" panose="02010609060101010101" pitchFamily="49" charset="-122"/>
                <a:ea typeface="黑体" panose="02010609060101010101" pitchFamily="49" charset="-122"/>
              </a:rPr>
              <a:t>ADC：模拟</a:t>
            </a:r>
            <a:r>
              <a:rPr lang="zh-CN" altLang="en-US" sz="2400" dirty="0">
                <a:solidFill>
                  <a:schemeClr val="accent4"/>
                </a:solidFill>
                <a:latin typeface="黑体" panose="02010609060101010101" pitchFamily="49" charset="-122"/>
                <a:ea typeface="黑体" panose="02010609060101010101" pitchFamily="49" charset="-122"/>
              </a:rPr>
              <a:t>到</a:t>
            </a:r>
            <a:r>
              <a:rPr lang="en-US" altLang="zh-CN" sz="2400" dirty="0" err="1">
                <a:solidFill>
                  <a:schemeClr val="accent4"/>
                </a:solidFill>
                <a:latin typeface="黑体" panose="02010609060101010101" pitchFamily="49" charset="-122"/>
                <a:ea typeface="黑体" panose="02010609060101010101" pitchFamily="49" charset="-122"/>
              </a:rPr>
              <a:t>数字</a:t>
            </a:r>
            <a:r>
              <a:rPr lang="zh-CN" altLang="en-US" sz="2400" dirty="0">
                <a:solidFill>
                  <a:schemeClr val="accent4"/>
                </a:solidFill>
                <a:latin typeface="黑体" panose="02010609060101010101" pitchFamily="49" charset="-122"/>
                <a:ea typeface="黑体" panose="02010609060101010101" pitchFamily="49" charset="-122"/>
              </a:rPr>
              <a:t>转换</a:t>
            </a:r>
            <a:r>
              <a:rPr lang="en-US" altLang="zh-CN" sz="2400" dirty="0">
                <a:solidFill>
                  <a:schemeClr val="accent4"/>
                </a:solidFill>
                <a:latin typeface="黑体" panose="02010609060101010101" pitchFamily="49" charset="-122"/>
                <a:ea typeface="黑体" panose="02010609060101010101" pitchFamily="49" charset="-122"/>
              </a:rPr>
              <a:t>）</a:t>
            </a:r>
            <a:r>
              <a:rPr lang="zh-CN" altLang="en-US" sz="2400" dirty="0">
                <a:solidFill>
                  <a:schemeClr val="accent4"/>
                </a:solidFill>
                <a:latin typeface="黑体" panose="02010609060101010101" pitchFamily="49" charset="-122"/>
                <a:ea typeface="黑体" panose="02010609060101010101" pitchFamily="49" charset="-122"/>
              </a:rPr>
              <a:t>广泛</a:t>
            </a:r>
            <a:r>
              <a:rPr lang="en-US" altLang="zh-CN" sz="2400" dirty="0" err="1">
                <a:solidFill>
                  <a:schemeClr val="accent4"/>
                </a:solidFill>
                <a:latin typeface="黑体" panose="02010609060101010101" pitchFamily="49" charset="-122"/>
                <a:ea typeface="黑体" panose="02010609060101010101" pitchFamily="49" charset="-122"/>
              </a:rPr>
              <a:t>用于各</a:t>
            </a:r>
            <a:r>
              <a:rPr lang="zh-CN" altLang="en-US" sz="2400" dirty="0">
                <a:solidFill>
                  <a:schemeClr val="accent4"/>
                </a:solidFill>
                <a:latin typeface="黑体" panose="02010609060101010101" pitchFamily="49" charset="-122"/>
                <a:ea typeface="黑体" panose="02010609060101010101" pitchFamily="49" charset="-122"/>
              </a:rPr>
              <a:t>种电子设备</a:t>
            </a:r>
            <a:r>
              <a:rPr lang="en-US" altLang="zh-CN" sz="2400" dirty="0">
                <a:solidFill>
                  <a:schemeClr val="accent4"/>
                </a:solidFill>
                <a:latin typeface="黑体" panose="02010609060101010101" pitchFamily="49" charset="-122"/>
                <a:ea typeface="黑体" panose="02010609060101010101" pitchFamily="49" charset="-122"/>
              </a:rPr>
              <a:t>。</a:t>
            </a:r>
            <a:endParaRPr lang="en-US" altLang="zh-CN" dirty="0">
              <a:solidFill>
                <a:schemeClr val="accent4"/>
              </a:solidFill>
              <a:latin typeface="黑体" panose="02010609060101010101" pitchFamily="49" charset="-122"/>
              <a:ea typeface="黑体" panose="02010609060101010101" pitchFamily="49" charset="-122"/>
            </a:endParaRPr>
          </a:p>
          <a:p>
            <a:pPr marL="0" indent="0" algn="just">
              <a:buNone/>
            </a:pPr>
            <a:r>
              <a:rPr lang="zh-CN" altLang="en-US" dirty="0">
                <a:solidFill>
                  <a:srgbClr val="7030A0"/>
                </a:solidFill>
                <a:latin typeface="黑体" panose="02010609060101010101" pitchFamily="49" charset="-122"/>
                <a:ea typeface="黑体" panose="02010609060101010101" pitchFamily="49" charset="-122"/>
              </a:rPr>
              <a:t>内部参数</a:t>
            </a:r>
          </a:p>
          <a:p>
            <a:pPr marL="0" indent="0" algn="just">
              <a:buNone/>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这些参数是电路本身固有的，它们不取决于外界的激励）</a:t>
            </a:r>
            <a:endParaRPr lang="en-US" altLang="zh-CN" dirty="0">
              <a:latin typeface="黑体" panose="02010609060101010101" pitchFamily="49" charset="-122"/>
              <a:ea typeface="黑体" panose="02010609060101010101" pitchFamily="49" charset="-122"/>
            </a:endParaRPr>
          </a:p>
          <a:p>
            <a:pPr marL="0" indent="0" algn="just" latinLnBrk="0">
              <a:lnSpc>
                <a:spcPct val="200000"/>
              </a:lnSpc>
              <a:spcBef>
                <a:spcPts val="0"/>
              </a:spcBef>
              <a:buNone/>
            </a:pPr>
            <a:r>
              <a:rPr lang="en-US" altLang="zh-CN" dirty="0">
                <a:latin typeface="微软雅黑" panose="020B0503020204020204" pitchFamily="34" charset="-122"/>
                <a:ea typeface="微软雅黑" panose="020B0503020204020204" pitchFamily="34" charset="-122"/>
              </a:rPr>
              <a:t>    </a:t>
            </a:r>
            <a:r>
              <a:rPr lang="zh-CN" altLang="en-US" sz="2400" dirty="0">
                <a:solidFill>
                  <a:srgbClr val="990000"/>
                </a:solidFill>
                <a:latin typeface="微软雅黑" panose="020B0503020204020204" pitchFamily="34" charset="-122"/>
                <a:ea typeface="微软雅黑" panose="020B0503020204020204" pitchFamily="34" charset="-122"/>
              </a:rPr>
              <a:t>绝对误差</a:t>
            </a:r>
            <a:endParaRPr lang="en-US" altLang="zh-CN" sz="2400" dirty="0">
              <a:solidFill>
                <a:srgbClr val="990000"/>
              </a:solidFill>
              <a:latin typeface="微软雅黑" panose="020B0503020204020204" pitchFamily="34" charset="-122"/>
              <a:ea typeface="微软雅黑" panose="020B0503020204020204" pitchFamily="34" charset="-122"/>
            </a:endParaRPr>
          </a:p>
          <a:p>
            <a:pPr marL="0" indent="0" algn="just" latinLnBrk="0">
              <a:lnSpc>
                <a:spcPct val="200000"/>
              </a:lnSpc>
              <a:spcBef>
                <a:spcPts val="0"/>
              </a:spcBef>
              <a:buNone/>
            </a:pPr>
            <a:r>
              <a:rPr lang="en-US" altLang="zh-CN" sz="2400" dirty="0">
                <a:solidFill>
                  <a:srgbClr val="990000"/>
                </a:solidFill>
                <a:latin typeface="微软雅黑" panose="020B0503020204020204" pitchFamily="34" charset="-122"/>
                <a:ea typeface="微软雅黑" panose="020B0503020204020204" pitchFamily="34" charset="-122"/>
              </a:rPr>
              <a:t>    </a:t>
            </a:r>
            <a:r>
              <a:rPr lang="en-US" altLang="zh-CN" sz="2400" dirty="0" err="1">
                <a:solidFill>
                  <a:srgbClr val="990000"/>
                </a:solidFill>
                <a:latin typeface="微软雅黑" panose="020B0503020204020204" pitchFamily="34" charset="-122"/>
                <a:ea typeface="微软雅黑" panose="020B0503020204020204" pitchFamily="34" charset="-122"/>
              </a:rPr>
              <a:t>INL:</a:t>
            </a:r>
            <a:r>
              <a:rPr lang="zh-CN" altLang="en-US" sz="2400" dirty="0" err="1">
                <a:solidFill>
                  <a:srgbClr val="990000"/>
                </a:solidFill>
                <a:latin typeface="微软雅黑" panose="020B0503020204020204" pitchFamily="34" charset="-122"/>
                <a:ea typeface="微软雅黑" panose="020B0503020204020204" pitchFamily="34" charset="-122"/>
              </a:rPr>
              <a:t>积分非线性</a:t>
            </a:r>
            <a:r>
              <a:rPr lang="en-US" altLang="zh-CN" sz="2400" dirty="0">
                <a:solidFill>
                  <a:srgbClr val="990000"/>
                </a:solidFill>
                <a:latin typeface="微软雅黑" panose="020B0503020204020204" pitchFamily="34" charset="-122"/>
                <a:ea typeface="微软雅黑" panose="020B0503020204020204" pitchFamily="34" charset="-122"/>
              </a:rPr>
              <a:t> </a:t>
            </a:r>
          </a:p>
          <a:p>
            <a:pPr marL="0" indent="0" algn="just" latinLnBrk="0">
              <a:lnSpc>
                <a:spcPct val="200000"/>
              </a:lnSpc>
              <a:spcBef>
                <a:spcPts val="0"/>
              </a:spcBef>
              <a:buNone/>
            </a:pPr>
            <a:r>
              <a:rPr lang="en-US" altLang="zh-CN" sz="2400" dirty="0">
                <a:solidFill>
                  <a:srgbClr val="990000"/>
                </a:solidFill>
                <a:latin typeface="微软雅黑" panose="020B0503020204020204" pitchFamily="34" charset="-122"/>
                <a:ea typeface="微软雅黑" panose="020B0503020204020204" pitchFamily="34" charset="-122"/>
              </a:rPr>
              <a:t>    </a:t>
            </a:r>
            <a:r>
              <a:rPr lang="en-US" altLang="zh-CN" sz="2400" dirty="0" err="1">
                <a:solidFill>
                  <a:srgbClr val="990000"/>
                </a:solidFill>
                <a:latin typeface="微软雅黑" panose="020B0503020204020204" pitchFamily="34" charset="-122"/>
                <a:ea typeface="微软雅黑" panose="020B0503020204020204" pitchFamily="34" charset="-122"/>
              </a:rPr>
              <a:t>DNL:</a:t>
            </a:r>
            <a:r>
              <a:rPr lang="zh-CN" altLang="en-US" sz="2400" dirty="0" err="1">
                <a:solidFill>
                  <a:srgbClr val="990000"/>
                </a:solidFill>
                <a:latin typeface="微软雅黑" panose="020B0503020204020204" pitchFamily="34" charset="-122"/>
                <a:ea typeface="微软雅黑" panose="020B0503020204020204" pitchFamily="34" charset="-122"/>
              </a:rPr>
              <a:t>微分非线性</a:t>
            </a:r>
          </a:p>
        </p:txBody>
      </p:sp>
      <p:sp>
        <p:nvSpPr>
          <p:cNvPr id="6" name="标题 1"/>
          <p:cNvSpPr txBox="1"/>
          <p:nvPr/>
        </p:nvSpPr>
        <p:spPr bwMode="auto">
          <a:xfrm>
            <a:off x="2105695" y="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Tree>
  </p:cSld>
  <p:clrMapOvr>
    <a:masterClrMapping/>
  </p:clrMapOvr>
  <p:transition spd="slow">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59" y="836712"/>
            <a:ext cx="8352928" cy="3539430"/>
          </a:xfrm>
          <a:prstGeom prst="rect">
            <a:avLst/>
          </a:prstGeom>
        </p:spPr>
        <p:txBody>
          <a:bodyPr wrap="square">
            <a:spAutoFit/>
          </a:bodyPr>
          <a:lstStyle/>
          <a:p>
            <a:r>
              <a:rPr lang="zh-CN" altLang="en-US" sz="2800" b="1" dirty="0">
                <a:solidFill>
                  <a:srgbClr val="7030A0"/>
                </a:solidFill>
                <a:latin typeface="+mn-ea"/>
                <a:ea typeface="+mn-ea"/>
              </a:rPr>
              <a:t>尖峰脉冲</a:t>
            </a:r>
          </a:p>
          <a:p>
            <a:r>
              <a:rPr lang="zh-CN" altLang="en-US" sz="2800" b="1" dirty="0">
                <a:solidFill>
                  <a:srgbClr val="083CB0"/>
                </a:solidFill>
                <a:latin typeface="+mn-ea"/>
                <a:ea typeface="+mn-ea"/>
              </a:rPr>
              <a:t>尖峰脉冲指</a:t>
            </a:r>
            <a:r>
              <a:rPr lang="en-US" altLang="zh-CN" sz="2800" b="1" dirty="0">
                <a:solidFill>
                  <a:srgbClr val="083CB0"/>
                </a:solidFill>
                <a:latin typeface="+mn-ea"/>
                <a:ea typeface="+mn-ea"/>
              </a:rPr>
              <a:t>MSB</a:t>
            </a:r>
            <a:r>
              <a:rPr lang="zh-CN" altLang="en-US" sz="2800" b="1" dirty="0">
                <a:solidFill>
                  <a:srgbClr val="083CB0"/>
                </a:solidFill>
                <a:latin typeface="+mn-ea"/>
                <a:ea typeface="+mn-ea"/>
              </a:rPr>
              <a:t>跳变时在</a:t>
            </a:r>
            <a:r>
              <a:rPr lang="en-US" altLang="zh-CN" sz="2800" b="1" dirty="0">
                <a:solidFill>
                  <a:srgbClr val="083CB0"/>
                </a:solidFill>
                <a:latin typeface="+mn-ea"/>
                <a:ea typeface="+mn-ea"/>
              </a:rPr>
              <a:t>DAC</a:t>
            </a:r>
            <a:r>
              <a:rPr lang="zh-CN" altLang="en-US" sz="2800" b="1" dirty="0">
                <a:solidFill>
                  <a:srgbClr val="083CB0"/>
                </a:solidFill>
                <a:latin typeface="+mn-ea"/>
                <a:ea typeface="+mn-ea"/>
              </a:rPr>
              <a:t>输出端产生的电压瞬态振荡，通常表示为</a:t>
            </a:r>
            <a:r>
              <a:rPr lang="en-US" altLang="zh-CN" sz="2800" b="1" dirty="0" err="1">
                <a:solidFill>
                  <a:srgbClr val="083CB0"/>
                </a:solidFill>
                <a:latin typeface="+mn-ea"/>
                <a:ea typeface="+mn-ea"/>
              </a:rPr>
              <a:t>nV•s</a:t>
            </a:r>
            <a:r>
              <a:rPr lang="zh-CN" altLang="en-US" sz="2800" b="1" dirty="0">
                <a:solidFill>
                  <a:srgbClr val="083CB0"/>
                </a:solidFill>
                <a:latin typeface="+mn-ea"/>
                <a:ea typeface="+mn-ea"/>
              </a:rPr>
              <a:t>，等于电压</a:t>
            </a:r>
            <a:r>
              <a:rPr lang="en-US" altLang="zh-CN" sz="2800" b="1" dirty="0">
                <a:solidFill>
                  <a:srgbClr val="083CB0"/>
                </a:solidFill>
                <a:latin typeface="+mn-ea"/>
                <a:ea typeface="+mn-ea"/>
              </a:rPr>
              <a:t>-</a:t>
            </a:r>
            <a:r>
              <a:rPr lang="zh-CN" altLang="en-US" sz="2800" b="1" dirty="0">
                <a:solidFill>
                  <a:srgbClr val="083CB0"/>
                </a:solidFill>
                <a:latin typeface="+mn-ea"/>
                <a:ea typeface="+mn-ea"/>
              </a:rPr>
              <a:t>时间曲线下方的面积。</a:t>
            </a:r>
            <a:endParaRPr lang="en-US" altLang="zh-CN" sz="2800" b="1" dirty="0">
              <a:solidFill>
                <a:srgbClr val="083CB0"/>
              </a:solidFill>
              <a:latin typeface="+mn-ea"/>
              <a:ea typeface="+mn-ea"/>
            </a:endParaRPr>
          </a:p>
          <a:p>
            <a:r>
              <a:rPr lang="zh-CN" altLang="en-US" sz="2800" b="1" dirty="0">
                <a:solidFill>
                  <a:srgbClr val="7030A0"/>
                </a:solidFill>
                <a:latin typeface="+mn-ea"/>
                <a:ea typeface="+mn-ea"/>
              </a:rPr>
              <a:t>最高有效位</a:t>
            </a:r>
            <a:r>
              <a:rPr lang="en-US" altLang="zh-CN" sz="2800" b="1" dirty="0">
                <a:solidFill>
                  <a:srgbClr val="7030A0"/>
                </a:solidFill>
                <a:latin typeface="+mn-ea"/>
                <a:ea typeface="+mn-ea"/>
              </a:rPr>
              <a:t>(MSB)</a:t>
            </a:r>
          </a:p>
          <a:p>
            <a:r>
              <a:rPr lang="zh-CN" altLang="en-US" sz="2800" b="1" dirty="0">
                <a:solidFill>
                  <a:srgbClr val="083CB0"/>
                </a:solidFill>
                <a:latin typeface="+mn-ea"/>
                <a:ea typeface="+mn-ea"/>
              </a:rPr>
              <a:t>在二进制数中，</a:t>
            </a:r>
            <a:r>
              <a:rPr lang="en-US" altLang="zh-CN" sz="2800" b="1" dirty="0">
                <a:solidFill>
                  <a:srgbClr val="083CB0"/>
                </a:solidFill>
                <a:latin typeface="+mn-ea"/>
                <a:ea typeface="+mn-ea"/>
              </a:rPr>
              <a:t>MSB</a:t>
            </a:r>
            <a:r>
              <a:rPr lang="zh-CN" altLang="en-US" sz="2800" b="1" dirty="0">
                <a:solidFill>
                  <a:srgbClr val="083CB0"/>
                </a:solidFill>
                <a:latin typeface="+mn-ea"/>
                <a:ea typeface="+mn-ea"/>
              </a:rPr>
              <a:t>为最高加权位。通常，</a:t>
            </a:r>
            <a:r>
              <a:rPr lang="en-US" altLang="zh-CN" sz="2800" b="1" dirty="0">
                <a:solidFill>
                  <a:srgbClr val="083CB0"/>
                </a:solidFill>
                <a:latin typeface="+mn-ea"/>
                <a:ea typeface="+mn-ea"/>
              </a:rPr>
              <a:t>MSB</a:t>
            </a:r>
            <a:r>
              <a:rPr lang="zh-CN" altLang="en-US" sz="2800" b="1" dirty="0">
                <a:solidFill>
                  <a:srgbClr val="083CB0"/>
                </a:solidFill>
                <a:latin typeface="+mn-ea"/>
                <a:ea typeface="+mn-ea"/>
              </a:rPr>
              <a:t>为最左侧的位。</a:t>
            </a:r>
            <a:endParaRPr lang="en-US" altLang="zh-CN" sz="2800" b="1" dirty="0">
              <a:solidFill>
                <a:srgbClr val="083CB0"/>
              </a:solidFill>
              <a:latin typeface="+mn-ea"/>
              <a:ea typeface="+mn-ea"/>
            </a:endParaRPr>
          </a:p>
          <a:p>
            <a:endParaRPr lang="zh-CN" altLang="en-US" sz="2800" b="1" dirty="0">
              <a:solidFill>
                <a:srgbClr val="083CB0"/>
              </a:solidFill>
              <a:latin typeface="+mn-ea"/>
              <a:ea typeface="+mn-ea"/>
            </a:endParaRPr>
          </a:p>
        </p:txBody>
      </p:sp>
      <p:sp>
        <p:nvSpPr>
          <p:cNvPr id="3" name="矩形 2"/>
          <p:cNvSpPr/>
          <p:nvPr/>
        </p:nvSpPr>
        <p:spPr>
          <a:xfrm>
            <a:off x="611559" y="3933056"/>
            <a:ext cx="8319663" cy="2677656"/>
          </a:xfrm>
          <a:prstGeom prst="rect">
            <a:avLst/>
          </a:prstGeom>
        </p:spPr>
        <p:txBody>
          <a:bodyPr wrap="square">
            <a:spAutoFit/>
          </a:bodyPr>
          <a:lstStyle/>
          <a:p>
            <a:r>
              <a:rPr lang="en-US" altLang="zh-CN" sz="2800" b="1" dirty="0">
                <a:solidFill>
                  <a:srgbClr val="083CB0"/>
                </a:solidFill>
                <a:latin typeface="+mn-lt"/>
                <a:ea typeface="+mn-ea"/>
              </a:rPr>
              <a:t>MSB</a:t>
            </a:r>
            <a:r>
              <a:rPr lang="zh-CN" altLang="en-US" sz="2800" b="1" dirty="0">
                <a:solidFill>
                  <a:srgbClr val="083CB0"/>
                </a:solidFill>
                <a:latin typeface="+mn-lt"/>
                <a:ea typeface="+mn-ea"/>
              </a:rPr>
              <a:t>跳变</a:t>
            </a:r>
          </a:p>
          <a:p>
            <a:r>
              <a:rPr lang="en-US" altLang="zh-CN" sz="2800" b="1" dirty="0">
                <a:solidFill>
                  <a:srgbClr val="083CB0"/>
                </a:solidFill>
                <a:latin typeface="+mn-lt"/>
                <a:ea typeface="+mn-ea"/>
              </a:rPr>
              <a:t>MSB</a:t>
            </a:r>
            <a:r>
              <a:rPr lang="zh-CN" altLang="en-US" sz="2800" b="1" dirty="0">
                <a:solidFill>
                  <a:srgbClr val="083CB0"/>
                </a:solidFill>
                <a:latin typeface="+mn-lt"/>
                <a:ea typeface="+mn-ea"/>
              </a:rPr>
              <a:t>跳变</a:t>
            </a:r>
            <a:r>
              <a:rPr lang="en-US" altLang="zh-CN" sz="2800" b="1" dirty="0">
                <a:solidFill>
                  <a:srgbClr val="083CB0"/>
                </a:solidFill>
                <a:latin typeface="+mn-lt"/>
                <a:ea typeface="+mn-ea"/>
              </a:rPr>
              <a:t>(</a:t>
            </a:r>
            <a:r>
              <a:rPr lang="zh-CN" altLang="en-US" sz="2800" b="1" dirty="0">
                <a:solidFill>
                  <a:srgbClr val="083CB0"/>
                </a:solidFill>
                <a:latin typeface="+mn-lt"/>
                <a:ea typeface="+mn-ea"/>
              </a:rPr>
              <a:t>中间刻度点</a:t>
            </a:r>
            <a:r>
              <a:rPr lang="en-US" altLang="zh-CN" sz="2800" b="1" dirty="0">
                <a:solidFill>
                  <a:srgbClr val="083CB0"/>
                </a:solidFill>
                <a:latin typeface="+mn-lt"/>
                <a:ea typeface="+mn-ea"/>
              </a:rPr>
              <a:t>)</a:t>
            </a:r>
            <a:r>
              <a:rPr lang="zh-CN" altLang="en-US" sz="2800" b="1" dirty="0">
                <a:solidFill>
                  <a:srgbClr val="083CB0"/>
                </a:solidFill>
                <a:latin typeface="+mn-lt"/>
                <a:ea typeface="+mn-ea"/>
              </a:rPr>
              <a:t>时，</a:t>
            </a:r>
            <a:r>
              <a:rPr lang="en-US" altLang="zh-CN" sz="2800" b="1" dirty="0">
                <a:solidFill>
                  <a:srgbClr val="083CB0"/>
                </a:solidFill>
                <a:latin typeface="+mn-lt"/>
                <a:ea typeface="+mn-ea"/>
              </a:rPr>
              <a:t>MSB</a:t>
            </a:r>
            <a:r>
              <a:rPr lang="zh-CN" altLang="en-US" sz="2800" b="1" dirty="0">
                <a:solidFill>
                  <a:srgbClr val="083CB0"/>
                </a:solidFill>
                <a:latin typeface="+mn-lt"/>
                <a:ea typeface="+mn-ea"/>
              </a:rPr>
              <a:t>由低电平变为高电平，其它所有数据位则由高电平变为低电平；或者</a:t>
            </a:r>
            <a:r>
              <a:rPr lang="en-US" altLang="zh-CN" sz="2800" b="1" dirty="0">
                <a:solidFill>
                  <a:srgbClr val="083CB0"/>
                </a:solidFill>
                <a:latin typeface="+mn-lt"/>
                <a:ea typeface="+mn-ea"/>
              </a:rPr>
              <a:t>MSB</a:t>
            </a:r>
            <a:r>
              <a:rPr lang="zh-CN" altLang="en-US" sz="2800" b="1" dirty="0">
                <a:solidFill>
                  <a:srgbClr val="083CB0"/>
                </a:solidFill>
                <a:latin typeface="+mn-lt"/>
                <a:ea typeface="+mn-ea"/>
              </a:rPr>
              <a:t>由高电平变为低电平，而其它数据位由低电平变为高电平。例如，</a:t>
            </a:r>
            <a:r>
              <a:rPr lang="en-US" altLang="zh-CN" sz="2800" b="1" dirty="0">
                <a:solidFill>
                  <a:srgbClr val="083CB0"/>
                </a:solidFill>
                <a:latin typeface="+mn-lt"/>
                <a:ea typeface="+mn-ea"/>
              </a:rPr>
              <a:t>01111111</a:t>
            </a:r>
            <a:r>
              <a:rPr lang="zh-CN" altLang="en-US" sz="2800" b="1" dirty="0">
                <a:solidFill>
                  <a:srgbClr val="083CB0"/>
                </a:solidFill>
                <a:latin typeface="+mn-lt"/>
                <a:ea typeface="+mn-ea"/>
              </a:rPr>
              <a:t>变为</a:t>
            </a:r>
            <a:r>
              <a:rPr lang="en-US" altLang="zh-CN" sz="2800" b="1" dirty="0">
                <a:solidFill>
                  <a:srgbClr val="083CB0"/>
                </a:solidFill>
                <a:latin typeface="+mn-lt"/>
                <a:ea typeface="+mn-ea"/>
              </a:rPr>
              <a:t>10000000</a:t>
            </a:r>
            <a:r>
              <a:rPr lang="zh-CN" altLang="en-US" sz="2800" b="1" dirty="0">
                <a:solidFill>
                  <a:srgbClr val="083CB0"/>
                </a:solidFill>
                <a:latin typeface="+mn-lt"/>
                <a:ea typeface="+mn-ea"/>
              </a:rPr>
              <a:t>即为</a:t>
            </a:r>
            <a:r>
              <a:rPr lang="en-US" altLang="zh-CN" sz="2800" b="1" dirty="0">
                <a:solidFill>
                  <a:srgbClr val="083CB0"/>
                </a:solidFill>
                <a:latin typeface="+mn-lt"/>
                <a:ea typeface="+mn-ea"/>
              </a:rPr>
              <a:t>MSB</a:t>
            </a:r>
            <a:r>
              <a:rPr lang="zh-CN" altLang="en-US" sz="2800" b="1" dirty="0">
                <a:solidFill>
                  <a:srgbClr val="083CB0"/>
                </a:solidFill>
                <a:latin typeface="+mn-lt"/>
                <a:ea typeface="+mn-ea"/>
              </a:rPr>
              <a:t>跳变。</a:t>
            </a:r>
            <a:r>
              <a:rPr lang="en-US" altLang="zh-CN" sz="2800" b="1" dirty="0">
                <a:solidFill>
                  <a:srgbClr val="083CB0"/>
                </a:solidFill>
                <a:latin typeface="+mn-lt"/>
                <a:ea typeface="+mn-ea"/>
              </a:rPr>
              <a:t>MSB</a:t>
            </a:r>
            <a:r>
              <a:rPr lang="zh-CN" altLang="en-US" sz="2800" b="1" dirty="0">
                <a:solidFill>
                  <a:srgbClr val="083CB0"/>
                </a:solidFill>
                <a:latin typeface="+mn-lt"/>
                <a:ea typeface="+mn-ea"/>
              </a:rPr>
              <a:t>跳变往往产生最严重的开关噪声</a:t>
            </a:r>
          </a:p>
        </p:txBody>
      </p:sp>
      <p:sp>
        <p:nvSpPr>
          <p:cNvPr id="4" name="标题 1">
            <a:extLst>
              <a:ext uri="{FF2B5EF4-FFF2-40B4-BE49-F238E27FC236}">
                <a16:creationId xmlns:a16="http://schemas.microsoft.com/office/drawing/2014/main" id="{85D8A2B6-7AE4-4D36-82F4-6367C6DF1D89}"/>
              </a:ext>
            </a:extLst>
          </p:cNvPr>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Tree>
    <p:extLst>
      <p:ext uri="{BB962C8B-B14F-4D97-AF65-F5344CB8AC3E}">
        <p14:creationId xmlns:p14="http://schemas.microsoft.com/office/powerpoint/2010/main" val="942930256"/>
      </p:ext>
    </p:extLst>
  </p:cSld>
  <p:clrMapOvr>
    <a:masterClrMapping/>
  </p:clrMapOvr>
  <p:transition spd="slow">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1484784"/>
            <a:ext cx="7704856" cy="3970318"/>
          </a:xfrm>
          <a:prstGeom prst="rect">
            <a:avLst/>
          </a:prstGeom>
        </p:spPr>
        <p:txBody>
          <a:bodyPr wrap="square">
            <a:spAutoFit/>
          </a:bodyPr>
          <a:lstStyle/>
          <a:p>
            <a:r>
              <a:rPr lang="zh-CN" altLang="en-US" sz="2800" b="1" dirty="0">
                <a:solidFill>
                  <a:srgbClr val="7030A0"/>
                </a:solidFill>
                <a:latin typeface="+mn-ea"/>
                <a:ea typeface="+mn-ea"/>
              </a:rPr>
              <a:t>单调</a:t>
            </a:r>
          </a:p>
          <a:p>
            <a:r>
              <a:rPr lang="zh-CN" altLang="en-US" sz="2800" b="1" dirty="0">
                <a:solidFill>
                  <a:srgbClr val="083CB0"/>
                </a:solidFill>
                <a:latin typeface="+mn-ea"/>
                <a:ea typeface="+mn-ea"/>
              </a:rPr>
              <a:t>对于</a:t>
            </a:r>
            <a:r>
              <a:rPr lang="en-US" altLang="zh-CN" sz="2800" b="1" dirty="0">
                <a:solidFill>
                  <a:srgbClr val="083CB0"/>
                </a:solidFill>
                <a:latin typeface="+mn-ea"/>
                <a:ea typeface="+mn-ea"/>
              </a:rPr>
              <a:t>DAC</a:t>
            </a:r>
            <a:r>
              <a:rPr lang="zh-CN" altLang="en-US" sz="2800" b="1" dirty="0">
                <a:solidFill>
                  <a:srgbClr val="083CB0"/>
                </a:solidFill>
                <a:latin typeface="+mn-ea"/>
                <a:ea typeface="+mn-ea"/>
              </a:rPr>
              <a:t>，如果模拟输出总是随</a:t>
            </a:r>
            <a:r>
              <a:rPr lang="en-US" altLang="zh-CN" sz="2800" b="1" dirty="0">
                <a:solidFill>
                  <a:srgbClr val="083CB0"/>
                </a:solidFill>
                <a:latin typeface="+mn-ea"/>
                <a:ea typeface="+mn-ea"/>
              </a:rPr>
              <a:t>DAC</a:t>
            </a:r>
            <a:r>
              <a:rPr lang="zh-CN" altLang="en-US" sz="2800" b="1" dirty="0">
                <a:solidFill>
                  <a:srgbClr val="083CB0"/>
                </a:solidFill>
                <a:latin typeface="+mn-ea"/>
                <a:ea typeface="+mn-ea"/>
              </a:rPr>
              <a:t>编码输入的增大而增大，则说该</a:t>
            </a:r>
            <a:r>
              <a:rPr lang="en-US" altLang="zh-CN" sz="2800" b="1" dirty="0">
                <a:solidFill>
                  <a:srgbClr val="083CB0"/>
                </a:solidFill>
                <a:latin typeface="+mn-ea"/>
                <a:ea typeface="+mn-ea"/>
              </a:rPr>
              <a:t>DAC</a:t>
            </a:r>
            <a:r>
              <a:rPr lang="zh-CN" altLang="en-US" sz="2800" b="1" dirty="0">
                <a:solidFill>
                  <a:srgbClr val="083CB0"/>
                </a:solidFill>
                <a:latin typeface="+mn-ea"/>
                <a:ea typeface="+mn-ea"/>
              </a:rPr>
              <a:t>是单调的；对于</a:t>
            </a:r>
            <a:r>
              <a:rPr lang="en-US" altLang="zh-CN" sz="2800" b="1" dirty="0">
                <a:solidFill>
                  <a:srgbClr val="083CB0"/>
                </a:solidFill>
                <a:latin typeface="+mn-ea"/>
                <a:ea typeface="+mn-ea"/>
              </a:rPr>
              <a:t>ADC</a:t>
            </a:r>
            <a:r>
              <a:rPr lang="zh-CN" altLang="en-US" sz="2800" b="1" dirty="0">
                <a:solidFill>
                  <a:srgbClr val="083CB0"/>
                </a:solidFill>
                <a:latin typeface="+mn-ea"/>
                <a:ea typeface="+mn-ea"/>
              </a:rPr>
              <a:t>，如果数字输出编码总是随模拟输入的增大而增大，则说该</a:t>
            </a:r>
            <a:r>
              <a:rPr lang="en-US" altLang="zh-CN" sz="2800" b="1" dirty="0">
                <a:solidFill>
                  <a:srgbClr val="083CB0"/>
                </a:solidFill>
                <a:latin typeface="+mn-ea"/>
                <a:ea typeface="+mn-ea"/>
              </a:rPr>
              <a:t>ADC</a:t>
            </a:r>
            <a:r>
              <a:rPr lang="zh-CN" altLang="en-US" sz="2800" b="1" dirty="0">
                <a:solidFill>
                  <a:srgbClr val="083CB0"/>
                </a:solidFill>
                <a:latin typeface="+mn-ea"/>
                <a:ea typeface="+mn-ea"/>
              </a:rPr>
              <a:t>是单调的。如果转换器的</a:t>
            </a:r>
            <a:r>
              <a:rPr lang="en-US" altLang="zh-CN" sz="2800" b="1" dirty="0">
                <a:solidFill>
                  <a:srgbClr val="083CB0"/>
                </a:solidFill>
                <a:latin typeface="+mn-ea"/>
                <a:ea typeface="+mn-ea"/>
              </a:rPr>
              <a:t>DNL</a:t>
            </a:r>
            <a:r>
              <a:rPr lang="zh-CN" altLang="en-US" sz="2800" b="1" dirty="0">
                <a:solidFill>
                  <a:srgbClr val="083CB0"/>
                </a:solidFill>
                <a:latin typeface="+mn-ea"/>
                <a:ea typeface="+mn-ea"/>
              </a:rPr>
              <a:t>误差不大于</a:t>
            </a:r>
            <a:r>
              <a:rPr lang="en-US" altLang="zh-CN" sz="2800" b="1" dirty="0">
                <a:solidFill>
                  <a:srgbClr val="083CB0"/>
                </a:solidFill>
                <a:latin typeface="+mn-ea"/>
                <a:ea typeface="+mn-ea"/>
              </a:rPr>
              <a:t>±1LSB</a:t>
            </a:r>
            <a:r>
              <a:rPr lang="zh-CN" altLang="en-US" sz="2800" b="1" dirty="0">
                <a:solidFill>
                  <a:srgbClr val="083CB0"/>
                </a:solidFill>
                <a:latin typeface="+mn-ea"/>
                <a:ea typeface="+mn-ea"/>
              </a:rPr>
              <a:t>，则能够保证单调。</a:t>
            </a:r>
          </a:p>
          <a:p>
            <a:r>
              <a:rPr lang="zh-CN" altLang="en-US" sz="2800" b="1" dirty="0">
                <a:solidFill>
                  <a:srgbClr val="7030A0"/>
                </a:solidFill>
                <a:latin typeface="+mn-ea"/>
                <a:ea typeface="+mn-ea"/>
              </a:rPr>
              <a:t>谐波</a:t>
            </a:r>
          </a:p>
          <a:p>
            <a:r>
              <a:rPr lang="zh-CN" altLang="en-US" sz="2800" b="1" dirty="0">
                <a:solidFill>
                  <a:srgbClr val="083CB0"/>
                </a:solidFill>
                <a:latin typeface="+mn-ea"/>
                <a:ea typeface="+mn-ea"/>
              </a:rPr>
              <a:t>周期信号的谐波为信号基频整数倍的正弦分量。</a:t>
            </a:r>
          </a:p>
          <a:p>
            <a:endParaRPr lang="zh-CN" altLang="en-US" sz="2800" b="1" dirty="0">
              <a:solidFill>
                <a:srgbClr val="083CB0"/>
              </a:solidFill>
              <a:latin typeface="+mn-ea"/>
              <a:ea typeface="+mn-ea"/>
            </a:endParaRPr>
          </a:p>
        </p:txBody>
      </p:sp>
      <p:sp>
        <p:nvSpPr>
          <p:cNvPr id="3" name="标题 1">
            <a:extLst>
              <a:ext uri="{FF2B5EF4-FFF2-40B4-BE49-F238E27FC236}">
                <a16:creationId xmlns:a16="http://schemas.microsoft.com/office/drawing/2014/main" id="{3629217F-BC07-48BF-BD0E-13E410FB4B9F}"/>
              </a:ext>
            </a:extLst>
          </p:cNvPr>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Tree>
    <p:extLst>
      <p:ext uri="{BB962C8B-B14F-4D97-AF65-F5344CB8AC3E}">
        <p14:creationId xmlns:p14="http://schemas.microsoft.com/office/powerpoint/2010/main" val="2877058934"/>
      </p:ext>
    </p:extLst>
  </p:cSld>
  <p:clrMapOvr>
    <a:masterClrMapping/>
  </p:clrMapOvr>
  <p:transition spd="slow">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1055556"/>
            <a:ext cx="7992888" cy="1261884"/>
          </a:xfrm>
          <a:prstGeom prst="rect">
            <a:avLst/>
          </a:prstGeom>
        </p:spPr>
        <p:txBody>
          <a:bodyPr wrap="square">
            <a:spAutoFit/>
          </a:bodyPr>
          <a:lstStyle/>
          <a:p>
            <a:r>
              <a:rPr lang="zh-CN" altLang="en-US" sz="2400" b="1" dirty="0">
                <a:solidFill>
                  <a:srgbClr val="7030A0"/>
                </a:solidFill>
                <a:latin typeface="+mn-lt"/>
                <a:ea typeface="+mn-ea"/>
              </a:rPr>
              <a:t>量化误差</a:t>
            </a:r>
          </a:p>
          <a:p>
            <a:r>
              <a:rPr lang="zh-CN" altLang="en-US" sz="2400" b="1" dirty="0">
                <a:solidFill>
                  <a:srgbClr val="083CB0"/>
                </a:solidFill>
                <a:latin typeface="+mn-lt"/>
                <a:ea typeface="+mn-ea"/>
              </a:rPr>
              <a:t>对于</a:t>
            </a:r>
            <a:r>
              <a:rPr lang="en-US" altLang="zh-CN" sz="2400" b="1" dirty="0">
                <a:solidFill>
                  <a:srgbClr val="083CB0"/>
                </a:solidFill>
                <a:latin typeface="+mn-lt"/>
                <a:ea typeface="+mn-ea"/>
              </a:rPr>
              <a:t>ADC</a:t>
            </a:r>
            <a:r>
              <a:rPr lang="zh-CN" altLang="en-US" sz="2400" b="1" dirty="0">
                <a:solidFill>
                  <a:srgbClr val="083CB0"/>
                </a:solidFill>
                <a:latin typeface="+mn-lt"/>
                <a:ea typeface="+mn-ea"/>
              </a:rPr>
              <a:t>，量化误差定义为实际模拟输入与表示该值的数字编码之间的差异</a:t>
            </a:r>
            <a:r>
              <a:rPr lang="zh-CN" altLang="en-US" sz="2800" b="1" dirty="0">
                <a:solidFill>
                  <a:srgbClr val="083CB0"/>
                </a:solidFill>
                <a:latin typeface="+mn-lt"/>
                <a:ea typeface="+mn-ea"/>
              </a:rPr>
              <a:t>。</a:t>
            </a:r>
          </a:p>
        </p:txBody>
      </p:sp>
      <p:sp>
        <p:nvSpPr>
          <p:cNvPr id="3" name="矩形 2"/>
          <p:cNvSpPr/>
          <p:nvPr/>
        </p:nvSpPr>
        <p:spPr>
          <a:xfrm>
            <a:off x="611560" y="2348880"/>
            <a:ext cx="8316416" cy="3785652"/>
          </a:xfrm>
          <a:prstGeom prst="rect">
            <a:avLst/>
          </a:prstGeom>
        </p:spPr>
        <p:txBody>
          <a:bodyPr wrap="square">
            <a:spAutoFit/>
          </a:bodyPr>
          <a:lstStyle/>
          <a:p>
            <a:r>
              <a:rPr lang="zh-CN" altLang="en-US" sz="2400" b="1" dirty="0">
                <a:solidFill>
                  <a:srgbClr val="7030A0"/>
                </a:solidFill>
                <a:latin typeface="+mn-lt"/>
                <a:ea typeface="+mn-ea"/>
              </a:rPr>
              <a:t>分辨率</a:t>
            </a:r>
          </a:p>
          <a:p>
            <a:r>
              <a:rPr lang="en-US" altLang="zh-CN" sz="2400" b="1" dirty="0">
                <a:solidFill>
                  <a:srgbClr val="083CB0"/>
                </a:solidFill>
                <a:latin typeface="+mn-lt"/>
                <a:ea typeface="+mn-ea"/>
              </a:rPr>
              <a:t>ADC</a:t>
            </a:r>
            <a:r>
              <a:rPr lang="zh-CN" altLang="en-US" sz="2400" b="1" dirty="0">
                <a:solidFill>
                  <a:srgbClr val="083CB0"/>
                </a:solidFill>
                <a:latin typeface="+mn-lt"/>
                <a:ea typeface="+mn-ea"/>
              </a:rPr>
              <a:t>分辨率为用于表示模拟输入信号的位数。为了更准确地复现模拟信号，就必须提高分辨率。使用较高分辨率的</a:t>
            </a:r>
            <a:r>
              <a:rPr lang="en-US" altLang="zh-CN" sz="2400" b="1" dirty="0">
                <a:solidFill>
                  <a:srgbClr val="083CB0"/>
                </a:solidFill>
                <a:latin typeface="+mn-lt"/>
                <a:ea typeface="+mn-ea"/>
              </a:rPr>
              <a:t>ADC</a:t>
            </a:r>
            <a:r>
              <a:rPr lang="zh-CN" altLang="en-US" sz="2400" b="1" dirty="0">
                <a:solidFill>
                  <a:srgbClr val="083CB0"/>
                </a:solidFill>
                <a:latin typeface="+mn-lt"/>
                <a:ea typeface="+mn-ea"/>
              </a:rPr>
              <a:t>也降低量化误差。对于</a:t>
            </a:r>
            <a:r>
              <a:rPr lang="en-US" altLang="zh-CN" sz="2400" b="1" dirty="0">
                <a:solidFill>
                  <a:srgbClr val="083CB0"/>
                </a:solidFill>
                <a:latin typeface="+mn-lt"/>
                <a:ea typeface="+mn-ea"/>
              </a:rPr>
              <a:t>DAC</a:t>
            </a:r>
            <a:r>
              <a:rPr lang="zh-CN" altLang="en-US" sz="2400" b="1" dirty="0">
                <a:solidFill>
                  <a:srgbClr val="083CB0"/>
                </a:solidFill>
                <a:latin typeface="+mn-lt"/>
                <a:ea typeface="+mn-ea"/>
              </a:rPr>
              <a:t>，分辨率与此类似：</a:t>
            </a:r>
            <a:r>
              <a:rPr lang="en-US" altLang="zh-CN" sz="2400" b="1" dirty="0">
                <a:solidFill>
                  <a:srgbClr val="083CB0"/>
                </a:solidFill>
                <a:latin typeface="+mn-lt"/>
                <a:ea typeface="+mn-ea"/>
              </a:rPr>
              <a:t>DAC</a:t>
            </a:r>
            <a:r>
              <a:rPr lang="zh-CN" altLang="en-US" sz="2400" b="1" dirty="0">
                <a:solidFill>
                  <a:srgbClr val="083CB0"/>
                </a:solidFill>
                <a:latin typeface="+mn-lt"/>
                <a:ea typeface="+mn-ea"/>
              </a:rPr>
              <a:t>的分辨率越高，增大编码时在模拟输出端产生的步进越小。</a:t>
            </a:r>
          </a:p>
          <a:p>
            <a:r>
              <a:rPr lang="zh-CN" altLang="en-US" sz="2400" b="1" dirty="0">
                <a:solidFill>
                  <a:srgbClr val="7030A0"/>
                </a:solidFill>
                <a:latin typeface="+mn-lt"/>
                <a:ea typeface="+mn-ea"/>
              </a:rPr>
              <a:t>有效值</a:t>
            </a:r>
            <a:r>
              <a:rPr lang="en-US" altLang="zh-CN" sz="2400" b="1" dirty="0">
                <a:solidFill>
                  <a:srgbClr val="7030A0"/>
                </a:solidFill>
                <a:latin typeface="+mn-lt"/>
                <a:ea typeface="+mn-ea"/>
              </a:rPr>
              <a:t>(RMS)</a:t>
            </a:r>
          </a:p>
          <a:p>
            <a:r>
              <a:rPr lang="zh-CN" altLang="en-US" sz="2400" b="1" dirty="0">
                <a:solidFill>
                  <a:srgbClr val="083CB0"/>
                </a:solidFill>
                <a:latin typeface="+mn-lt"/>
                <a:ea typeface="+mn-ea"/>
              </a:rPr>
              <a:t>交流波形的</a:t>
            </a:r>
            <a:r>
              <a:rPr lang="en-US" altLang="zh-CN" sz="2400" b="1" dirty="0">
                <a:solidFill>
                  <a:srgbClr val="083CB0"/>
                </a:solidFill>
                <a:latin typeface="+mn-lt"/>
                <a:ea typeface="+mn-ea"/>
              </a:rPr>
              <a:t>RMS</a:t>
            </a:r>
            <a:r>
              <a:rPr lang="zh-CN" altLang="en-US" sz="2400" b="1" dirty="0">
                <a:solidFill>
                  <a:srgbClr val="083CB0"/>
                </a:solidFill>
                <a:latin typeface="+mn-lt"/>
                <a:ea typeface="+mn-ea"/>
              </a:rPr>
              <a:t>值为有效直流值或该信号的等效直流信号。计算交流波形的</a:t>
            </a:r>
            <a:r>
              <a:rPr lang="en-US" altLang="zh-CN" sz="2400" b="1" dirty="0">
                <a:solidFill>
                  <a:srgbClr val="083CB0"/>
                </a:solidFill>
                <a:latin typeface="+mn-lt"/>
                <a:ea typeface="+mn-ea"/>
              </a:rPr>
              <a:t>RMS</a:t>
            </a:r>
            <a:r>
              <a:rPr lang="zh-CN" altLang="en-US" sz="2400" b="1" dirty="0">
                <a:solidFill>
                  <a:srgbClr val="083CB0"/>
                </a:solidFill>
                <a:latin typeface="+mn-lt"/>
                <a:ea typeface="+mn-ea"/>
              </a:rPr>
              <a:t>值时，先对交流波形进行平方以及时间平均，然后取其平方根。对于正弦波，</a:t>
            </a:r>
            <a:r>
              <a:rPr lang="en-US" altLang="zh-CN" sz="2400" b="1" dirty="0">
                <a:solidFill>
                  <a:srgbClr val="083CB0"/>
                </a:solidFill>
                <a:latin typeface="+mn-lt"/>
                <a:ea typeface="+mn-ea"/>
              </a:rPr>
              <a:t>RMS</a:t>
            </a:r>
            <a:r>
              <a:rPr lang="zh-CN" altLang="en-US" sz="2400" b="1" dirty="0">
                <a:solidFill>
                  <a:srgbClr val="083CB0"/>
                </a:solidFill>
                <a:latin typeface="+mn-lt"/>
                <a:ea typeface="+mn-ea"/>
              </a:rPr>
              <a:t>值为峰值的 </a:t>
            </a:r>
            <a:r>
              <a:rPr lang="en-US" altLang="zh-CN" sz="2400" b="1" dirty="0">
                <a:solidFill>
                  <a:srgbClr val="083CB0"/>
                </a:solidFill>
                <a:latin typeface="+mn-lt"/>
                <a:ea typeface="+mn-ea"/>
              </a:rPr>
              <a:t>0.707</a:t>
            </a:r>
            <a:r>
              <a:rPr lang="zh-CN" altLang="en-US" sz="2400" b="1" dirty="0">
                <a:solidFill>
                  <a:srgbClr val="083CB0"/>
                </a:solidFill>
                <a:latin typeface="+mn-lt"/>
                <a:ea typeface="+mn-ea"/>
              </a:rPr>
              <a:t>倍，也就是峰</a:t>
            </a:r>
            <a:r>
              <a:rPr lang="en-US" altLang="zh-CN" sz="2400" b="1" dirty="0">
                <a:solidFill>
                  <a:srgbClr val="083CB0"/>
                </a:solidFill>
                <a:latin typeface="+mn-lt"/>
                <a:ea typeface="+mn-ea"/>
              </a:rPr>
              <a:t>-</a:t>
            </a:r>
            <a:r>
              <a:rPr lang="zh-CN" altLang="en-US" sz="2400" b="1" dirty="0">
                <a:solidFill>
                  <a:srgbClr val="083CB0"/>
                </a:solidFill>
                <a:latin typeface="+mn-lt"/>
                <a:ea typeface="+mn-ea"/>
              </a:rPr>
              <a:t>峰值的</a:t>
            </a:r>
            <a:r>
              <a:rPr lang="en-US" altLang="zh-CN" sz="2400" b="1" dirty="0">
                <a:solidFill>
                  <a:srgbClr val="083CB0"/>
                </a:solidFill>
                <a:latin typeface="+mn-lt"/>
                <a:ea typeface="+mn-ea"/>
              </a:rPr>
              <a:t>0.354</a:t>
            </a:r>
            <a:r>
              <a:rPr lang="zh-CN" altLang="en-US" sz="2400" b="1" dirty="0">
                <a:solidFill>
                  <a:srgbClr val="083CB0"/>
                </a:solidFill>
                <a:latin typeface="+mn-lt"/>
                <a:ea typeface="+mn-ea"/>
              </a:rPr>
              <a:t>倍。</a:t>
            </a:r>
          </a:p>
        </p:txBody>
      </p:sp>
      <p:sp>
        <p:nvSpPr>
          <p:cNvPr id="4" name="标题 1">
            <a:extLst>
              <a:ext uri="{FF2B5EF4-FFF2-40B4-BE49-F238E27FC236}">
                <a16:creationId xmlns:a16="http://schemas.microsoft.com/office/drawing/2014/main" id="{F94C92D8-7829-4290-A5A5-8610C183A2F7}"/>
              </a:ext>
            </a:extLst>
          </p:cNvPr>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Tree>
    <p:extLst>
      <p:ext uri="{BB962C8B-B14F-4D97-AF65-F5344CB8AC3E}">
        <p14:creationId xmlns:p14="http://schemas.microsoft.com/office/powerpoint/2010/main" val="3325462381"/>
      </p:ext>
    </p:extLst>
  </p:cSld>
  <p:clrMapOvr>
    <a:masterClrMapping/>
  </p:clrMapOvr>
  <p:transition spd="slow">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584" y="1859340"/>
            <a:ext cx="7560840" cy="1938992"/>
          </a:xfrm>
          <a:prstGeom prst="rect">
            <a:avLst/>
          </a:prstGeom>
        </p:spPr>
        <p:txBody>
          <a:bodyPr wrap="square">
            <a:spAutoFit/>
          </a:bodyPr>
          <a:lstStyle/>
          <a:p>
            <a:r>
              <a:rPr lang="zh-CN" altLang="en-US" sz="2400" b="1" dirty="0">
                <a:solidFill>
                  <a:srgbClr val="7030A0"/>
                </a:solidFill>
                <a:latin typeface="+mn-lt"/>
                <a:ea typeface="+mn-ea"/>
              </a:rPr>
              <a:t>总谐波失真</a:t>
            </a:r>
            <a:r>
              <a:rPr lang="en-US" altLang="zh-CN" sz="2400" b="1" dirty="0">
                <a:solidFill>
                  <a:srgbClr val="7030A0"/>
                </a:solidFill>
                <a:latin typeface="+mn-lt"/>
                <a:ea typeface="+mn-ea"/>
              </a:rPr>
              <a:t>(THD)</a:t>
            </a:r>
          </a:p>
          <a:p>
            <a:r>
              <a:rPr lang="en-US" altLang="zh-CN" sz="2400" b="1" dirty="0">
                <a:solidFill>
                  <a:srgbClr val="083CB0"/>
                </a:solidFill>
                <a:latin typeface="+mn-lt"/>
                <a:ea typeface="+mn-ea"/>
              </a:rPr>
              <a:t>THD</a:t>
            </a:r>
            <a:r>
              <a:rPr lang="zh-CN" altLang="en-US" sz="2400" b="1" dirty="0">
                <a:solidFill>
                  <a:srgbClr val="083CB0"/>
                </a:solidFill>
                <a:latin typeface="+mn-lt"/>
                <a:ea typeface="+mn-ea"/>
              </a:rPr>
              <a:t>测量信号的失真成分，用相对于基波的分贝</a:t>
            </a:r>
            <a:r>
              <a:rPr lang="en-US" altLang="zh-CN" sz="2400" b="1" dirty="0">
                <a:solidFill>
                  <a:srgbClr val="083CB0"/>
                </a:solidFill>
                <a:latin typeface="+mn-lt"/>
                <a:ea typeface="+mn-ea"/>
              </a:rPr>
              <a:t>(dB)</a:t>
            </a:r>
            <a:r>
              <a:rPr lang="zh-CN" altLang="en-US" sz="2400" b="1" dirty="0">
                <a:solidFill>
                  <a:srgbClr val="083CB0"/>
                </a:solidFill>
                <a:latin typeface="+mn-lt"/>
                <a:ea typeface="+mn-ea"/>
              </a:rPr>
              <a:t>表示。对于</a:t>
            </a:r>
            <a:r>
              <a:rPr lang="en-US" altLang="zh-CN" sz="2400" b="1" dirty="0">
                <a:solidFill>
                  <a:srgbClr val="083CB0"/>
                </a:solidFill>
                <a:latin typeface="+mn-lt"/>
                <a:ea typeface="+mn-ea"/>
              </a:rPr>
              <a:t>ADC</a:t>
            </a:r>
            <a:r>
              <a:rPr lang="zh-CN" altLang="en-US" sz="2400" b="1" dirty="0">
                <a:solidFill>
                  <a:srgbClr val="083CB0"/>
                </a:solidFill>
                <a:latin typeface="+mn-lt"/>
                <a:ea typeface="+mn-ea"/>
              </a:rPr>
              <a:t>，总谐波失真</a:t>
            </a:r>
            <a:r>
              <a:rPr lang="en-US" altLang="zh-CN" sz="2400" b="1" dirty="0">
                <a:solidFill>
                  <a:srgbClr val="083CB0"/>
                </a:solidFill>
                <a:latin typeface="+mn-lt"/>
                <a:ea typeface="+mn-ea"/>
              </a:rPr>
              <a:t>(THD)</a:t>
            </a:r>
            <a:r>
              <a:rPr lang="zh-CN" altLang="en-US" sz="2400" b="1" dirty="0">
                <a:solidFill>
                  <a:srgbClr val="083CB0"/>
                </a:solidFill>
                <a:latin typeface="+mn-lt"/>
                <a:ea typeface="+mn-ea"/>
              </a:rPr>
              <a:t>是所选输入信号谐波的</a:t>
            </a:r>
            <a:r>
              <a:rPr lang="en-US" altLang="zh-CN" sz="2400" b="1" dirty="0">
                <a:solidFill>
                  <a:srgbClr val="083CB0"/>
                </a:solidFill>
                <a:latin typeface="+mn-lt"/>
                <a:ea typeface="+mn-ea"/>
              </a:rPr>
              <a:t>RMS</a:t>
            </a:r>
            <a:r>
              <a:rPr lang="zh-CN" altLang="en-US" sz="2400" b="1" dirty="0">
                <a:solidFill>
                  <a:srgbClr val="083CB0"/>
                </a:solidFill>
                <a:latin typeface="+mn-lt"/>
                <a:ea typeface="+mn-ea"/>
              </a:rPr>
              <a:t>之和与基波之比。测量时，只有在奈奎斯特限值之内的谐波被包含在内。</a:t>
            </a:r>
          </a:p>
        </p:txBody>
      </p:sp>
      <p:sp>
        <p:nvSpPr>
          <p:cNvPr id="3" name="标题 1">
            <a:extLst>
              <a:ext uri="{FF2B5EF4-FFF2-40B4-BE49-F238E27FC236}">
                <a16:creationId xmlns:a16="http://schemas.microsoft.com/office/drawing/2014/main" id="{967949F8-7633-480E-BAAF-DDB5F429F454}"/>
              </a:ext>
            </a:extLst>
          </p:cNvPr>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Tree>
    <p:extLst>
      <p:ext uri="{BB962C8B-B14F-4D97-AF65-F5344CB8AC3E}">
        <p14:creationId xmlns:p14="http://schemas.microsoft.com/office/powerpoint/2010/main" val="2414282821"/>
      </p:ext>
    </p:extLst>
  </p:cSld>
  <p:clrMapOvr>
    <a:masterClrMapping/>
  </p:clrMapOvr>
  <p:transition spd="slow">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0282" y="908720"/>
            <a:ext cx="7848872" cy="1569660"/>
          </a:xfrm>
          <a:prstGeom prst="rect">
            <a:avLst/>
          </a:prstGeom>
        </p:spPr>
        <p:txBody>
          <a:bodyPr wrap="square">
            <a:spAutoFit/>
          </a:bodyPr>
          <a:lstStyle/>
          <a:p>
            <a:r>
              <a:rPr lang="zh-CN" altLang="en-US" sz="2400" b="1" dirty="0">
                <a:solidFill>
                  <a:srgbClr val="7030A0"/>
                </a:solidFill>
                <a:latin typeface="+mn-lt"/>
                <a:ea typeface="+mn-ea"/>
              </a:rPr>
              <a:t>二进制补码编码</a:t>
            </a:r>
          </a:p>
          <a:p>
            <a:r>
              <a:rPr lang="zh-CN" altLang="en-US" sz="2400" b="1" dirty="0">
                <a:solidFill>
                  <a:srgbClr val="083CB0"/>
                </a:solidFill>
                <a:latin typeface="+mn-lt"/>
                <a:ea typeface="+mn-ea"/>
              </a:rPr>
              <a:t>二进制补码编码方法用于正数和负数编码，简化加法和减法计算。该编码方法中，</a:t>
            </a:r>
            <a:r>
              <a:rPr lang="en-US" altLang="zh-CN" sz="2400" b="1" dirty="0">
                <a:solidFill>
                  <a:srgbClr val="083CB0"/>
                </a:solidFill>
                <a:latin typeface="+mn-lt"/>
                <a:ea typeface="+mn-ea"/>
              </a:rPr>
              <a:t>-2</a:t>
            </a:r>
            <a:r>
              <a:rPr lang="zh-CN" altLang="en-US" sz="2400" b="1" dirty="0">
                <a:solidFill>
                  <a:srgbClr val="083CB0"/>
                </a:solidFill>
                <a:latin typeface="+mn-lt"/>
                <a:ea typeface="+mn-ea"/>
              </a:rPr>
              <a:t>的</a:t>
            </a:r>
            <a:r>
              <a:rPr lang="en-US" altLang="zh-CN" sz="2400" b="1" dirty="0">
                <a:solidFill>
                  <a:srgbClr val="083CB0"/>
                </a:solidFill>
                <a:latin typeface="+mn-lt"/>
                <a:ea typeface="+mn-ea"/>
              </a:rPr>
              <a:t>8</a:t>
            </a:r>
            <a:r>
              <a:rPr lang="zh-CN" altLang="en-US" sz="2400" b="1" dirty="0">
                <a:solidFill>
                  <a:srgbClr val="083CB0"/>
                </a:solidFill>
                <a:latin typeface="+mn-lt"/>
                <a:ea typeface="+mn-ea"/>
              </a:rPr>
              <a:t>位表示法为</a:t>
            </a:r>
            <a:r>
              <a:rPr lang="en-US" altLang="zh-CN" sz="2400" b="1" dirty="0">
                <a:solidFill>
                  <a:srgbClr val="083CB0"/>
                </a:solidFill>
                <a:latin typeface="+mn-lt"/>
                <a:ea typeface="+mn-ea"/>
              </a:rPr>
              <a:t>11111110</a:t>
            </a:r>
            <a:r>
              <a:rPr lang="zh-CN" altLang="en-US" sz="2400" b="1" dirty="0">
                <a:solidFill>
                  <a:srgbClr val="083CB0"/>
                </a:solidFill>
                <a:latin typeface="+mn-lt"/>
                <a:ea typeface="+mn-ea"/>
              </a:rPr>
              <a:t>，</a:t>
            </a:r>
            <a:r>
              <a:rPr lang="en-US" altLang="zh-CN" sz="2400" b="1" dirty="0">
                <a:solidFill>
                  <a:srgbClr val="083CB0"/>
                </a:solidFill>
                <a:latin typeface="+mn-lt"/>
                <a:ea typeface="+mn-ea"/>
              </a:rPr>
              <a:t>+2</a:t>
            </a:r>
            <a:r>
              <a:rPr lang="zh-CN" altLang="en-US" sz="2400" b="1" dirty="0">
                <a:solidFill>
                  <a:srgbClr val="083CB0"/>
                </a:solidFill>
                <a:latin typeface="+mn-lt"/>
                <a:ea typeface="+mn-ea"/>
              </a:rPr>
              <a:t>的表示法为</a:t>
            </a:r>
            <a:r>
              <a:rPr lang="en-US" altLang="zh-CN" sz="2400" b="1" dirty="0">
                <a:solidFill>
                  <a:srgbClr val="083CB0"/>
                </a:solidFill>
                <a:latin typeface="+mn-lt"/>
                <a:ea typeface="+mn-ea"/>
              </a:rPr>
              <a:t>00000010</a:t>
            </a:r>
            <a:r>
              <a:rPr lang="zh-CN" altLang="en-US" sz="2400" b="1" dirty="0">
                <a:solidFill>
                  <a:srgbClr val="083CB0"/>
                </a:solidFill>
                <a:latin typeface="+mn-lt"/>
                <a:ea typeface="+mn-ea"/>
              </a:rPr>
              <a:t>。</a:t>
            </a:r>
          </a:p>
        </p:txBody>
      </p:sp>
      <p:sp>
        <p:nvSpPr>
          <p:cNvPr id="3" name="矩形 2"/>
          <p:cNvSpPr/>
          <p:nvPr/>
        </p:nvSpPr>
        <p:spPr>
          <a:xfrm>
            <a:off x="820688" y="2540810"/>
            <a:ext cx="8064896" cy="1569660"/>
          </a:xfrm>
          <a:prstGeom prst="rect">
            <a:avLst/>
          </a:prstGeom>
        </p:spPr>
        <p:txBody>
          <a:bodyPr wrap="square">
            <a:spAutoFit/>
          </a:bodyPr>
          <a:lstStyle/>
          <a:p>
            <a:r>
              <a:rPr lang="zh-CN" altLang="en-US" sz="2400" b="1" dirty="0">
                <a:solidFill>
                  <a:srgbClr val="083CB0"/>
                </a:solidFill>
                <a:latin typeface="+mn-lt"/>
                <a:ea typeface="+mn-ea"/>
              </a:rPr>
              <a:t>带符号二进制编码</a:t>
            </a:r>
          </a:p>
          <a:p>
            <a:r>
              <a:rPr lang="zh-CN" altLang="en-US" sz="2400" b="1" dirty="0">
                <a:solidFill>
                  <a:srgbClr val="083CB0"/>
                </a:solidFill>
                <a:latin typeface="+mn-lt"/>
                <a:ea typeface="+mn-ea"/>
              </a:rPr>
              <a:t>带符号二进制编码方法中，</a:t>
            </a:r>
            <a:r>
              <a:rPr lang="en-US" altLang="zh-CN" sz="2400" b="1" dirty="0">
                <a:solidFill>
                  <a:srgbClr val="083CB0"/>
                </a:solidFill>
                <a:latin typeface="+mn-lt"/>
                <a:ea typeface="+mn-ea"/>
              </a:rPr>
              <a:t>MSB</a:t>
            </a:r>
            <a:r>
              <a:rPr lang="zh-CN" altLang="en-US" sz="2400" b="1" dirty="0">
                <a:solidFill>
                  <a:srgbClr val="083CB0"/>
                </a:solidFill>
                <a:latin typeface="+mn-lt"/>
                <a:ea typeface="+mn-ea"/>
              </a:rPr>
              <a:t>表示二进制数的符号</a:t>
            </a:r>
            <a:r>
              <a:rPr lang="en-US" altLang="zh-CN" sz="2400" b="1" dirty="0">
                <a:solidFill>
                  <a:srgbClr val="083CB0"/>
                </a:solidFill>
                <a:latin typeface="+mn-lt"/>
                <a:ea typeface="+mn-ea"/>
              </a:rPr>
              <a:t>(</a:t>
            </a:r>
            <a:r>
              <a:rPr lang="zh-CN" altLang="en-US" sz="2400" b="1" dirty="0">
                <a:solidFill>
                  <a:srgbClr val="083CB0"/>
                </a:solidFill>
                <a:latin typeface="+mn-lt"/>
                <a:ea typeface="+mn-ea"/>
              </a:rPr>
              <a:t>正或负</a:t>
            </a:r>
            <a:r>
              <a:rPr lang="en-US" altLang="zh-CN" sz="2400" b="1" dirty="0">
                <a:solidFill>
                  <a:srgbClr val="083CB0"/>
                </a:solidFill>
                <a:latin typeface="+mn-lt"/>
                <a:ea typeface="+mn-ea"/>
              </a:rPr>
              <a:t>)</a:t>
            </a:r>
            <a:r>
              <a:rPr lang="zh-CN" altLang="en-US" sz="2400" b="1" dirty="0">
                <a:solidFill>
                  <a:srgbClr val="083CB0"/>
                </a:solidFill>
                <a:latin typeface="+mn-lt"/>
                <a:ea typeface="+mn-ea"/>
              </a:rPr>
              <a:t>。所以，</a:t>
            </a:r>
            <a:r>
              <a:rPr lang="en-US" altLang="zh-CN" sz="2400" b="1" dirty="0">
                <a:solidFill>
                  <a:srgbClr val="083CB0"/>
                </a:solidFill>
                <a:latin typeface="+mn-lt"/>
                <a:ea typeface="+mn-ea"/>
              </a:rPr>
              <a:t>-2</a:t>
            </a:r>
            <a:r>
              <a:rPr lang="zh-CN" altLang="en-US" sz="2400" b="1" dirty="0">
                <a:solidFill>
                  <a:srgbClr val="083CB0"/>
                </a:solidFill>
                <a:latin typeface="+mn-lt"/>
                <a:ea typeface="+mn-ea"/>
              </a:rPr>
              <a:t>的</a:t>
            </a:r>
            <a:r>
              <a:rPr lang="en-US" altLang="zh-CN" sz="2400" b="1" dirty="0">
                <a:solidFill>
                  <a:srgbClr val="083CB0"/>
                </a:solidFill>
                <a:latin typeface="+mn-lt"/>
                <a:ea typeface="+mn-ea"/>
              </a:rPr>
              <a:t>8</a:t>
            </a:r>
            <a:r>
              <a:rPr lang="zh-CN" altLang="en-US" sz="2400" b="1" dirty="0">
                <a:solidFill>
                  <a:srgbClr val="083CB0"/>
                </a:solidFill>
                <a:latin typeface="+mn-lt"/>
                <a:ea typeface="+mn-ea"/>
              </a:rPr>
              <a:t>位表示法为</a:t>
            </a:r>
            <a:r>
              <a:rPr lang="en-US" altLang="zh-CN" sz="2400" b="1" dirty="0">
                <a:solidFill>
                  <a:srgbClr val="083CB0"/>
                </a:solidFill>
                <a:latin typeface="+mn-lt"/>
                <a:ea typeface="+mn-ea"/>
              </a:rPr>
              <a:t>10000010</a:t>
            </a:r>
            <a:r>
              <a:rPr lang="zh-CN" altLang="en-US" sz="2400" b="1" dirty="0">
                <a:solidFill>
                  <a:srgbClr val="083CB0"/>
                </a:solidFill>
                <a:latin typeface="+mn-lt"/>
                <a:ea typeface="+mn-ea"/>
              </a:rPr>
              <a:t>，</a:t>
            </a:r>
            <a:r>
              <a:rPr lang="en-US" altLang="zh-CN" sz="2400" b="1" dirty="0">
                <a:solidFill>
                  <a:srgbClr val="083CB0"/>
                </a:solidFill>
                <a:latin typeface="+mn-lt"/>
                <a:ea typeface="+mn-ea"/>
              </a:rPr>
              <a:t>+2</a:t>
            </a:r>
            <a:r>
              <a:rPr lang="zh-CN" altLang="en-US" sz="2400" b="1" dirty="0">
                <a:solidFill>
                  <a:srgbClr val="083CB0"/>
                </a:solidFill>
                <a:latin typeface="+mn-lt"/>
                <a:ea typeface="+mn-ea"/>
              </a:rPr>
              <a:t>的表示法为</a:t>
            </a:r>
            <a:r>
              <a:rPr lang="en-US" altLang="zh-CN" sz="2400" b="1" dirty="0">
                <a:solidFill>
                  <a:srgbClr val="083CB0"/>
                </a:solidFill>
                <a:latin typeface="+mn-lt"/>
                <a:ea typeface="+mn-ea"/>
              </a:rPr>
              <a:t>00000010</a:t>
            </a:r>
            <a:r>
              <a:rPr lang="zh-CN" altLang="en-US" sz="2400" b="1" dirty="0">
                <a:solidFill>
                  <a:srgbClr val="083CB0"/>
                </a:solidFill>
                <a:latin typeface="+mn-lt"/>
                <a:ea typeface="+mn-ea"/>
              </a:rPr>
              <a:t>。</a:t>
            </a:r>
          </a:p>
        </p:txBody>
      </p:sp>
      <p:sp>
        <p:nvSpPr>
          <p:cNvPr id="4" name="矩形 3"/>
          <p:cNvSpPr/>
          <p:nvPr/>
        </p:nvSpPr>
        <p:spPr>
          <a:xfrm>
            <a:off x="820282" y="4180344"/>
            <a:ext cx="7985992" cy="2677656"/>
          </a:xfrm>
          <a:prstGeom prst="rect">
            <a:avLst/>
          </a:prstGeom>
        </p:spPr>
        <p:txBody>
          <a:bodyPr wrap="square">
            <a:spAutoFit/>
          </a:bodyPr>
          <a:lstStyle/>
          <a:p>
            <a:r>
              <a:rPr lang="zh-CN" altLang="en-US" sz="2400" b="1" dirty="0">
                <a:solidFill>
                  <a:srgbClr val="7030A0"/>
                </a:solidFill>
                <a:latin typeface="+mn-lt"/>
                <a:ea typeface="+mn-ea"/>
              </a:rPr>
              <a:t>偏移二进制编码</a:t>
            </a:r>
          </a:p>
          <a:p>
            <a:r>
              <a:rPr lang="zh-CN" altLang="en-US" sz="2400" b="1" dirty="0">
                <a:solidFill>
                  <a:srgbClr val="083CB0"/>
                </a:solidFill>
                <a:latin typeface="+mn-lt"/>
                <a:ea typeface="+mn-ea"/>
              </a:rPr>
              <a:t>偏移二进制是一种常用于双极性信号的编码方法。在偏移二进制编码中，负向最大值</a:t>
            </a:r>
            <a:r>
              <a:rPr lang="en-US" altLang="zh-CN" sz="2400" b="1" dirty="0">
                <a:solidFill>
                  <a:srgbClr val="083CB0"/>
                </a:solidFill>
                <a:latin typeface="+mn-lt"/>
                <a:ea typeface="+mn-ea"/>
              </a:rPr>
              <a:t>(</a:t>
            </a:r>
            <a:r>
              <a:rPr lang="zh-CN" altLang="en-US" sz="2400" b="1" dirty="0">
                <a:solidFill>
                  <a:srgbClr val="083CB0"/>
                </a:solidFill>
                <a:latin typeface="+mn-lt"/>
                <a:ea typeface="+mn-ea"/>
              </a:rPr>
              <a:t>负向满幅值</a:t>
            </a:r>
            <a:r>
              <a:rPr lang="en-US" altLang="zh-CN" sz="2400" b="1" dirty="0">
                <a:solidFill>
                  <a:srgbClr val="083CB0"/>
                </a:solidFill>
                <a:latin typeface="+mn-lt"/>
                <a:ea typeface="+mn-ea"/>
              </a:rPr>
              <a:t>)</a:t>
            </a:r>
            <a:r>
              <a:rPr lang="zh-CN" altLang="en-US" sz="2400" b="1" dirty="0">
                <a:solidFill>
                  <a:srgbClr val="083CB0"/>
                </a:solidFill>
                <a:latin typeface="+mn-lt"/>
                <a:ea typeface="+mn-ea"/>
              </a:rPr>
              <a:t>用全</a:t>
            </a:r>
            <a:r>
              <a:rPr lang="en-US" altLang="zh-CN" sz="2400" b="1" dirty="0">
                <a:solidFill>
                  <a:srgbClr val="083CB0"/>
                </a:solidFill>
                <a:latin typeface="+mn-lt"/>
                <a:ea typeface="+mn-ea"/>
              </a:rPr>
              <a:t>0 (00...000)</a:t>
            </a:r>
            <a:r>
              <a:rPr lang="zh-CN" altLang="en-US" sz="2400" b="1" dirty="0">
                <a:solidFill>
                  <a:srgbClr val="083CB0"/>
                </a:solidFill>
                <a:latin typeface="+mn-lt"/>
                <a:ea typeface="+mn-ea"/>
              </a:rPr>
              <a:t>表示，正向最大值</a:t>
            </a:r>
            <a:r>
              <a:rPr lang="en-US" altLang="zh-CN" sz="2400" b="1" dirty="0">
                <a:solidFill>
                  <a:srgbClr val="083CB0"/>
                </a:solidFill>
                <a:latin typeface="+mn-lt"/>
                <a:ea typeface="+mn-ea"/>
              </a:rPr>
              <a:t>(</a:t>
            </a:r>
            <a:r>
              <a:rPr lang="zh-CN" altLang="en-US" sz="2400" b="1" dirty="0">
                <a:solidFill>
                  <a:srgbClr val="083CB0"/>
                </a:solidFill>
                <a:latin typeface="+mn-lt"/>
                <a:ea typeface="+mn-ea"/>
              </a:rPr>
              <a:t>正向满幅值</a:t>
            </a:r>
            <a:r>
              <a:rPr lang="en-US" altLang="zh-CN" sz="2400" b="1" dirty="0">
                <a:solidFill>
                  <a:srgbClr val="083CB0"/>
                </a:solidFill>
                <a:latin typeface="+mn-lt"/>
                <a:ea typeface="+mn-ea"/>
              </a:rPr>
              <a:t>)</a:t>
            </a:r>
            <a:r>
              <a:rPr lang="zh-CN" altLang="en-US" sz="2400" b="1" dirty="0">
                <a:solidFill>
                  <a:srgbClr val="083CB0"/>
                </a:solidFill>
                <a:latin typeface="+mn-lt"/>
                <a:ea typeface="+mn-ea"/>
              </a:rPr>
              <a:t>用全</a:t>
            </a:r>
            <a:r>
              <a:rPr lang="en-US" altLang="zh-CN" sz="2400" b="1" dirty="0">
                <a:solidFill>
                  <a:srgbClr val="083CB0"/>
                </a:solidFill>
                <a:latin typeface="+mn-lt"/>
                <a:ea typeface="+mn-ea"/>
              </a:rPr>
              <a:t>1 (11...111)</a:t>
            </a:r>
            <a:r>
              <a:rPr lang="zh-CN" altLang="en-US" sz="2400" b="1" dirty="0">
                <a:solidFill>
                  <a:srgbClr val="083CB0"/>
                </a:solidFill>
                <a:latin typeface="+mn-lt"/>
                <a:ea typeface="+mn-ea"/>
              </a:rPr>
              <a:t>表示。零幅由一个</a:t>
            </a:r>
            <a:r>
              <a:rPr lang="en-US" altLang="zh-CN" sz="2400" b="1" dirty="0">
                <a:solidFill>
                  <a:srgbClr val="083CB0"/>
                </a:solidFill>
                <a:latin typeface="+mn-lt"/>
                <a:ea typeface="+mn-ea"/>
              </a:rPr>
              <a:t>1 (MSB)</a:t>
            </a:r>
            <a:r>
              <a:rPr lang="zh-CN" altLang="en-US" sz="2400" b="1" dirty="0">
                <a:solidFill>
                  <a:srgbClr val="083CB0"/>
                </a:solidFill>
                <a:latin typeface="+mn-lt"/>
                <a:ea typeface="+mn-ea"/>
              </a:rPr>
              <a:t>后边跟全</a:t>
            </a:r>
            <a:r>
              <a:rPr lang="en-US" altLang="zh-CN" sz="2400" b="1" dirty="0">
                <a:solidFill>
                  <a:srgbClr val="083CB0"/>
                </a:solidFill>
                <a:latin typeface="+mn-lt"/>
                <a:ea typeface="+mn-ea"/>
              </a:rPr>
              <a:t>0 (10...000)</a:t>
            </a:r>
            <a:r>
              <a:rPr lang="zh-CN" altLang="en-US" sz="2400" b="1" dirty="0">
                <a:solidFill>
                  <a:srgbClr val="083CB0"/>
                </a:solidFill>
                <a:latin typeface="+mn-lt"/>
                <a:ea typeface="+mn-ea"/>
              </a:rPr>
              <a:t>表示。该方法与标准二进制类似，后者常用于单极性信号</a:t>
            </a:r>
            <a:r>
              <a:rPr lang="en-US" altLang="zh-CN" sz="2400" b="1" dirty="0">
                <a:solidFill>
                  <a:srgbClr val="083CB0"/>
                </a:solidFill>
                <a:latin typeface="+mn-lt"/>
                <a:ea typeface="+mn-ea"/>
              </a:rPr>
              <a:t>(</a:t>
            </a:r>
            <a:r>
              <a:rPr lang="zh-CN" altLang="en-US" sz="2400" b="1" dirty="0">
                <a:solidFill>
                  <a:srgbClr val="083CB0"/>
                </a:solidFill>
                <a:latin typeface="+mn-lt"/>
                <a:ea typeface="+mn-ea"/>
              </a:rPr>
              <a:t>参见二进制编码，单极性</a:t>
            </a:r>
            <a:r>
              <a:rPr lang="en-US" altLang="zh-CN" sz="2400" b="1" dirty="0">
                <a:solidFill>
                  <a:srgbClr val="083CB0"/>
                </a:solidFill>
                <a:latin typeface="+mn-lt"/>
                <a:ea typeface="+mn-ea"/>
              </a:rPr>
              <a:t>)</a:t>
            </a:r>
            <a:r>
              <a:rPr lang="zh-CN" altLang="en-US" sz="2400" b="1" dirty="0">
                <a:solidFill>
                  <a:srgbClr val="083CB0"/>
                </a:solidFill>
                <a:latin typeface="+mn-lt"/>
                <a:ea typeface="+mn-ea"/>
              </a:rPr>
              <a:t>。</a:t>
            </a:r>
          </a:p>
        </p:txBody>
      </p:sp>
      <p:sp>
        <p:nvSpPr>
          <p:cNvPr id="5" name="标题 1">
            <a:extLst>
              <a:ext uri="{FF2B5EF4-FFF2-40B4-BE49-F238E27FC236}">
                <a16:creationId xmlns:a16="http://schemas.microsoft.com/office/drawing/2014/main" id="{0FABE491-50EB-411D-8C80-E439E2C5363E}"/>
              </a:ext>
            </a:extLst>
          </p:cNvPr>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Tree>
    <p:extLst>
      <p:ext uri="{BB962C8B-B14F-4D97-AF65-F5344CB8AC3E}">
        <p14:creationId xmlns:p14="http://schemas.microsoft.com/office/powerpoint/2010/main" val="2345359775"/>
      </p:ext>
    </p:extLst>
  </p:cSld>
  <p:clrMapOvr>
    <a:masterClrMapping/>
  </p:clrMapOvr>
  <p:transition spd="slow">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95536" y="1340768"/>
            <a:ext cx="8352928" cy="5400600"/>
          </a:xfrm>
        </p:spPr>
        <p:txBody>
          <a:bodyPr lIns="0" tIns="0" rIns="0" bIns="0"/>
          <a:lstStyle/>
          <a:p>
            <a:pPr marL="0" indent="0" algn="just">
              <a:buNone/>
            </a:pPr>
            <a:r>
              <a:rPr lang="en-US" altLang="zh-CN" dirty="0">
                <a:solidFill>
                  <a:srgbClr val="FF0000"/>
                </a:solidFill>
              </a:rPr>
              <a:t>DAC</a:t>
            </a:r>
            <a:r>
              <a:rPr lang="zh-CN" altLang="en-US" dirty="0">
                <a:solidFill>
                  <a:srgbClr val="FF0000"/>
                </a:solidFill>
              </a:rPr>
              <a:t>的原理</a:t>
            </a:r>
          </a:p>
          <a:p>
            <a:pPr marL="0" indent="0" algn="just">
              <a:buNone/>
            </a:pPr>
            <a:r>
              <a:rPr lang="en-US" altLang="zh-CN" sz="2400" dirty="0"/>
              <a:t>DAC</a:t>
            </a:r>
            <a:r>
              <a:rPr lang="zh-CN" altLang="en-US" sz="2400" dirty="0"/>
              <a:t>解码过程及电压输出：</a:t>
            </a:r>
          </a:p>
        </p:txBody>
      </p:sp>
      <p:sp>
        <p:nvSpPr>
          <p:cNvPr id="4" name="标题 1"/>
          <p:cNvSpPr txBox="1"/>
          <p:nvPr/>
        </p:nvSpPr>
        <p:spPr bwMode="auto">
          <a:xfrm>
            <a:off x="2007399" y="77725"/>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4.1 </a:t>
            </a:r>
            <a:r>
              <a:rPr lang="zh-CN" altLang="en-US" sz="3200" kern="0" dirty="0">
                <a:solidFill>
                  <a:srgbClr val="990000"/>
                </a:solidFill>
                <a:latin typeface="Comic Sans MS" panose="030F0702030302020204" pitchFamily="66" charset="0"/>
                <a:ea typeface="隶书" panose="02010509060101010101" pitchFamily="49" charset="-122"/>
              </a:rPr>
              <a:t>数据转换器的基础</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3717831"/>
            <a:ext cx="5295006" cy="1697797"/>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2813912083"/>
              </p:ext>
            </p:extLst>
          </p:nvPr>
        </p:nvGraphicFramePr>
        <p:xfrm>
          <a:off x="1655676" y="2318670"/>
          <a:ext cx="5832648" cy="1281159"/>
        </p:xfrm>
        <a:graphic>
          <a:graphicData uri="http://schemas.openxmlformats.org/presentationml/2006/ole">
            <mc:AlternateContent xmlns:mc="http://schemas.openxmlformats.org/markup-compatibility/2006">
              <mc:Choice xmlns:v="urn:schemas-microsoft-com:vml" Requires="v">
                <p:oleObj spid="_x0000_s114898" name="Equation" r:id="rId4" imgW="52730400" imgH="11582400" progId="Equation.DSMT4">
                  <p:embed/>
                </p:oleObj>
              </mc:Choice>
              <mc:Fallback>
                <p:oleObj name="Equation" r:id="rId4" imgW="52730400" imgH="11582400" progId="Equation.DSMT4">
                  <p:embed/>
                  <p:pic>
                    <p:nvPicPr>
                      <p:cNvPr id="0" name="图片 114843"/>
                      <p:cNvPicPr/>
                      <p:nvPr/>
                    </p:nvPicPr>
                    <p:blipFill>
                      <a:blip r:embed="rId5"/>
                      <a:stretch>
                        <a:fillRect/>
                      </a:stretch>
                    </p:blipFill>
                    <p:spPr>
                      <a:xfrm>
                        <a:off x="1655676" y="2318670"/>
                        <a:ext cx="5832648" cy="128115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8" name="文本框 7"/>
              <p:cNvSpPr txBox="1"/>
              <p:nvPr/>
            </p:nvSpPr>
            <p:spPr>
              <a:xfrm>
                <a:off x="755576" y="5651631"/>
                <a:ext cx="4259954" cy="7821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𝑮</m:t>
                          </m:r>
                        </m:e>
                        <m:sub>
                          <m:r>
                            <a:rPr lang="en-US" altLang="zh-CN" sz="2400" b="1" i="1" smtClean="0">
                              <a:solidFill>
                                <a:schemeClr val="tx1"/>
                              </a:solidFill>
                              <a:latin typeface="Cambria Math" panose="02040503050406030204" pitchFamily="18" charset="0"/>
                            </a:rPr>
                            <m:t>𝑫𝑨𝑪</m:t>
                          </m:r>
                        </m:sub>
                      </m:sSub>
                      <m:r>
                        <a:rPr lang="en-US" altLang="zh-CN" sz="2400" b="1" i="1" smtClean="0">
                          <a:solidFill>
                            <a:schemeClr val="tx1"/>
                          </a:solidFill>
                          <a:latin typeface="Cambria Math" panose="02040503050406030204" pitchFamily="18" charset="0"/>
                        </a:rPr>
                        <m:t>=</m:t>
                      </m:r>
                      <m:f>
                        <m:fPr>
                          <m:ctrlPr>
                            <a:rPr lang="en-US" altLang="zh-CN" sz="2400" b="1" i="1" smtClean="0">
                              <a:solidFill>
                                <a:schemeClr val="tx1"/>
                              </a:solidFill>
                              <a:latin typeface="Cambria Math" panose="02040503050406030204" pitchFamily="18" charset="0"/>
                            </a:rPr>
                          </m:ctrlPr>
                        </m:fPr>
                        <m:num>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𝑽</m:t>
                              </m:r>
                            </m:e>
                            <m:sub>
                              <m:r>
                                <a:rPr lang="en-US" altLang="zh-CN" sz="2400" b="1" i="1" smtClean="0">
                                  <a:solidFill>
                                    <a:schemeClr val="tx1"/>
                                  </a:solidFill>
                                  <a:latin typeface="Cambria Math" panose="02040503050406030204" pitchFamily="18" charset="0"/>
                                </a:rPr>
                                <m:t>𝑶𝑼𝑻</m:t>
                              </m:r>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𝒎𝒂𝒙</m:t>
                              </m:r>
                            </m:sub>
                          </m:sSub>
                          <m:r>
                            <a:rPr lang="en-US" altLang="zh-CN" sz="2400" b="1" i="1" smtClean="0">
                              <a:solidFill>
                                <a:schemeClr val="tx1"/>
                              </a:solidFill>
                              <a:latin typeface="Cambria Math" panose="02040503050406030204" pitchFamily="18" charset="0"/>
                            </a:rPr>
                            <m:t>−</m:t>
                          </m:r>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𝑽</m:t>
                              </m:r>
                            </m:e>
                            <m:sub>
                              <m:r>
                                <a:rPr lang="en-US" altLang="zh-CN" sz="2400" b="1" i="1" smtClean="0">
                                  <a:solidFill>
                                    <a:schemeClr val="tx1"/>
                                  </a:solidFill>
                                  <a:latin typeface="Cambria Math" panose="02040503050406030204" pitchFamily="18" charset="0"/>
                                </a:rPr>
                                <m:t>𝑶𝑼𝑻</m:t>
                              </m:r>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𝒎𝒊𝒏</m:t>
                              </m:r>
                            </m:sub>
                          </m:sSub>
                        </m:num>
                        <m:den>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𝑫</m:t>
                              </m:r>
                            </m:e>
                            <m:sub>
                              <m:r>
                                <a:rPr lang="en-US" altLang="zh-CN" sz="2400" b="1" i="1" smtClean="0">
                                  <a:solidFill>
                                    <a:schemeClr val="tx1"/>
                                  </a:solidFill>
                                  <a:latin typeface="Cambria Math" panose="02040503050406030204" pitchFamily="18" charset="0"/>
                                </a:rPr>
                                <m:t>𝑰𝑵</m:t>
                              </m:r>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𝒎𝒂𝒙</m:t>
                              </m:r>
                            </m:sub>
                          </m:sSub>
                          <m:r>
                            <a:rPr lang="en-US" altLang="zh-CN" sz="2400" b="1" i="1" smtClean="0">
                              <a:solidFill>
                                <a:schemeClr val="tx1"/>
                              </a:solidFill>
                              <a:latin typeface="Cambria Math" panose="02040503050406030204" pitchFamily="18" charset="0"/>
                            </a:rPr>
                            <m:t>−</m:t>
                          </m:r>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𝑫</m:t>
                              </m:r>
                            </m:e>
                            <m:sub>
                              <m:r>
                                <a:rPr lang="en-US" altLang="zh-CN" sz="2400" b="1" i="1" smtClean="0">
                                  <a:solidFill>
                                    <a:schemeClr val="tx1"/>
                                  </a:solidFill>
                                  <a:latin typeface="Cambria Math" panose="02040503050406030204" pitchFamily="18" charset="0"/>
                                </a:rPr>
                                <m:t>𝑰𝑵</m:t>
                              </m:r>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𝒎𝒊𝒏</m:t>
                              </m:r>
                            </m:sub>
                          </m:sSub>
                        </m:den>
                      </m:f>
                    </m:oMath>
                  </m:oMathPara>
                </a14:m>
                <a:endParaRPr lang="zh-CN" altLang="en-US" sz="2400" b="1" dirty="0">
                  <a:solidFill>
                    <a:schemeClr val="tx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755576" y="5651631"/>
                <a:ext cx="4259954" cy="782137"/>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sp>
        <p:nvSpPr>
          <p:cNvPr id="9" name="右箭头 8"/>
          <p:cNvSpPr/>
          <p:nvPr/>
        </p:nvSpPr>
        <p:spPr>
          <a:xfrm>
            <a:off x="5095200" y="5802180"/>
            <a:ext cx="700935" cy="4351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mc:AlternateContent xmlns:mc="http://schemas.openxmlformats.org/markup-compatibility/2006" xmlns:a14="http://schemas.microsoft.com/office/drawing/2010/main">
        <mc:Choice Requires="a14">
          <p:sp>
            <p:nvSpPr>
              <p:cNvPr id="10" name="文本框 9"/>
              <p:cNvSpPr txBox="1"/>
              <p:nvPr/>
            </p:nvSpPr>
            <p:spPr>
              <a:xfrm>
                <a:off x="5951848" y="5651631"/>
                <a:ext cx="2148544" cy="6890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𝑽</m:t>
                          </m:r>
                        </m:e>
                        <m:sub>
                          <m:r>
                            <a:rPr lang="en-US" altLang="zh-CN" sz="2400" b="1" i="1" smtClean="0">
                              <a:solidFill>
                                <a:schemeClr val="tx1"/>
                              </a:solidFill>
                              <a:latin typeface="Cambria Math" panose="02040503050406030204" pitchFamily="18" charset="0"/>
                            </a:rPr>
                            <m:t>𝑳𝑺𝑩</m:t>
                          </m:r>
                        </m:sub>
                      </m:sSub>
                      <m:r>
                        <a:rPr lang="en-US" altLang="zh-CN" sz="2400" b="1" i="1" smtClean="0">
                          <a:solidFill>
                            <a:schemeClr val="tx1"/>
                          </a:solidFill>
                          <a:latin typeface="Cambria Math" panose="02040503050406030204" pitchFamily="18" charset="0"/>
                        </a:rPr>
                        <m:t>=</m:t>
                      </m:r>
                      <m:f>
                        <m:fPr>
                          <m:ctrlPr>
                            <a:rPr lang="en-US" altLang="zh-CN" sz="2400" b="1" i="1" smtClean="0">
                              <a:solidFill>
                                <a:schemeClr val="tx1"/>
                              </a:solidFill>
                              <a:latin typeface="Cambria Math" panose="02040503050406030204" pitchFamily="18" charset="0"/>
                            </a:rPr>
                          </m:ctrlPr>
                        </m:fPr>
                        <m:num>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𝑽</m:t>
                              </m:r>
                            </m:e>
                            <m:sub>
                              <m:r>
                                <a:rPr lang="en-US" altLang="zh-CN" sz="2400" b="1" i="1" smtClean="0">
                                  <a:solidFill>
                                    <a:schemeClr val="tx1"/>
                                  </a:solidFill>
                                  <a:latin typeface="Cambria Math" panose="02040503050406030204" pitchFamily="18" charset="0"/>
                                </a:rPr>
                                <m:t>𝑭𝑺𝑹</m:t>
                              </m:r>
                            </m:sub>
                          </m:sSub>
                        </m:num>
                        <m:den>
                          <m:sSup>
                            <m:sSupPr>
                              <m:ctrlPr>
                                <a:rPr lang="en-US" altLang="zh-CN" sz="2400" b="1" i="1" smtClean="0">
                                  <a:solidFill>
                                    <a:schemeClr val="tx1"/>
                                  </a:solidFill>
                                  <a:latin typeface="Cambria Math" panose="02040503050406030204" pitchFamily="18" charset="0"/>
                                </a:rPr>
                              </m:ctrlPr>
                            </m:sSupPr>
                            <m:e>
                              <m:r>
                                <a:rPr lang="en-US" altLang="zh-CN" sz="2400" b="1" i="1" smtClean="0">
                                  <a:solidFill>
                                    <a:schemeClr val="tx1"/>
                                  </a:solidFill>
                                  <a:latin typeface="Cambria Math" panose="02040503050406030204" pitchFamily="18" charset="0"/>
                                </a:rPr>
                                <m:t>𝟐</m:t>
                              </m:r>
                            </m:e>
                            <m:sup>
                              <m:r>
                                <a:rPr lang="en-US" altLang="zh-CN" sz="2400" b="1" i="1" smtClean="0">
                                  <a:solidFill>
                                    <a:schemeClr val="tx1"/>
                                  </a:solidFill>
                                  <a:latin typeface="Cambria Math" panose="02040503050406030204" pitchFamily="18" charset="0"/>
                                </a:rPr>
                                <m:t>𝑫</m:t>
                              </m:r>
                            </m:sup>
                          </m:sSup>
                          <m:r>
                            <a:rPr lang="en-US" altLang="zh-CN" sz="2400" b="1" i="1">
                              <a:latin typeface="Cambria Math" panose="02040503050406030204" pitchFamily="18" charset="0"/>
                            </a:rPr>
                            <m:t>−</m:t>
                          </m:r>
                          <m:r>
                            <a:rPr lang="en-US" altLang="zh-CN" sz="2400" b="1" i="1" smtClean="0">
                              <a:latin typeface="Cambria Math" panose="02040503050406030204" pitchFamily="18" charset="0"/>
                            </a:rPr>
                            <m:t>𝟏</m:t>
                          </m:r>
                        </m:den>
                      </m:f>
                    </m:oMath>
                  </m:oMathPara>
                </a14:m>
                <a:endParaRPr lang="zh-CN" altLang="en-US" sz="2400" b="1" dirty="0">
                  <a:solidFill>
                    <a:schemeClr val="tx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5951848" y="5651631"/>
                <a:ext cx="2148544" cy="689035"/>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spd="slow">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1907704" y="255"/>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4.1 </a:t>
            </a:r>
            <a:r>
              <a:rPr lang="zh-CN" altLang="en-US" sz="3200" kern="0" dirty="0">
                <a:solidFill>
                  <a:srgbClr val="990000"/>
                </a:solidFill>
                <a:latin typeface="Comic Sans MS" panose="030F0702030302020204" pitchFamily="66" charset="0"/>
                <a:ea typeface="隶书" panose="02010509060101010101" pitchFamily="49" charset="-122"/>
                <a:sym typeface="+mn-ea"/>
              </a:rPr>
              <a:t>数据转换器的基础</a:t>
            </a:r>
            <a:endParaRPr lang="zh-CN" altLang="en-US" sz="3200" kern="0" dirty="0">
              <a:solidFill>
                <a:srgbClr val="990000"/>
              </a:solidFill>
              <a:latin typeface="Comic Sans MS" panose="030F0702030302020204" pitchFamily="66" charset="0"/>
              <a:ea typeface="隶书" panose="02010509060101010101" pitchFamily="49" charset="-122"/>
            </a:endParaRPr>
          </a:p>
        </p:txBody>
      </p:sp>
      <p:pic>
        <p:nvPicPr>
          <p:cNvPr id="2" name="图片 1"/>
          <p:cNvPicPr>
            <a:picLocks noChangeAspect="1"/>
          </p:cNvPicPr>
          <p:nvPr/>
        </p:nvPicPr>
        <p:blipFill>
          <a:blip r:embed="rId2"/>
          <a:stretch>
            <a:fillRect/>
          </a:stretch>
        </p:blipFill>
        <p:spPr>
          <a:xfrm>
            <a:off x="3333353" y="1257659"/>
            <a:ext cx="5472509" cy="4901805"/>
          </a:xfrm>
          <a:prstGeom prst="rect">
            <a:avLst/>
          </a:prstGeom>
        </p:spPr>
      </p:pic>
      <p:sp>
        <p:nvSpPr>
          <p:cNvPr id="7" name="文本框 6"/>
          <p:cNvSpPr txBox="1"/>
          <p:nvPr/>
        </p:nvSpPr>
        <p:spPr>
          <a:xfrm>
            <a:off x="3347864" y="6284860"/>
            <a:ext cx="5796136" cy="460375"/>
          </a:xfrm>
          <a:prstGeom prst="rect">
            <a:avLst/>
          </a:prstGeom>
          <a:noFill/>
        </p:spPr>
        <p:txBody>
          <a:bodyPr wrap="square" rtlCol="0">
            <a:spAutoFit/>
          </a:bodyPr>
          <a:lstStyle/>
          <a:p>
            <a:pPr algn="ctr"/>
            <a:r>
              <a:rPr lang="en-US" altLang="zh-CN" sz="2400" b="1" dirty="0">
                <a:sym typeface="+mn-ea"/>
              </a:rPr>
              <a:t>4bit </a:t>
            </a:r>
            <a:r>
              <a:rPr lang="en-US" altLang="zh-CN" sz="2400" b="1" dirty="0" err="1">
                <a:sym typeface="+mn-ea"/>
              </a:rPr>
              <a:t>DAC码到电压的</a:t>
            </a:r>
            <a:r>
              <a:rPr lang="zh-CN" altLang="en-US" sz="2400" b="1" dirty="0">
                <a:sym typeface="+mn-ea"/>
              </a:rPr>
              <a:t>传输</a:t>
            </a:r>
            <a:r>
              <a:rPr lang="en-US" altLang="zh-CN" sz="2400" b="1" dirty="0" err="1">
                <a:sym typeface="+mn-ea"/>
              </a:rPr>
              <a:t>曲线</a:t>
            </a:r>
            <a:endParaRPr lang="en-US" altLang="zh-CN" sz="2400" b="1" dirty="0">
              <a:sym typeface="+mn-ea"/>
            </a:endParaRPr>
          </a:p>
        </p:txBody>
      </p:sp>
      <mc:AlternateContent xmlns:mc="http://schemas.openxmlformats.org/markup-compatibility/2006" xmlns:a14="http://schemas.microsoft.com/office/drawing/2010/main">
        <mc:Choice Requires="a14">
          <p:sp>
            <p:nvSpPr>
              <p:cNvPr id="11" name="文本框 10"/>
              <p:cNvSpPr txBox="1"/>
              <p:nvPr/>
            </p:nvSpPr>
            <p:spPr>
              <a:xfrm>
                <a:off x="107504" y="3740534"/>
                <a:ext cx="3096344" cy="7301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𝑽</m:t>
                          </m:r>
                        </m:e>
                        <m:sub>
                          <m:r>
                            <a:rPr lang="en-US" altLang="zh-CN" sz="2400" b="1" i="1" smtClean="0">
                              <a:solidFill>
                                <a:schemeClr val="tx1"/>
                              </a:solidFill>
                              <a:latin typeface="Cambria Math" panose="02040503050406030204" pitchFamily="18" charset="0"/>
                            </a:rPr>
                            <m:t>𝑶𝑼𝑻</m:t>
                          </m:r>
                        </m:sub>
                      </m:sSub>
                      <m:r>
                        <a:rPr lang="en-US" altLang="zh-CN" sz="2400" b="1" i="1" smtClean="0">
                          <a:solidFill>
                            <a:schemeClr val="tx1"/>
                          </a:solidFill>
                          <a:latin typeface="Cambria Math" panose="02040503050406030204" pitchFamily="18" charset="0"/>
                        </a:rPr>
                        <m:t>=</m:t>
                      </m:r>
                      <m:sSub>
                        <m:sSubPr>
                          <m:ctrlPr>
                            <a:rPr lang="en-US" altLang="zh-CN" sz="2400" b="1" i="1">
                              <a:latin typeface="Cambria Math" panose="02040503050406030204" pitchFamily="18" charset="0"/>
                            </a:rPr>
                          </m:ctrlPr>
                        </m:sSubPr>
                        <m:e>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𝑮</m:t>
                              </m:r>
                            </m:e>
                            <m:sub>
                              <m:r>
                                <a:rPr lang="en-US" altLang="zh-CN" sz="2400" b="1" i="1" smtClean="0">
                                  <a:latin typeface="Cambria Math" panose="02040503050406030204" pitchFamily="18" charset="0"/>
                                </a:rPr>
                                <m:t>𝑫𝑨𝑪</m:t>
                              </m:r>
                            </m:sub>
                          </m:sSub>
                          <m:r>
                            <a:rPr lang="en-US" altLang="zh-CN" sz="2400" b="1" i="1" smtClean="0">
                              <a:latin typeface="Cambria Math" panose="02040503050406030204" pitchFamily="18" charset="0"/>
                            </a:rPr>
                            <m:t>𝑫</m:t>
                          </m:r>
                        </m:e>
                        <m:sub>
                          <m:r>
                            <a:rPr lang="en-US" altLang="zh-CN" sz="2400" b="1" i="1" smtClean="0">
                              <a:latin typeface="Cambria Math" panose="02040503050406030204" pitchFamily="18" charset="0"/>
                            </a:rPr>
                            <m:t>𝑰𝑵</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𝒐𝒇𝒇𝒔𝒆𝒕</m:t>
                      </m:r>
                    </m:oMath>
                  </m:oMathPara>
                </a14:m>
                <a:endParaRPr lang="zh-CN" altLang="en-US" sz="2400" b="1" dirty="0">
                  <a:solidFill>
                    <a:schemeClr val="tx1"/>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07504" y="3740534"/>
                <a:ext cx="3096344" cy="730136"/>
              </a:xfrm>
              <a:prstGeom prst="rect">
                <a:avLst/>
              </a:prstGeom>
              <a:blipFill rotWithShape="1">
                <a:blip r:embed="rId3"/>
                <a:stretch>
                  <a:fillRect b="-1848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322164" y="2804987"/>
                <a:ext cx="2480692" cy="6938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𝑽</m:t>
                          </m:r>
                        </m:e>
                        <m:sub>
                          <m:r>
                            <a:rPr lang="en-US" altLang="zh-CN" sz="2400" b="1" i="1" smtClean="0">
                              <a:solidFill>
                                <a:schemeClr val="tx1"/>
                              </a:solidFill>
                              <a:latin typeface="Cambria Math" panose="02040503050406030204" pitchFamily="18" charset="0"/>
                            </a:rPr>
                            <m:t>𝑶𝑼𝑻</m:t>
                          </m:r>
                        </m:sub>
                      </m:sSub>
                      <m:r>
                        <a:rPr lang="en-US" altLang="zh-CN" sz="2400" b="1" i="1" smtClean="0">
                          <a:solidFill>
                            <a:schemeClr val="tx1"/>
                          </a:solidFill>
                          <a:latin typeface="Cambria Math" panose="02040503050406030204" pitchFamily="18" charset="0"/>
                        </a:rPr>
                        <m:t>=</m:t>
                      </m:r>
                      <m:sSub>
                        <m:sSubPr>
                          <m:ctrlPr>
                            <a:rPr lang="en-US" altLang="zh-CN" sz="2400" b="1" i="1">
                              <a:latin typeface="Cambria Math" panose="02040503050406030204" pitchFamily="18" charset="0"/>
                            </a:rPr>
                          </m:ctrlPr>
                        </m:sSubPr>
                        <m:e>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𝟏𝟎</m:t>
                              </m:r>
                            </m:den>
                          </m:f>
                          <m:r>
                            <a:rPr lang="en-US" altLang="zh-CN" sz="2400" b="1" i="1" smtClean="0">
                              <a:latin typeface="Cambria Math" panose="02040503050406030204" pitchFamily="18" charset="0"/>
                            </a:rPr>
                            <m:t>𝑫</m:t>
                          </m:r>
                        </m:e>
                        <m:sub>
                          <m:r>
                            <a:rPr lang="en-US" altLang="zh-CN" sz="2400" b="1" i="1" smtClean="0">
                              <a:latin typeface="Cambria Math" panose="02040503050406030204" pitchFamily="18" charset="0"/>
                            </a:rPr>
                            <m:t>𝑰𝑵</m:t>
                          </m:r>
                        </m:sub>
                      </m:sSub>
                    </m:oMath>
                  </m:oMathPara>
                </a14:m>
                <a:endParaRPr lang="zh-CN" altLang="en-US" sz="2400" b="1" dirty="0">
                  <a:solidFill>
                    <a:schemeClr val="tx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322164" y="2804987"/>
                <a:ext cx="2480692" cy="693844"/>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12528" y="1772448"/>
                <a:ext cx="3025700" cy="6989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tx1"/>
                              </a:solidFill>
                              <a:latin typeface="Cambria Math" panose="02040503050406030204" pitchFamily="18" charset="0"/>
                            </a:rPr>
                          </m:ctrlPr>
                        </m:sSubPr>
                        <m:e>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𝑮</m:t>
                              </m:r>
                            </m:e>
                            <m:sub>
                              <m:r>
                                <a:rPr lang="en-US" altLang="zh-CN" sz="2400" b="1" i="1" smtClean="0">
                                  <a:latin typeface="Cambria Math" panose="02040503050406030204" pitchFamily="18" charset="0"/>
                                </a:rPr>
                                <m:t>𝑫𝑨𝑪</m:t>
                              </m:r>
                            </m:sub>
                          </m:sSub>
                          <m:r>
                            <a:rPr lang="en-US" altLang="zh-CN" sz="2400" b="1" i="1" smtClean="0">
                              <a:latin typeface="Cambria Math" panose="02040503050406030204" pitchFamily="18" charset="0"/>
                            </a:rPr>
                            <m:t>=</m:t>
                          </m:r>
                          <m:r>
                            <a:rPr lang="en-US" altLang="zh-CN" sz="2400" b="1" i="1" smtClean="0">
                              <a:solidFill>
                                <a:schemeClr val="tx1"/>
                              </a:solidFill>
                              <a:latin typeface="Cambria Math" panose="02040503050406030204" pitchFamily="18" charset="0"/>
                            </a:rPr>
                            <m:t>𝑽</m:t>
                          </m:r>
                        </m:e>
                        <m:sub>
                          <m:r>
                            <a:rPr lang="en-US" altLang="zh-CN" sz="2400" b="1" i="1" smtClean="0">
                              <a:solidFill>
                                <a:schemeClr val="tx1"/>
                              </a:solidFill>
                              <a:latin typeface="Cambria Math" panose="02040503050406030204" pitchFamily="18" charset="0"/>
                            </a:rPr>
                            <m:t>𝑳𝑺𝑩</m:t>
                          </m:r>
                        </m:sub>
                      </m:sSub>
                      <m:r>
                        <a:rPr lang="en-US" altLang="zh-CN" sz="2400" b="1" i="1" smtClean="0">
                          <a:solidFill>
                            <a:schemeClr val="tx1"/>
                          </a:solidFill>
                          <a:latin typeface="Cambria Math" panose="02040503050406030204" pitchFamily="18" charset="0"/>
                        </a:rPr>
                        <m:t>=</m:t>
                      </m:r>
                      <m:f>
                        <m:fPr>
                          <m:ctrlPr>
                            <a:rPr lang="en-US" altLang="zh-CN" sz="2400" b="1" i="1" smtClean="0">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𝟏</m:t>
                          </m:r>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𝟓</m:t>
                          </m:r>
                        </m:num>
                        <m:den>
                          <m:r>
                            <a:rPr lang="en-US" altLang="zh-CN" sz="2400" b="1" i="1" smtClean="0">
                              <a:solidFill>
                                <a:schemeClr val="tx1"/>
                              </a:solidFill>
                              <a:latin typeface="Cambria Math" panose="02040503050406030204" pitchFamily="18" charset="0"/>
                            </a:rPr>
                            <m:t>𝟏𝟓</m:t>
                          </m:r>
                        </m:den>
                      </m:f>
                    </m:oMath>
                  </m:oMathPara>
                </a14:m>
                <a:endParaRPr lang="zh-CN" altLang="en-US" sz="2400" b="1" dirty="0">
                  <a:solidFill>
                    <a:schemeClr val="tx1"/>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12528" y="1772448"/>
                <a:ext cx="3025700" cy="698974"/>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spd="slow">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67544" y="1244789"/>
            <a:ext cx="8352928" cy="456019"/>
          </a:xfrm>
        </p:spPr>
        <p:txBody>
          <a:bodyPr lIns="0" tIns="0" rIns="0" bIns="0"/>
          <a:lstStyle/>
          <a:p>
            <a:pPr marL="0" indent="0" algn="just">
              <a:buNone/>
            </a:pPr>
            <a:r>
              <a:rPr lang="en-US" altLang="zh-CN" dirty="0">
                <a:solidFill>
                  <a:srgbClr val="FF0000"/>
                </a:solidFill>
              </a:rPr>
              <a:t>ADC</a:t>
            </a:r>
            <a:r>
              <a:rPr lang="zh-CN" altLang="en-US" dirty="0">
                <a:solidFill>
                  <a:srgbClr val="FF0000"/>
                </a:solidFill>
              </a:rPr>
              <a:t>的原理</a:t>
            </a:r>
          </a:p>
        </p:txBody>
      </p:sp>
      <p:sp>
        <p:nvSpPr>
          <p:cNvPr id="4" name="标题 1"/>
          <p:cNvSpPr txBox="1"/>
          <p:nvPr/>
        </p:nvSpPr>
        <p:spPr bwMode="auto">
          <a:xfrm>
            <a:off x="2014002" y="14"/>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4.1</a:t>
            </a:r>
            <a:r>
              <a:rPr lang="zh-CN" altLang="en-US" sz="3200" kern="0" dirty="0">
                <a:solidFill>
                  <a:srgbClr val="990000"/>
                </a:solidFill>
                <a:latin typeface="Comic Sans MS" panose="030F0702030302020204" pitchFamily="66" charset="0"/>
                <a:ea typeface="隶书" panose="02010509060101010101" pitchFamily="49" charset="-122"/>
                <a:sym typeface="+mn-ea"/>
              </a:rPr>
              <a:t>数据转换器的基础</a:t>
            </a:r>
            <a:endParaRPr lang="zh-CN" altLang="en-US" sz="3200" kern="0" dirty="0">
              <a:solidFill>
                <a:srgbClr val="990000"/>
              </a:solidFill>
              <a:latin typeface="Comic Sans MS" panose="030F0702030302020204" pitchFamily="66" charset="0"/>
              <a:ea typeface="隶书" panose="02010509060101010101" pitchFamily="49" charset="-122"/>
            </a:endParaRPr>
          </a:p>
        </p:txBody>
      </p:sp>
      <p:graphicFrame>
        <p:nvGraphicFramePr>
          <p:cNvPr id="6" name="对象 5"/>
          <p:cNvGraphicFramePr>
            <a:graphicFrameLocks noChangeAspect="1"/>
          </p:cNvGraphicFramePr>
          <p:nvPr/>
        </p:nvGraphicFramePr>
        <p:xfrm>
          <a:off x="1763688" y="1825443"/>
          <a:ext cx="5976664" cy="2591132"/>
        </p:xfrm>
        <a:graphic>
          <a:graphicData uri="http://schemas.openxmlformats.org/presentationml/2006/ole">
            <mc:AlternateContent xmlns:mc="http://schemas.openxmlformats.org/markup-compatibility/2006">
              <mc:Choice xmlns:v="urn:schemas-microsoft-com:vml" Requires="v">
                <p:oleObj spid="_x0000_s115919" name="Equation" r:id="rId3" imgW="68884800" imgH="29870400" progId="Equation.DSMT4">
                  <p:embed/>
                </p:oleObj>
              </mc:Choice>
              <mc:Fallback>
                <p:oleObj name="Equation" r:id="rId3" imgW="68884800" imgH="29870400" progId="Equation.DSMT4">
                  <p:embed/>
                  <p:pic>
                    <p:nvPicPr>
                      <p:cNvPr id="0" name="对象 5"/>
                      <p:cNvPicPr/>
                      <p:nvPr/>
                    </p:nvPicPr>
                    <p:blipFill>
                      <a:blip r:embed="rId4"/>
                      <a:stretch>
                        <a:fillRect/>
                      </a:stretch>
                    </p:blipFill>
                    <p:spPr>
                      <a:xfrm>
                        <a:off x="1763688" y="1825443"/>
                        <a:ext cx="5976664" cy="2591132"/>
                      </a:xfrm>
                      <a:prstGeom prst="rect">
                        <a:avLst/>
                      </a:prstGeom>
                    </p:spPr>
                  </p:pic>
                </p:oleObj>
              </mc:Fallback>
            </mc:AlternateContent>
          </a:graphicData>
        </a:graphic>
      </p:graphicFrame>
      <p:sp>
        <p:nvSpPr>
          <p:cNvPr id="7" name="矩形 6"/>
          <p:cNvSpPr/>
          <p:nvPr/>
        </p:nvSpPr>
        <p:spPr>
          <a:xfrm>
            <a:off x="5287692" y="6206892"/>
            <a:ext cx="1539240" cy="460375"/>
          </a:xfrm>
          <a:prstGeom prst="rect">
            <a:avLst/>
          </a:prstGeom>
        </p:spPr>
        <p:txBody>
          <a:bodyPr wrap="none">
            <a:spAutoFit/>
          </a:bodyPr>
          <a:lstStyle/>
          <a:p>
            <a:r>
              <a:rPr lang="zh-CN" altLang="en-US" sz="2400" b="1" dirty="0"/>
              <a:t> </a:t>
            </a:r>
            <a:r>
              <a:rPr lang="en-US" altLang="zh-CN" sz="2400" b="1" dirty="0"/>
              <a:t> D</a:t>
            </a:r>
            <a:r>
              <a:rPr lang="zh-CN" altLang="en-US" sz="2400" b="1" dirty="0"/>
              <a:t>位</a:t>
            </a:r>
            <a:r>
              <a:rPr lang="en-US" altLang="zh-CN" sz="2400" b="1" dirty="0"/>
              <a:t>ADC</a:t>
            </a:r>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5577" y="4843946"/>
            <a:ext cx="5163002" cy="1459541"/>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467544" y="5373216"/>
                <a:ext cx="2232248" cy="6890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𝑽</m:t>
                          </m:r>
                        </m:e>
                        <m:sub>
                          <m:r>
                            <a:rPr lang="en-US" altLang="zh-CN" sz="2400" b="1" i="1" smtClean="0">
                              <a:solidFill>
                                <a:schemeClr val="tx1"/>
                              </a:solidFill>
                              <a:latin typeface="Cambria Math" panose="02040503050406030204" pitchFamily="18" charset="0"/>
                            </a:rPr>
                            <m:t>𝑳𝑺𝑩</m:t>
                          </m:r>
                        </m:sub>
                      </m:sSub>
                      <m:r>
                        <a:rPr lang="en-US" altLang="zh-CN" sz="2400" b="1" i="1" smtClean="0">
                          <a:solidFill>
                            <a:schemeClr val="tx1"/>
                          </a:solidFill>
                          <a:latin typeface="Cambria Math" panose="02040503050406030204" pitchFamily="18" charset="0"/>
                        </a:rPr>
                        <m:t>=</m:t>
                      </m:r>
                      <m:f>
                        <m:fPr>
                          <m:ctrlPr>
                            <a:rPr lang="en-US" altLang="zh-CN" sz="2400" b="1" i="1" smtClean="0">
                              <a:solidFill>
                                <a:schemeClr val="tx1"/>
                              </a:solidFill>
                              <a:latin typeface="Cambria Math" panose="02040503050406030204" pitchFamily="18" charset="0"/>
                            </a:rPr>
                          </m:ctrlPr>
                        </m:fPr>
                        <m:num>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𝑽</m:t>
                              </m:r>
                            </m:e>
                            <m:sub>
                              <m:r>
                                <a:rPr lang="en-US" altLang="zh-CN" sz="2400" b="1" i="1" smtClean="0">
                                  <a:solidFill>
                                    <a:schemeClr val="tx1"/>
                                  </a:solidFill>
                                  <a:latin typeface="Cambria Math" panose="02040503050406030204" pitchFamily="18" charset="0"/>
                                </a:rPr>
                                <m:t>𝑭𝑺𝑹</m:t>
                              </m:r>
                            </m:sub>
                          </m:sSub>
                        </m:num>
                        <m:den>
                          <m:sSup>
                            <m:sSupPr>
                              <m:ctrlPr>
                                <a:rPr lang="en-US" altLang="zh-CN" sz="2400" b="1" i="1" smtClean="0">
                                  <a:solidFill>
                                    <a:schemeClr val="tx1"/>
                                  </a:solidFill>
                                  <a:latin typeface="Cambria Math" panose="02040503050406030204" pitchFamily="18" charset="0"/>
                                </a:rPr>
                              </m:ctrlPr>
                            </m:sSupPr>
                            <m:e>
                              <m:r>
                                <a:rPr lang="en-US" altLang="zh-CN" sz="2400" b="1" i="1" smtClean="0">
                                  <a:solidFill>
                                    <a:schemeClr val="tx1"/>
                                  </a:solidFill>
                                  <a:latin typeface="Cambria Math" panose="02040503050406030204" pitchFamily="18" charset="0"/>
                                </a:rPr>
                                <m:t>𝟐</m:t>
                              </m:r>
                            </m:e>
                            <m:sup>
                              <m:r>
                                <a:rPr lang="en-US" altLang="zh-CN" sz="2400" b="1" i="1" smtClean="0">
                                  <a:solidFill>
                                    <a:schemeClr val="tx1"/>
                                  </a:solidFill>
                                  <a:latin typeface="Cambria Math" panose="02040503050406030204" pitchFamily="18" charset="0"/>
                                </a:rPr>
                                <m:t>𝑫</m:t>
                              </m:r>
                            </m:sup>
                          </m:sSup>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𝟏</m:t>
                          </m:r>
                        </m:den>
                      </m:f>
                    </m:oMath>
                  </m:oMathPara>
                </a14:m>
                <a:endParaRPr lang="zh-CN" altLang="en-US" sz="2400" b="1" dirty="0">
                  <a:solidFill>
                    <a:schemeClr val="tx1"/>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467544" y="5373216"/>
                <a:ext cx="2232248" cy="689035"/>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CEAA05D-8A6D-41F6-90CA-C71B477F3609}"/>
                  </a:ext>
                </a:extLst>
              </p:cNvPr>
              <p:cNvSpPr txBox="1"/>
              <p:nvPr/>
            </p:nvSpPr>
            <p:spPr>
              <a:xfrm>
                <a:off x="6466892" y="3962418"/>
                <a:ext cx="697396" cy="4001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lumMod val="50000"/>
                                </a:schemeClr>
                              </a:solidFill>
                              <a:latin typeface="Cambria Math" panose="02040503050406030204" pitchFamily="18" charset="0"/>
                            </a:rPr>
                          </m:ctrlPr>
                        </m:sSubPr>
                        <m:e>
                          <m:r>
                            <a:rPr lang="en-US" altLang="zh-CN" sz="2000" b="1" i="1">
                              <a:solidFill>
                                <a:schemeClr val="tx1">
                                  <a:lumMod val="50000"/>
                                </a:schemeClr>
                              </a:solidFill>
                              <a:latin typeface="Cambria Math" panose="02040503050406030204" pitchFamily="18" charset="0"/>
                            </a:rPr>
                            <m:t>𝑽</m:t>
                          </m:r>
                        </m:e>
                        <m:sub>
                          <m:r>
                            <a:rPr lang="en-US" altLang="zh-CN" sz="2000" b="1" i="1">
                              <a:solidFill>
                                <a:schemeClr val="tx1">
                                  <a:lumMod val="50000"/>
                                </a:schemeClr>
                              </a:solidFill>
                              <a:latin typeface="Cambria Math" panose="02040503050406030204" pitchFamily="18" charset="0"/>
                            </a:rPr>
                            <m:t>𝑳𝑺𝑩</m:t>
                          </m:r>
                        </m:sub>
                      </m:sSub>
                    </m:oMath>
                  </m:oMathPara>
                </a14:m>
                <a:endParaRPr lang="zh-CN" altLang="en-US" sz="2000" dirty="0">
                  <a:solidFill>
                    <a:schemeClr val="tx1">
                      <a:lumMod val="50000"/>
                    </a:schemeClr>
                  </a:solidFill>
                </a:endParaRPr>
              </a:p>
            </p:txBody>
          </p:sp>
        </mc:Choice>
        <mc:Fallback xmlns="">
          <p:sp>
            <p:nvSpPr>
              <p:cNvPr id="2" name="文本框 1">
                <a:extLst>
                  <a:ext uri="{FF2B5EF4-FFF2-40B4-BE49-F238E27FC236}">
                    <a16:creationId xmlns:a16="http://schemas.microsoft.com/office/drawing/2014/main" id="{ECEAA05D-8A6D-41F6-90CA-C71B477F3609}"/>
                  </a:ext>
                </a:extLst>
              </p:cNvPr>
              <p:cNvSpPr txBox="1">
                <a:spLocks noRot="1" noChangeAspect="1" noMove="1" noResize="1" noEditPoints="1" noAdjustHandles="1" noChangeArrowheads="1" noChangeShapeType="1" noTextEdit="1"/>
              </p:cNvSpPr>
              <p:nvPr/>
            </p:nvSpPr>
            <p:spPr>
              <a:xfrm>
                <a:off x="6466892" y="3962418"/>
                <a:ext cx="697396" cy="400110"/>
              </a:xfrm>
              <a:prstGeom prst="rect">
                <a:avLst/>
              </a:prstGeom>
              <a:blipFill>
                <a:blip r:embed="rId7"/>
                <a:stretch>
                  <a:fillRect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C44FC2A-DD1F-406A-8FCF-FFBED7971CFE}"/>
                  </a:ext>
                </a:extLst>
              </p:cNvPr>
              <p:cNvSpPr txBox="1"/>
              <p:nvPr/>
            </p:nvSpPr>
            <p:spPr>
              <a:xfrm>
                <a:off x="3563888" y="1979073"/>
                <a:ext cx="697396" cy="4001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a:solidFill>
                            <a:schemeClr val="tx1">
                              <a:lumMod val="50000"/>
                            </a:schemeClr>
                          </a:solidFill>
                          <a:latin typeface="Cambria Math" panose="02040503050406030204" pitchFamily="18" charset="0"/>
                        </a:rPr>
                        <m:t>0</m:t>
                      </m:r>
                    </m:oMath>
                  </m:oMathPara>
                </a14:m>
                <a:endParaRPr lang="zh-CN" altLang="en-US" sz="2000" dirty="0">
                  <a:solidFill>
                    <a:schemeClr val="tx1">
                      <a:lumMod val="50000"/>
                    </a:schemeClr>
                  </a:solidFill>
                </a:endParaRPr>
              </a:p>
            </p:txBody>
          </p:sp>
        </mc:Choice>
        <mc:Fallback xmlns="">
          <p:sp>
            <p:nvSpPr>
              <p:cNvPr id="10" name="文本框 9">
                <a:extLst>
                  <a:ext uri="{FF2B5EF4-FFF2-40B4-BE49-F238E27FC236}">
                    <a16:creationId xmlns:a16="http://schemas.microsoft.com/office/drawing/2014/main" id="{5C44FC2A-DD1F-406A-8FCF-FFBED7971CFE}"/>
                  </a:ext>
                </a:extLst>
              </p:cNvPr>
              <p:cNvSpPr txBox="1">
                <a:spLocks noRot="1" noChangeAspect="1" noMove="1" noResize="1" noEditPoints="1" noAdjustHandles="1" noChangeArrowheads="1" noChangeShapeType="1" noTextEdit="1"/>
              </p:cNvSpPr>
              <p:nvPr/>
            </p:nvSpPr>
            <p:spPr>
              <a:xfrm>
                <a:off x="3563888" y="1979073"/>
                <a:ext cx="697396" cy="400110"/>
              </a:xfrm>
              <a:prstGeom prst="rect">
                <a:avLst/>
              </a:prstGeom>
              <a:blipFill>
                <a:blip r:embed="rId8"/>
                <a:stretch>
                  <a:fillRect/>
                </a:stretch>
              </a:blipFill>
            </p:spPr>
            <p:txBody>
              <a:bodyPr/>
              <a:lstStyle/>
              <a:p>
                <a:r>
                  <a:rPr lang="zh-CN" altLang="en-US">
                    <a:noFill/>
                  </a:rPr>
                  <a:t> </a:t>
                </a:r>
              </a:p>
            </p:txBody>
          </p:sp>
        </mc:Fallback>
      </mc:AlternateContent>
    </p:spTree>
  </p:cSld>
  <p:clrMapOvr>
    <a:masterClrMapping/>
  </p:clrMapOvr>
  <p:transition spd="slow">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2079407" y="14"/>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4.1</a:t>
            </a:r>
            <a:r>
              <a:rPr lang="zh-CN" altLang="en-US" sz="3200" kern="0" dirty="0">
                <a:solidFill>
                  <a:srgbClr val="990000"/>
                </a:solidFill>
                <a:latin typeface="Comic Sans MS" panose="030F0702030302020204" pitchFamily="66" charset="0"/>
                <a:ea typeface="隶书" panose="02010509060101010101" pitchFamily="49" charset="-122"/>
                <a:sym typeface="+mn-ea"/>
              </a:rPr>
              <a:t>数据转换器的基础</a:t>
            </a:r>
            <a:endParaRPr lang="zh-CN" altLang="en-US" sz="3200" kern="0" dirty="0">
              <a:solidFill>
                <a:srgbClr val="990000"/>
              </a:solidFill>
              <a:latin typeface="Comic Sans MS" panose="030F0702030302020204" pitchFamily="66" charset="0"/>
              <a:ea typeface="隶书" panose="02010509060101010101" pitchFamily="49" charset="-122"/>
            </a:endParaRPr>
          </a:p>
        </p:txBody>
      </p:sp>
      <p:pic>
        <p:nvPicPr>
          <p:cNvPr id="2" name="图片 1"/>
          <p:cNvPicPr>
            <a:picLocks noChangeAspect="1"/>
          </p:cNvPicPr>
          <p:nvPr/>
        </p:nvPicPr>
        <p:blipFill>
          <a:blip r:embed="rId3"/>
          <a:stretch>
            <a:fillRect/>
          </a:stretch>
        </p:blipFill>
        <p:spPr>
          <a:xfrm>
            <a:off x="3540308" y="1037249"/>
            <a:ext cx="5496188" cy="4768015"/>
          </a:xfrm>
          <a:prstGeom prst="rect">
            <a:avLst/>
          </a:prstGeom>
        </p:spPr>
      </p:pic>
      <p:sp>
        <p:nvSpPr>
          <p:cNvPr id="5" name="文本框 4"/>
          <p:cNvSpPr txBox="1"/>
          <p:nvPr/>
        </p:nvSpPr>
        <p:spPr>
          <a:xfrm>
            <a:off x="4283968" y="6337567"/>
            <a:ext cx="4824164" cy="460375"/>
          </a:xfrm>
          <a:prstGeom prst="rect">
            <a:avLst/>
          </a:prstGeom>
          <a:noFill/>
        </p:spPr>
        <p:txBody>
          <a:bodyPr wrap="square" rtlCol="0">
            <a:spAutoFit/>
          </a:bodyPr>
          <a:lstStyle/>
          <a:p>
            <a:pPr algn="ctr"/>
            <a:r>
              <a:rPr lang="en-US" altLang="zh-CN" sz="2400" b="1" dirty="0">
                <a:sym typeface="+mn-ea"/>
              </a:rPr>
              <a:t>4bits </a:t>
            </a:r>
            <a:r>
              <a:rPr lang="en-US" altLang="zh-CN" sz="2400" b="1" dirty="0" err="1">
                <a:sym typeface="+mn-ea"/>
              </a:rPr>
              <a:t>ADC电压到码的传输曲线</a:t>
            </a:r>
            <a:endParaRPr lang="en-US" altLang="zh-CN" sz="2400" b="1" dirty="0">
              <a:sym typeface="+mn-ea"/>
            </a:endParaRPr>
          </a:p>
        </p:txBody>
      </p:sp>
      <mc:AlternateContent xmlns:mc="http://schemas.openxmlformats.org/markup-compatibility/2006" xmlns:a14="http://schemas.microsoft.com/office/drawing/2010/main">
        <mc:Choice Requires="a14">
          <p:sp>
            <p:nvSpPr>
              <p:cNvPr id="10" name="文本框 9"/>
              <p:cNvSpPr txBox="1"/>
              <p:nvPr/>
            </p:nvSpPr>
            <p:spPr>
              <a:xfrm>
                <a:off x="113508" y="3877144"/>
                <a:ext cx="265829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𝑫</m:t>
                          </m:r>
                        </m:e>
                        <m:sub>
                          <m:r>
                            <a:rPr lang="en-US" altLang="zh-CN" sz="2400" b="1" i="1" smtClean="0">
                              <a:solidFill>
                                <a:schemeClr val="tx1"/>
                              </a:solidFill>
                              <a:latin typeface="Cambria Math" panose="02040503050406030204" pitchFamily="18" charset="0"/>
                            </a:rPr>
                            <m:t>𝑶𝑼𝑻</m:t>
                          </m:r>
                        </m:sub>
                      </m:sSub>
                      <m:r>
                        <a:rPr lang="en-US" altLang="zh-CN" sz="2400" b="1" i="1" smtClean="0">
                          <a:solidFill>
                            <a:schemeClr val="tx1"/>
                          </a:solidFill>
                          <a:latin typeface="Cambria Math" panose="02040503050406030204" pitchFamily="18" charset="0"/>
                        </a:rPr>
                        <m:t>=</m:t>
                      </m:r>
                      <m:sSub>
                        <m:sSubPr>
                          <m:ctrlPr>
                            <a:rPr lang="en-US" altLang="zh-CN" sz="2400" b="1" i="1">
                              <a:latin typeface="Cambria Math" panose="02040503050406030204" pitchFamily="18" charset="0"/>
                            </a:rPr>
                          </m:ctrlPr>
                        </m:sSubPr>
                        <m:e>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𝑮</m:t>
                              </m:r>
                            </m:e>
                            <m:sub>
                              <m:r>
                                <a:rPr lang="en-US" altLang="zh-CN" sz="2400" b="1" i="1" smtClean="0">
                                  <a:latin typeface="Cambria Math" panose="02040503050406030204" pitchFamily="18" charset="0"/>
                                </a:rPr>
                                <m:t>𝑨𝑫𝑪</m:t>
                              </m:r>
                            </m:sub>
                          </m:sSub>
                          <m:r>
                            <a:rPr lang="en-US" altLang="zh-CN" sz="2400" b="1" i="1" smtClean="0">
                              <a:latin typeface="Cambria Math" panose="02040503050406030204" pitchFamily="18" charset="0"/>
                            </a:rPr>
                            <m:t>𝑽</m:t>
                          </m:r>
                        </m:e>
                        <m:sub>
                          <m:r>
                            <a:rPr lang="en-US" altLang="zh-CN" sz="2400" b="1" i="1" smtClean="0">
                              <a:latin typeface="Cambria Math" panose="02040503050406030204" pitchFamily="18" charset="0"/>
                            </a:rPr>
                            <m:t>𝑰𝑵</m:t>
                          </m:r>
                        </m:sub>
                      </m:sSub>
                    </m:oMath>
                  </m:oMathPara>
                </a14:m>
                <a:endParaRPr lang="zh-CN" altLang="en-US" sz="2400" b="1" dirty="0">
                  <a:solidFill>
                    <a:schemeClr val="tx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13508" y="3877144"/>
                <a:ext cx="2658292" cy="369332"/>
              </a:xfrm>
              <a:prstGeom prst="rect">
                <a:avLst/>
              </a:prstGeom>
              <a:blipFill>
                <a:blip r:embed="rId4"/>
                <a:stretch>
                  <a:fillRect b="-18033"/>
                </a:stretch>
              </a:blipFill>
            </p:spPr>
            <p:txBody>
              <a:bodyPr/>
              <a:lstStyle/>
              <a:p>
                <a:r>
                  <a:rPr lang="zh-CN" altLang="en-US">
                    <a:noFill/>
                  </a:rPr>
                  <a:t> </a:t>
                </a:r>
              </a:p>
            </p:txBody>
          </p:sp>
        </mc:Fallback>
      </mc:AlternateContent>
      <p:sp>
        <p:nvSpPr>
          <p:cNvPr id="6" name="内容占位符 2">
            <a:extLst>
              <a:ext uri="{FF2B5EF4-FFF2-40B4-BE49-F238E27FC236}">
                <a16:creationId xmlns:a16="http://schemas.microsoft.com/office/drawing/2014/main" id="{250165D0-AD9D-4089-B024-8E31738BE766}"/>
              </a:ext>
            </a:extLst>
          </p:cNvPr>
          <p:cNvSpPr txBox="1">
            <a:spLocks/>
          </p:cNvSpPr>
          <p:nvPr/>
        </p:nvSpPr>
        <p:spPr bwMode="auto">
          <a:xfrm>
            <a:off x="467544" y="1244789"/>
            <a:ext cx="2304256" cy="456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buFont typeface="Wingdings" panose="05000000000000000000" pitchFamily="2" charset="2"/>
              <a:buNone/>
            </a:pPr>
            <a:r>
              <a:rPr lang="en-US" altLang="zh-CN" kern="0">
                <a:solidFill>
                  <a:srgbClr val="FF0000"/>
                </a:solidFill>
              </a:rPr>
              <a:t>ADC</a:t>
            </a:r>
            <a:r>
              <a:rPr lang="zh-CN" altLang="en-US" kern="0">
                <a:solidFill>
                  <a:srgbClr val="FF0000"/>
                </a:solidFill>
              </a:rPr>
              <a:t>的原理</a:t>
            </a:r>
            <a:endParaRPr lang="zh-CN" altLang="en-US" kern="0" dirty="0">
              <a:solidFill>
                <a:srgbClr val="FF0000"/>
              </a:solidFill>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F866C67-D3E4-47EB-84E9-478BAE942ABA}"/>
                  </a:ext>
                </a:extLst>
              </p:cNvPr>
              <p:cNvSpPr txBox="1"/>
              <p:nvPr/>
            </p:nvSpPr>
            <p:spPr>
              <a:xfrm>
                <a:off x="467544" y="2771980"/>
                <a:ext cx="2448272" cy="529889"/>
              </a:xfrm>
              <a:prstGeom prst="rect">
                <a:avLst/>
              </a:prstGeom>
              <a:noFill/>
            </p:spPr>
            <p:txBody>
              <a:bodyPr wrap="square" lIns="0" tIns="0" rIns="0" bIns="0" rtlCol="0">
                <a:spAutoFit/>
              </a:bodyPr>
              <a:lstStyle/>
              <a:p>
                <a14:m>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𝑽</m:t>
                        </m:r>
                      </m:e>
                      <m:sub>
                        <m:r>
                          <a:rPr lang="en-US" altLang="zh-CN" sz="2400" b="1" i="1" smtClean="0">
                            <a:solidFill>
                              <a:schemeClr val="tx1"/>
                            </a:solidFill>
                            <a:latin typeface="Cambria Math" panose="02040503050406030204" pitchFamily="18" charset="0"/>
                          </a:rPr>
                          <m:t>𝑳𝑺𝑩</m:t>
                        </m:r>
                      </m:sub>
                    </m:sSub>
                    <m:r>
                      <a:rPr lang="en-US" altLang="zh-CN" sz="2400" b="1" i="1" smtClean="0">
                        <a:solidFill>
                          <a:schemeClr val="tx1"/>
                        </a:solidFill>
                        <a:latin typeface="Cambria Math" panose="02040503050406030204" pitchFamily="18" charset="0"/>
                      </a:rPr>
                      <m:t>=</m:t>
                    </m:r>
                    <m:f>
                      <m:fPr>
                        <m:ctrlPr>
                          <a:rPr lang="en-US" altLang="zh-CN" sz="2400" b="1" i="1" smtClean="0">
                            <a:solidFill>
                              <a:schemeClr val="tx1"/>
                            </a:solidFill>
                            <a:latin typeface="Cambria Math" panose="02040503050406030204" pitchFamily="18" charset="0"/>
                          </a:rPr>
                        </m:ctrlPr>
                      </m:fPr>
                      <m:num>
                        <m:r>
                          <a:rPr lang="en-US" altLang="zh-CN" sz="2400" b="1" i="1">
                            <a:latin typeface="Cambria Math" panose="02040503050406030204" pitchFamily="18" charset="0"/>
                          </a:rPr>
                          <m:t>1</m:t>
                        </m:r>
                        <m:r>
                          <a:rPr lang="en-US" altLang="zh-CN" sz="2400" b="1" i="1" smtClean="0">
                            <a:latin typeface="Cambria Math" panose="02040503050406030204" pitchFamily="18" charset="0"/>
                          </a:rPr>
                          <m:t>.</m:t>
                        </m:r>
                        <m:r>
                          <a:rPr lang="en-US" altLang="zh-CN" sz="2400" b="1" i="1">
                            <a:latin typeface="Cambria Math" panose="02040503050406030204" pitchFamily="18" charset="0"/>
                          </a:rPr>
                          <m:t>5</m:t>
                        </m:r>
                      </m:num>
                      <m:den>
                        <m:r>
                          <a:rPr lang="en-US" altLang="zh-CN" sz="2400" b="1" i="1">
                            <a:latin typeface="Cambria Math" panose="02040503050406030204" pitchFamily="18" charset="0"/>
                          </a:rPr>
                          <m:t>1</m:t>
                        </m:r>
                        <m:r>
                          <a:rPr lang="en-US" altLang="zh-CN" sz="2400" b="1" i="1" smtClean="0">
                            <a:latin typeface="Cambria Math" panose="02040503050406030204" pitchFamily="18" charset="0"/>
                          </a:rPr>
                          <m:t>5</m:t>
                        </m:r>
                      </m:den>
                    </m:f>
                    <m:r>
                      <a:rPr lang="en-US" altLang="zh-CN" sz="2400" b="1" i="1">
                        <a:latin typeface="Cambria Math" panose="02040503050406030204" pitchFamily="18" charset="0"/>
                      </a:rPr>
                      <m:t>=</m:t>
                    </m:r>
                  </m:oMath>
                </a14:m>
                <a:r>
                  <a:rPr lang="en-US" altLang="zh-CN" sz="2400" b="1" dirty="0">
                    <a:solidFill>
                      <a:schemeClr val="tx1"/>
                    </a:solidFill>
                  </a:rPr>
                  <a:t>0.1</a:t>
                </a:r>
                <a:endParaRPr lang="zh-CN" altLang="en-US" sz="2400" b="1" dirty="0">
                  <a:solidFill>
                    <a:schemeClr val="tx1"/>
                  </a:solidFill>
                </a:endParaRPr>
              </a:p>
            </p:txBody>
          </p:sp>
        </mc:Choice>
        <mc:Fallback xmlns="">
          <p:sp>
            <p:nvSpPr>
              <p:cNvPr id="7" name="文本框 6">
                <a:extLst>
                  <a:ext uri="{FF2B5EF4-FFF2-40B4-BE49-F238E27FC236}">
                    <a16:creationId xmlns:a16="http://schemas.microsoft.com/office/drawing/2014/main" id="{CF866C67-D3E4-47EB-84E9-478BAE942ABA}"/>
                  </a:ext>
                </a:extLst>
              </p:cNvPr>
              <p:cNvSpPr txBox="1">
                <a:spLocks noRot="1" noChangeAspect="1" noMove="1" noResize="1" noEditPoints="1" noAdjustHandles="1" noChangeArrowheads="1" noChangeShapeType="1" noTextEdit="1"/>
              </p:cNvSpPr>
              <p:nvPr/>
            </p:nvSpPr>
            <p:spPr>
              <a:xfrm>
                <a:off x="467544" y="2771980"/>
                <a:ext cx="2448272" cy="529889"/>
              </a:xfrm>
              <a:prstGeom prst="rect">
                <a:avLst/>
              </a:prstGeom>
              <a:blipFill>
                <a:blip r:embed="rId5"/>
                <a:stretch>
                  <a:fillRect t="-3448" b="-18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2452CB7-28C4-421F-9281-BBED43BE3A8C}"/>
                  </a:ext>
                </a:extLst>
              </p:cNvPr>
              <p:cNvSpPr txBox="1"/>
              <p:nvPr/>
            </p:nvSpPr>
            <p:spPr>
              <a:xfrm>
                <a:off x="0" y="5317647"/>
                <a:ext cx="4572000" cy="8783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𝑮</m:t>
                          </m:r>
                        </m:e>
                        <m:sub>
                          <m:r>
                            <a:rPr lang="en-US" altLang="zh-CN" sz="2400" b="1" i="1" smtClean="0">
                              <a:solidFill>
                                <a:schemeClr val="tx1"/>
                              </a:solidFill>
                              <a:latin typeface="Cambria Math" panose="02040503050406030204" pitchFamily="18" charset="0"/>
                            </a:rPr>
                            <m:t>𝑨𝑫𝑪</m:t>
                          </m:r>
                        </m:sub>
                      </m:sSub>
                      <m:r>
                        <a:rPr lang="en-US" altLang="zh-CN" sz="2400" b="1" i="1" smtClean="0">
                          <a:solidFill>
                            <a:schemeClr val="tx1"/>
                          </a:solidFill>
                          <a:latin typeface="Cambria Math" panose="02040503050406030204" pitchFamily="18" charset="0"/>
                        </a:rPr>
                        <m:t>=</m:t>
                      </m:r>
                      <m:sSub>
                        <m:sSubPr>
                          <m:ctrlPr>
                            <a:rPr lang="en-US" altLang="zh-CN" sz="2400" b="1" i="1" smtClean="0">
                              <a:latin typeface="Cambria Math" panose="02040503050406030204" pitchFamily="18" charset="0"/>
                            </a:rPr>
                          </m:ctrlPr>
                        </m:sSubPr>
                        <m:e>
                          <m:sSub>
                            <m:sSubPr>
                              <m:ctrlPr>
                                <a:rPr lang="en-US" altLang="zh-CN" sz="2400" b="1" i="1">
                                  <a:latin typeface="Cambria Math" panose="02040503050406030204" pitchFamily="18" charset="0"/>
                                </a:rPr>
                              </m:ctrlPr>
                            </m:sSubPr>
                            <m:e>
                              <m:f>
                                <m:fPr>
                                  <m:ctrlPr>
                                    <a:rPr lang="en-US" altLang="zh-CN" sz="2400" b="1" i="1" smtClean="0">
                                      <a:latin typeface="Cambria Math" panose="02040503050406030204" pitchFamily="18" charset="0"/>
                                    </a:rPr>
                                  </m:ctrlPr>
                                </m:fPr>
                                <m:num>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𝑫</m:t>
                                      </m:r>
                                    </m:e>
                                    <m:sub>
                                      <m:r>
                                        <a:rPr lang="en-US" altLang="zh-CN" sz="2400" b="1" i="1" smtClean="0">
                                          <a:latin typeface="Cambria Math" panose="02040503050406030204" pitchFamily="18" charset="0"/>
                                        </a:rPr>
                                        <m:t>𝑶𝑼𝑻</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𝑴𝑨𝑿</m:t>
                                      </m:r>
                                    </m:sub>
                                  </m:sSub>
                                  <m:r>
                                    <a:rPr lang="en-US" altLang="zh-CN" sz="2400" b="1"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𝑫</m:t>
                                      </m:r>
                                    </m:e>
                                    <m:sub>
                                      <m:r>
                                        <a:rPr lang="en-US" altLang="zh-CN" sz="2400" b="1" i="1" smtClean="0">
                                          <a:latin typeface="Cambria Math" panose="02040503050406030204" pitchFamily="18" charset="0"/>
                                        </a:rPr>
                                        <m:t>𝑶𝑼𝑻</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𝑴𝑰𝑵</m:t>
                                      </m:r>
                                    </m:sub>
                                  </m:sSub>
                                </m:num>
                                <m:den>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𝑽</m:t>
                                      </m:r>
                                    </m:e>
                                    <m:sub>
                                      <m:r>
                                        <a:rPr lang="en-US" altLang="zh-CN" sz="2400" b="1" i="1" smtClean="0">
                                          <a:latin typeface="Cambria Math" panose="02040503050406030204" pitchFamily="18" charset="0"/>
                                        </a:rPr>
                                        <m:t>𝑰𝑵</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𝑴𝑨𝑿</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𝑽</m:t>
                                      </m:r>
                                    </m:e>
                                    <m:sub>
                                      <m:r>
                                        <a:rPr lang="en-US" altLang="zh-CN" sz="2400" b="1" i="1" smtClean="0">
                                          <a:latin typeface="Cambria Math" panose="02040503050406030204" pitchFamily="18" charset="0"/>
                                        </a:rPr>
                                        <m:t>𝑰𝑵</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𝑴𝑰𝑵</m:t>
                                      </m:r>
                                    </m:sub>
                                  </m:sSub>
                                </m:den>
                              </m:f>
                            </m:e>
                            <m:sub/>
                          </m:sSub>
                        </m:e>
                        <m:sub/>
                      </m:sSub>
                    </m:oMath>
                  </m:oMathPara>
                </a14:m>
                <a:endParaRPr lang="zh-CN" altLang="en-US" sz="2400" b="1" dirty="0">
                  <a:solidFill>
                    <a:schemeClr val="tx1"/>
                  </a:solidFill>
                </a:endParaRPr>
              </a:p>
            </p:txBody>
          </p:sp>
        </mc:Choice>
        <mc:Fallback xmlns="">
          <p:sp>
            <p:nvSpPr>
              <p:cNvPr id="8" name="文本框 7">
                <a:extLst>
                  <a:ext uri="{FF2B5EF4-FFF2-40B4-BE49-F238E27FC236}">
                    <a16:creationId xmlns:a16="http://schemas.microsoft.com/office/drawing/2014/main" id="{32452CB7-28C4-421F-9281-BBED43BE3A8C}"/>
                  </a:ext>
                </a:extLst>
              </p:cNvPr>
              <p:cNvSpPr txBox="1">
                <a:spLocks noRot="1" noChangeAspect="1" noMove="1" noResize="1" noEditPoints="1" noAdjustHandles="1" noChangeArrowheads="1" noChangeShapeType="1" noTextEdit="1"/>
              </p:cNvSpPr>
              <p:nvPr/>
            </p:nvSpPr>
            <p:spPr>
              <a:xfrm>
                <a:off x="0" y="5317647"/>
                <a:ext cx="4572000" cy="878317"/>
              </a:xfrm>
              <a:prstGeom prst="rect">
                <a:avLst/>
              </a:prstGeom>
              <a:blipFill>
                <a:blip r:embed="rId6"/>
                <a:stretch>
                  <a:fillRect/>
                </a:stretch>
              </a:blipFill>
            </p:spPr>
            <p:txBody>
              <a:bodyPr/>
              <a:lstStyle/>
              <a:p>
                <a:r>
                  <a:rPr lang="zh-CN" altLang="en-US">
                    <a:noFill/>
                  </a:rPr>
                  <a:t> </a:t>
                </a:r>
              </a:p>
            </p:txBody>
          </p:sp>
        </mc:Fallback>
      </mc:AlternateContent>
    </p:spTree>
  </p:cSld>
  <p:clrMapOvr>
    <a:masterClrMapping/>
  </p:clrMapOvr>
  <p:transition spd="slow">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2024797" y="-60311"/>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4.1</a:t>
            </a:r>
            <a:r>
              <a:rPr lang="zh-CN" altLang="en-US" sz="3200" kern="0" dirty="0">
                <a:solidFill>
                  <a:srgbClr val="990000"/>
                </a:solidFill>
                <a:latin typeface="Comic Sans MS" panose="030F0702030302020204" pitchFamily="66" charset="0"/>
                <a:ea typeface="隶书" panose="02010509060101010101" pitchFamily="49" charset="-122"/>
                <a:sym typeface="+mn-ea"/>
              </a:rPr>
              <a:t>数据转换器的基础</a:t>
            </a:r>
            <a:endParaRPr lang="zh-CN" altLang="en-US" sz="3200" kern="0" dirty="0">
              <a:solidFill>
                <a:srgbClr val="990000"/>
              </a:solidFill>
              <a:latin typeface="Comic Sans MS" panose="030F0702030302020204" pitchFamily="66" charset="0"/>
              <a:ea typeface="隶书" panose="02010509060101010101" pitchFamily="49" charset="-122"/>
            </a:endParaRPr>
          </a:p>
        </p:txBody>
      </p:sp>
      <p:pic>
        <p:nvPicPr>
          <p:cNvPr id="6" name="图片 5"/>
          <p:cNvPicPr>
            <a:picLocks noChangeAspect="1"/>
          </p:cNvPicPr>
          <p:nvPr/>
        </p:nvPicPr>
        <p:blipFill>
          <a:blip r:embed="rId2"/>
          <a:stretch>
            <a:fillRect/>
          </a:stretch>
        </p:blipFill>
        <p:spPr>
          <a:xfrm>
            <a:off x="827584" y="2132855"/>
            <a:ext cx="7272808" cy="4223407"/>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271B416-91E0-4185-B1FB-2F7E7ECE6308}"/>
                  </a:ext>
                </a:extLst>
              </p:cNvPr>
              <p:cNvSpPr txBox="1"/>
              <p:nvPr/>
            </p:nvSpPr>
            <p:spPr>
              <a:xfrm>
                <a:off x="2843808" y="2636912"/>
                <a:ext cx="697396" cy="4001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1" i="1">
                          <a:solidFill>
                            <a:schemeClr val="tx1">
                              <a:lumMod val="50000"/>
                            </a:schemeClr>
                          </a:solidFill>
                          <a:latin typeface="Cambria Math" panose="02040503050406030204" pitchFamily="18" charset="0"/>
                        </a:rPr>
                        <m:t>0</m:t>
                      </m:r>
                    </m:oMath>
                  </m:oMathPara>
                </a14:m>
                <a:endParaRPr lang="zh-CN" altLang="en-US" sz="2000" dirty="0">
                  <a:solidFill>
                    <a:schemeClr val="tx1">
                      <a:lumMod val="50000"/>
                    </a:schemeClr>
                  </a:solidFill>
                </a:endParaRPr>
              </a:p>
            </p:txBody>
          </p:sp>
        </mc:Choice>
        <mc:Fallback xmlns="">
          <p:sp>
            <p:nvSpPr>
              <p:cNvPr id="5" name="文本框 4">
                <a:extLst>
                  <a:ext uri="{FF2B5EF4-FFF2-40B4-BE49-F238E27FC236}">
                    <a16:creationId xmlns:a16="http://schemas.microsoft.com/office/drawing/2014/main" id="{C271B416-91E0-4185-B1FB-2F7E7ECE6308}"/>
                  </a:ext>
                </a:extLst>
              </p:cNvPr>
              <p:cNvSpPr txBox="1">
                <a:spLocks noRot="1" noChangeAspect="1" noMove="1" noResize="1" noEditPoints="1" noAdjustHandles="1" noChangeArrowheads="1" noChangeShapeType="1" noTextEdit="1"/>
              </p:cNvSpPr>
              <p:nvPr/>
            </p:nvSpPr>
            <p:spPr>
              <a:xfrm>
                <a:off x="2843808" y="2636912"/>
                <a:ext cx="697396" cy="400110"/>
              </a:xfrm>
              <a:prstGeom prst="rect">
                <a:avLst/>
              </a:prstGeom>
              <a:blipFill>
                <a:blip r:embed="rId3"/>
                <a:stretch>
                  <a:fillRect/>
                </a:stretch>
              </a:blipFill>
            </p:spPr>
            <p:txBody>
              <a:bodyPr/>
              <a:lstStyle/>
              <a:p>
                <a:r>
                  <a:rPr lang="zh-CN" altLang="en-US">
                    <a:noFill/>
                  </a:rPr>
                  <a:t> </a:t>
                </a:r>
              </a:p>
            </p:txBody>
          </p:sp>
        </mc:Fallback>
      </mc:AlternateContent>
      <p:sp>
        <p:nvSpPr>
          <p:cNvPr id="7" name="内容占位符 2">
            <a:extLst>
              <a:ext uri="{FF2B5EF4-FFF2-40B4-BE49-F238E27FC236}">
                <a16:creationId xmlns:a16="http://schemas.microsoft.com/office/drawing/2014/main" id="{A9BF6A3E-2DA7-4B46-BD28-8E9A6B1CDDEB}"/>
              </a:ext>
            </a:extLst>
          </p:cNvPr>
          <p:cNvSpPr txBox="1">
            <a:spLocks/>
          </p:cNvSpPr>
          <p:nvPr/>
        </p:nvSpPr>
        <p:spPr bwMode="auto">
          <a:xfrm>
            <a:off x="467544" y="1244789"/>
            <a:ext cx="2304256" cy="456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buFont typeface="Wingdings" panose="05000000000000000000" pitchFamily="2" charset="2"/>
              <a:buNone/>
            </a:pPr>
            <a:r>
              <a:rPr lang="en-US" altLang="zh-CN" kern="0">
                <a:solidFill>
                  <a:srgbClr val="FF0000"/>
                </a:solidFill>
              </a:rPr>
              <a:t>ADC</a:t>
            </a:r>
            <a:r>
              <a:rPr lang="zh-CN" altLang="en-US" kern="0">
                <a:solidFill>
                  <a:srgbClr val="FF0000"/>
                </a:solidFill>
              </a:rPr>
              <a:t>的原理</a:t>
            </a:r>
            <a:endParaRPr lang="zh-CN" altLang="en-US" kern="0" dirty="0">
              <a:solidFill>
                <a:srgbClr val="FF0000"/>
              </a:solidFill>
            </a:endParaRPr>
          </a:p>
        </p:txBody>
      </p:sp>
    </p:spTree>
  </p:cSld>
  <p:clrMapOvr>
    <a:masterClrMapping/>
  </p:clrMapOvr>
  <p:transition spd="slow">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74254" y="1124744"/>
            <a:ext cx="8590234" cy="5328592"/>
          </a:xfrm>
        </p:spPr>
        <p:txBody>
          <a:bodyPr lIns="0" tIns="0" rIns="0" bIns="0"/>
          <a:lstStyle/>
          <a:p>
            <a:pPr marL="0" indent="0" algn="just">
              <a:buNone/>
            </a:pPr>
            <a:r>
              <a:rPr lang="zh-CN" altLang="en-US" dirty="0">
                <a:solidFill>
                  <a:srgbClr val="7030A0"/>
                </a:solidFill>
              </a:rPr>
              <a:t>传输参数</a:t>
            </a:r>
            <a:r>
              <a:rPr lang="en-US" altLang="zh-CN" dirty="0">
                <a:solidFill>
                  <a:srgbClr val="7030A0"/>
                </a:solidFill>
              </a:rPr>
              <a:t>:</a:t>
            </a:r>
          </a:p>
          <a:p>
            <a:pPr marL="0" indent="0" algn="just">
              <a:buNone/>
            </a:pPr>
            <a:r>
              <a:rPr lang="en-US" altLang="zh-CN" dirty="0"/>
              <a:t>    </a:t>
            </a:r>
            <a:r>
              <a:rPr lang="en-US" altLang="zh-CN" dirty="0" err="1"/>
              <a:t>在很大程度上取决于</a:t>
            </a:r>
            <a:r>
              <a:rPr lang="zh-CN" altLang="en-US" dirty="0"/>
              <a:t>激励</a:t>
            </a:r>
            <a:r>
              <a:rPr lang="en-US" altLang="zh-CN" dirty="0" err="1"/>
              <a:t>信号的性质</a:t>
            </a:r>
            <a:r>
              <a:rPr lang="en-US" altLang="zh-CN" dirty="0"/>
              <a:t>。</a:t>
            </a:r>
          </a:p>
          <a:p>
            <a:pPr marL="0" indent="0" algn="just">
              <a:buNone/>
            </a:pPr>
            <a:r>
              <a:rPr lang="en-US" altLang="zh-CN" dirty="0"/>
              <a:t>    </a:t>
            </a:r>
            <a:r>
              <a:rPr lang="zh-CN" altLang="en-US" dirty="0">
                <a:solidFill>
                  <a:srgbClr val="996600"/>
                </a:solidFill>
              </a:rPr>
              <a:t>增益</a:t>
            </a:r>
            <a:endParaRPr lang="en-US" altLang="zh-CN" dirty="0">
              <a:solidFill>
                <a:srgbClr val="996600"/>
              </a:solidFill>
            </a:endParaRPr>
          </a:p>
          <a:p>
            <a:pPr marL="0" indent="0" algn="just">
              <a:buNone/>
            </a:pPr>
            <a:r>
              <a:rPr lang="en-US" altLang="zh-CN" dirty="0">
                <a:solidFill>
                  <a:srgbClr val="996600"/>
                </a:solidFill>
              </a:rPr>
              <a:t>    SNR:</a:t>
            </a:r>
            <a:r>
              <a:rPr lang="zh-CN" altLang="en-US" dirty="0" err="1">
                <a:solidFill>
                  <a:srgbClr val="996600"/>
                </a:solidFill>
              </a:rPr>
              <a:t>信噪比</a:t>
            </a:r>
            <a:endParaRPr lang="en-US" altLang="zh-CN" dirty="0">
              <a:solidFill>
                <a:srgbClr val="996600"/>
              </a:solidFill>
            </a:endParaRPr>
          </a:p>
          <a:p>
            <a:pPr marL="0" indent="0" algn="just">
              <a:buNone/>
            </a:pPr>
            <a:r>
              <a:rPr lang="en-US" altLang="zh-CN" dirty="0">
                <a:solidFill>
                  <a:srgbClr val="996600"/>
                </a:solidFill>
              </a:rPr>
              <a:t>    </a:t>
            </a:r>
            <a:r>
              <a:rPr lang="en-US" altLang="zh-CN" dirty="0" err="1">
                <a:solidFill>
                  <a:srgbClr val="996600"/>
                </a:solidFill>
              </a:rPr>
              <a:t>THD:</a:t>
            </a:r>
            <a:r>
              <a:rPr lang="zh-CN" altLang="en-US" dirty="0" err="1">
                <a:solidFill>
                  <a:srgbClr val="996600"/>
                </a:solidFill>
              </a:rPr>
              <a:t>总谐波失真</a:t>
            </a:r>
            <a:endParaRPr lang="en-US" altLang="zh-CN" dirty="0">
              <a:solidFill>
                <a:srgbClr val="996600"/>
              </a:solidFill>
            </a:endParaRPr>
          </a:p>
          <a:p>
            <a:pPr marL="0" indent="0" algn="just">
              <a:buNone/>
            </a:pPr>
            <a:r>
              <a:rPr lang="en-US" altLang="zh-CN" dirty="0">
                <a:solidFill>
                  <a:schemeClr val="accent6">
                    <a:lumMod val="50000"/>
                  </a:schemeClr>
                </a:solidFill>
              </a:rPr>
              <a:t>例如：</a:t>
            </a:r>
          </a:p>
          <a:p>
            <a:pPr marL="0" indent="0" algn="just">
              <a:buNone/>
            </a:pPr>
            <a:r>
              <a:rPr lang="en-US" altLang="zh-CN" dirty="0">
                <a:solidFill>
                  <a:schemeClr val="accent6">
                    <a:lumMod val="50000"/>
                  </a:schemeClr>
                </a:solidFill>
              </a:rPr>
              <a:t>信号失真测试中使用的正弦波的幅度和频率通常会影响测量结果。</a:t>
            </a:r>
          </a:p>
        </p:txBody>
      </p:sp>
      <p:sp>
        <p:nvSpPr>
          <p:cNvPr id="6" name="标题 1"/>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Tree>
  </p:cSld>
  <p:clrMapOvr>
    <a:masterClrMapping/>
  </p:clrMapOvr>
  <p:transition spd="slow">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1988602" y="14"/>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4.1</a:t>
            </a:r>
            <a:r>
              <a:rPr lang="zh-CN" altLang="en-US" sz="3200" kern="0" dirty="0">
                <a:solidFill>
                  <a:srgbClr val="990000"/>
                </a:solidFill>
                <a:latin typeface="Comic Sans MS" panose="030F0702030302020204" pitchFamily="66" charset="0"/>
                <a:ea typeface="隶书" panose="02010509060101010101" pitchFamily="49" charset="-122"/>
                <a:sym typeface="+mn-ea"/>
              </a:rPr>
              <a:t>数据转换器的基础</a:t>
            </a:r>
            <a:endParaRPr lang="zh-CN" altLang="en-US" sz="3200" kern="0" dirty="0">
              <a:solidFill>
                <a:srgbClr val="990000"/>
              </a:solidFill>
              <a:latin typeface="Comic Sans MS" panose="030F0702030302020204" pitchFamily="66" charset="0"/>
              <a:ea typeface="隶书" panose="02010509060101010101" pitchFamily="49" charset="-122"/>
            </a:endParaRPr>
          </a:p>
        </p:txBody>
      </p:sp>
      <p:pic>
        <p:nvPicPr>
          <p:cNvPr id="2" name="图片 1"/>
          <p:cNvPicPr>
            <a:picLocks noChangeAspect="1"/>
          </p:cNvPicPr>
          <p:nvPr/>
        </p:nvPicPr>
        <p:blipFill>
          <a:blip r:embed="rId2"/>
          <a:stretch>
            <a:fillRect/>
          </a:stretch>
        </p:blipFill>
        <p:spPr>
          <a:xfrm>
            <a:off x="2627784" y="1408108"/>
            <a:ext cx="5465415" cy="5048027"/>
          </a:xfrm>
          <a:prstGeom prst="rect">
            <a:avLst/>
          </a:prstGeom>
        </p:spPr>
      </p:pic>
      <p:sp>
        <p:nvSpPr>
          <p:cNvPr id="5" name="内容占位符 2">
            <a:extLst>
              <a:ext uri="{FF2B5EF4-FFF2-40B4-BE49-F238E27FC236}">
                <a16:creationId xmlns:a16="http://schemas.microsoft.com/office/drawing/2014/main" id="{9947A624-7B92-4D74-81D8-62B3859FCAD7}"/>
              </a:ext>
            </a:extLst>
          </p:cNvPr>
          <p:cNvSpPr txBox="1">
            <a:spLocks/>
          </p:cNvSpPr>
          <p:nvPr/>
        </p:nvSpPr>
        <p:spPr bwMode="auto">
          <a:xfrm>
            <a:off x="467544" y="1244789"/>
            <a:ext cx="2304256" cy="456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buFont typeface="Wingdings" panose="05000000000000000000" pitchFamily="2" charset="2"/>
              <a:buNone/>
            </a:pPr>
            <a:r>
              <a:rPr lang="en-US" altLang="zh-CN" kern="0">
                <a:solidFill>
                  <a:srgbClr val="FF0000"/>
                </a:solidFill>
              </a:rPr>
              <a:t>ADC</a:t>
            </a:r>
            <a:r>
              <a:rPr lang="zh-CN" altLang="en-US" kern="0">
                <a:solidFill>
                  <a:srgbClr val="FF0000"/>
                </a:solidFill>
              </a:rPr>
              <a:t>的原理</a:t>
            </a:r>
            <a:endParaRPr lang="zh-CN" altLang="en-US" kern="0" dirty="0">
              <a:solidFill>
                <a:srgbClr val="FF0000"/>
              </a:solidFill>
            </a:endParaRPr>
          </a:p>
        </p:txBody>
      </p:sp>
    </p:spTree>
  </p:cSld>
  <p:clrMapOvr>
    <a:masterClrMapping/>
  </p:clrMapOvr>
  <p:transition spd="slow">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29517" y="1031387"/>
            <a:ext cx="8352928" cy="720080"/>
          </a:xfrm>
        </p:spPr>
        <p:txBody>
          <a:bodyPr lIns="0" tIns="0" rIns="0" bIns="0"/>
          <a:lstStyle/>
          <a:p>
            <a:pPr marL="0" indent="0" algn="just">
              <a:buNone/>
            </a:pPr>
            <a:r>
              <a:rPr lang="en-US" altLang="zh-CN" dirty="0">
                <a:solidFill>
                  <a:srgbClr val="FF0000"/>
                </a:solidFill>
              </a:rPr>
              <a:t>DAC</a:t>
            </a:r>
            <a:r>
              <a:rPr lang="zh-CN" altLang="en-US" dirty="0">
                <a:solidFill>
                  <a:srgbClr val="FF0000"/>
                </a:solidFill>
              </a:rPr>
              <a:t>和</a:t>
            </a:r>
            <a:r>
              <a:rPr lang="en-US" altLang="zh-CN" dirty="0">
                <a:solidFill>
                  <a:srgbClr val="FF0000"/>
                </a:solidFill>
              </a:rPr>
              <a:t>ADC</a:t>
            </a:r>
            <a:r>
              <a:rPr lang="zh-CN" altLang="en-US" dirty="0">
                <a:solidFill>
                  <a:srgbClr val="FF0000"/>
                </a:solidFill>
              </a:rPr>
              <a:t>之间的比较</a:t>
            </a:r>
          </a:p>
        </p:txBody>
      </p:sp>
      <p:grpSp>
        <p:nvGrpSpPr>
          <p:cNvPr id="10" name="组合 9"/>
          <p:cNvGrpSpPr/>
          <p:nvPr/>
        </p:nvGrpSpPr>
        <p:grpSpPr>
          <a:xfrm>
            <a:off x="652500" y="1556792"/>
            <a:ext cx="2695364" cy="2088232"/>
            <a:chOff x="652500" y="1412776"/>
            <a:chExt cx="2695364" cy="2088232"/>
          </a:xfrm>
        </p:grpSpPr>
        <p:sp>
          <p:nvSpPr>
            <p:cNvPr id="2" name="矩形 1"/>
            <p:cNvSpPr/>
            <p:nvPr/>
          </p:nvSpPr>
          <p:spPr>
            <a:xfrm>
              <a:off x="652500" y="1412776"/>
              <a:ext cx="2407332" cy="8640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 DAC表示一对一映射</a:t>
              </a:r>
            </a:p>
          </p:txBody>
        </p:sp>
        <p:cxnSp>
          <p:nvCxnSpPr>
            <p:cNvPr id="9" name="直接箭头连接符 8"/>
            <p:cNvCxnSpPr/>
            <p:nvPr/>
          </p:nvCxnSpPr>
          <p:spPr>
            <a:xfrm flipH="1" flipV="1">
              <a:off x="1619672" y="2276872"/>
              <a:ext cx="1728192" cy="1224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6147566" y="1592796"/>
            <a:ext cx="3010385" cy="2196244"/>
            <a:chOff x="6147566" y="1592796"/>
            <a:chExt cx="3010385" cy="2196244"/>
          </a:xfrm>
        </p:grpSpPr>
        <p:sp>
          <p:nvSpPr>
            <p:cNvPr id="7" name="矩形 6"/>
            <p:cNvSpPr/>
            <p:nvPr/>
          </p:nvSpPr>
          <p:spPr>
            <a:xfrm>
              <a:off x="6147566" y="1592796"/>
              <a:ext cx="3010385" cy="82809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ADC代表</a:t>
              </a:r>
            </a:p>
            <a:p>
              <a:pPr algn="ctr"/>
              <a:r>
                <a:rPr lang="en-US" altLang="zh-CN" b="1" dirty="0"/>
                <a:t>多对一映射</a:t>
              </a:r>
            </a:p>
          </p:txBody>
        </p:sp>
        <p:cxnSp>
          <p:nvCxnSpPr>
            <p:cNvPr id="12" name="直接箭头连接符 11"/>
            <p:cNvCxnSpPr/>
            <p:nvPr/>
          </p:nvCxnSpPr>
          <p:spPr>
            <a:xfrm flipV="1">
              <a:off x="6588224" y="2276872"/>
              <a:ext cx="1064534" cy="1512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498" y="2919839"/>
            <a:ext cx="7333047" cy="3749521"/>
          </a:xfrm>
          <a:prstGeom prst="rect">
            <a:avLst/>
          </a:prstGeom>
        </p:spPr>
      </p:pic>
      <p:sp>
        <p:nvSpPr>
          <p:cNvPr id="14" name="标题 1"/>
          <p:cNvSpPr txBox="1"/>
          <p:nvPr/>
        </p:nvSpPr>
        <p:spPr bwMode="auto">
          <a:xfrm>
            <a:off x="2087915" y="23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4.1 </a:t>
            </a:r>
            <a:r>
              <a:rPr lang="zh-CN" altLang="en-US" sz="3200" kern="0" dirty="0">
                <a:solidFill>
                  <a:srgbClr val="990000"/>
                </a:solidFill>
                <a:latin typeface="Comic Sans MS" panose="030F0702030302020204" pitchFamily="66" charset="0"/>
                <a:ea typeface="隶书" panose="02010509060101010101" pitchFamily="49" charset="-122"/>
                <a:sym typeface="+mn-ea"/>
              </a:rPr>
              <a:t>数据转换器的基础</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p:nvPr/>
        </p:nvSpPr>
        <p:spPr bwMode="auto">
          <a:xfrm>
            <a:off x="2060610" y="23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4.1 </a:t>
            </a:r>
            <a:r>
              <a:rPr lang="zh-CN" altLang="en-US" sz="3200" kern="0" dirty="0">
                <a:solidFill>
                  <a:srgbClr val="990000"/>
                </a:solidFill>
                <a:latin typeface="Comic Sans MS" panose="030F0702030302020204" pitchFamily="66" charset="0"/>
                <a:ea typeface="隶书" panose="02010509060101010101" pitchFamily="49" charset="-122"/>
                <a:sym typeface="+mn-ea"/>
              </a:rPr>
              <a:t>数据转换器的基础</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4" name="文本框 3"/>
          <p:cNvSpPr txBox="1"/>
          <p:nvPr/>
        </p:nvSpPr>
        <p:spPr>
          <a:xfrm>
            <a:off x="539552" y="1268760"/>
            <a:ext cx="8424936" cy="4892675"/>
          </a:xfrm>
          <a:prstGeom prst="rect">
            <a:avLst/>
          </a:prstGeom>
          <a:noFill/>
        </p:spPr>
        <p:txBody>
          <a:bodyPr wrap="square" rtlCol="0">
            <a:spAutoFit/>
          </a:bodyPr>
          <a:lstStyle/>
          <a:p>
            <a:r>
              <a:rPr sz="2400" b="1" dirty="0"/>
              <a:t>练习2.1.1</a:t>
            </a:r>
            <a:r>
              <a:rPr lang="en-US" sz="2400" b="1" dirty="0"/>
              <a:t>:</a:t>
            </a:r>
            <a:r>
              <a:rPr sz="2400" b="1" dirty="0"/>
              <a:t>（CH6-P181）</a:t>
            </a:r>
          </a:p>
          <a:p>
            <a:pPr latinLnBrk="0">
              <a:lnSpc>
                <a:spcPct val="150000"/>
              </a:lnSpc>
            </a:pPr>
            <a:r>
              <a:rPr sz="2400" b="1" dirty="0"/>
              <a:t>1</a:t>
            </a:r>
            <a:r>
              <a:rPr lang="en-US" altLang="zh-CN" sz="2400" b="1" dirty="0"/>
              <a:t>.</a:t>
            </a:r>
            <a:r>
              <a:rPr sz="2400" b="1" dirty="0"/>
              <a:t>  </a:t>
            </a:r>
            <a:r>
              <a:rPr lang="zh-CN" altLang="en-US" sz="2400" b="1" dirty="0"/>
              <a:t>一个</a:t>
            </a:r>
            <a:r>
              <a:rPr sz="2400" b="1" dirty="0"/>
              <a:t>4位DAC的满量程电压范围为0至5V</a:t>
            </a:r>
            <a:r>
              <a:rPr lang="zh-CN" altLang="en-US" sz="2400" b="1" dirty="0"/>
              <a:t>，则该</a:t>
            </a:r>
            <a:r>
              <a:rPr sz="2400" b="1" dirty="0" err="1"/>
              <a:t>DAC的增益是多少</a:t>
            </a:r>
            <a:r>
              <a:rPr sz="2400" b="1" dirty="0"/>
              <a:t>？</a:t>
            </a:r>
          </a:p>
          <a:p>
            <a:pPr latinLnBrk="0">
              <a:lnSpc>
                <a:spcPct val="150000"/>
              </a:lnSpc>
            </a:pPr>
            <a:r>
              <a:rPr sz="2400" b="1" dirty="0"/>
              <a:t>2</a:t>
            </a:r>
            <a:r>
              <a:rPr lang="en-US" altLang="zh-CN" sz="2400" b="1" dirty="0"/>
              <a:t>.</a:t>
            </a:r>
            <a:r>
              <a:rPr sz="2400" b="1" dirty="0"/>
              <a:t>  </a:t>
            </a:r>
            <a:r>
              <a:rPr lang="zh-CN" altLang="en-US" sz="2400" b="1" dirty="0"/>
              <a:t>一个</a:t>
            </a:r>
            <a:r>
              <a:rPr sz="2400" b="1" dirty="0"/>
              <a:t>10位DAC的满量程电压范围为</a:t>
            </a:r>
            <a:r>
              <a:rPr lang="en-US" altLang="zh-CN" sz="2400" b="1" dirty="0"/>
              <a:t>-</a:t>
            </a:r>
            <a:r>
              <a:rPr sz="2400" b="1" dirty="0"/>
              <a:t> 5.0至5.0V</a:t>
            </a:r>
            <a:r>
              <a:rPr lang="zh-CN" altLang="en-US" sz="2400" b="1" dirty="0"/>
              <a:t>，其</a:t>
            </a:r>
            <a:r>
              <a:rPr sz="2400" b="1" dirty="0" err="1"/>
              <a:t>LSB步长是多少</a:t>
            </a:r>
            <a:r>
              <a:rPr sz="2400" b="1" dirty="0"/>
              <a:t>？</a:t>
            </a:r>
          </a:p>
          <a:p>
            <a:pPr latinLnBrk="0">
              <a:lnSpc>
                <a:spcPct val="150000"/>
              </a:lnSpc>
            </a:pPr>
            <a:r>
              <a:rPr sz="2400" b="1" dirty="0"/>
              <a:t>3</a:t>
            </a:r>
            <a:r>
              <a:rPr lang="en-US" altLang="zh-CN" sz="2400" b="1" dirty="0"/>
              <a:t>. </a:t>
            </a:r>
            <a:r>
              <a:rPr sz="2400" b="1" dirty="0"/>
              <a:t> </a:t>
            </a:r>
            <a:r>
              <a:rPr lang="zh-CN" altLang="en-US" sz="2400" b="1" dirty="0"/>
              <a:t>一个</a:t>
            </a:r>
            <a:r>
              <a:rPr sz="2400" b="1" dirty="0"/>
              <a:t>3位ADC的满量程电压范围为0至5.0V</a:t>
            </a:r>
            <a:r>
              <a:rPr lang="zh-CN" altLang="en-US" sz="2400" b="1" dirty="0"/>
              <a:t>，</a:t>
            </a:r>
            <a:r>
              <a:rPr sz="2400" b="1" dirty="0" err="1"/>
              <a:t>该ADC增益为多少</a:t>
            </a:r>
            <a:r>
              <a:rPr sz="2400" b="1" dirty="0"/>
              <a:t>？</a:t>
            </a:r>
          </a:p>
          <a:p>
            <a:pPr latinLnBrk="0">
              <a:lnSpc>
                <a:spcPct val="150000"/>
              </a:lnSpc>
            </a:pPr>
            <a:r>
              <a:rPr sz="2400" b="1" dirty="0"/>
              <a:t>4</a:t>
            </a:r>
            <a:r>
              <a:rPr lang="en-US" altLang="zh-CN" sz="2400" b="1" dirty="0"/>
              <a:t>.</a:t>
            </a:r>
            <a:r>
              <a:rPr sz="2400" b="1" dirty="0"/>
              <a:t>  </a:t>
            </a:r>
            <a:r>
              <a:rPr lang="zh-CN" altLang="en-US" sz="2400" b="1" dirty="0"/>
              <a:t>一个</a:t>
            </a:r>
            <a:r>
              <a:rPr sz="2400" b="1" dirty="0"/>
              <a:t>10位ADC的满量程电压范围为</a:t>
            </a:r>
            <a:r>
              <a:rPr lang="en-US" altLang="zh-CN" sz="2400" b="1" dirty="0"/>
              <a:t>-</a:t>
            </a:r>
            <a:r>
              <a:rPr sz="2400" b="1" dirty="0"/>
              <a:t>5.0至5.0V</a:t>
            </a:r>
            <a:r>
              <a:rPr lang="zh-CN" altLang="en-US" sz="2400" b="1" dirty="0"/>
              <a:t>，其</a:t>
            </a:r>
            <a:r>
              <a:rPr sz="2400" b="1" dirty="0" err="1"/>
              <a:t>LSB步长是多少</a:t>
            </a:r>
            <a:r>
              <a:rPr sz="2400" b="1" dirty="0"/>
              <a:t>？</a:t>
            </a:r>
          </a:p>
        </p:txBody>
      </p:sp>
    </p:spTree>
  </p:cSld>
  <p:clrMapOvr>
    <a:masterClrMapping/>
  </p:clrMapOvr>
  <p:transition spd="slow">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99405" y="1199788"/>
            <a:ext cx="8352928" cy="504056"/>
          </a:xfrm>
        </p:spPr>
        <p:txBody>
          <a:bodyPr lIns="0" tIns="0" rIns="0" bIns="0"/>
          <a:lstStyle/>
          <a:p>
            <a:pPr marL="0" indent="0" algn="just">
              <a:buNone/>
            </a:pPr>
            <a:r>
              <a:rPr lang="en-US" altLang="zh-CN" dirty="0">
                <a:solidFill>
                  <a:srgbClr val="FF0000"/>
                </a:solidFill>
              </a:rPr>
              <a:t>ADC</a:t>
            </a:r>
            <a:r>
              <a:rPr lang="zh-CN" altLang="en-US" dirty="0">
                <a:solidFill>
                  <a:srgbClr val="FF0000"/>
                </a:solidFill>
              </a:rPr>
              <a:t>的统计特性</a:t>
            </a:r>
          </a:p>
        </p:txBody>
      </p:sp>
      <p:sp>
        <p:nvSpPr>
          <p:cNvPr id="2" name="矩形 1"/>
          <p:cNvSpPr/>
          <p:nvPr/>
        </p:nvSpPr>
        <p:spPr>
          <a:xfrm>
            <a:off x="5547172" y="2425631"/>
            <a:ext cx="3488243" cy="2306955"/>
          </a:xfrm>
          <a:prstGeom prst="rect">
            <a:avLst/>
          </a:prstGeom>
        </p:spPr>
        <p:txBody>
          <a:bodyPr wrap="square">
            <a:spAutoFit/>
          </a:bodyPr>
          <a:lstStyle/>
          <a:p>
            <a:r>
              <a:rPr lang="en-US" altLang="zh-CN" sz="2400" b="1" dirty="0">
                <a:latin typeface="+mn-lt"/>
                <a:ea typeface="+mn-ea"/>
              </a:rPr>
              <a:t>       ADC是</a:t>
            </a:r>
            <a:r>
              <a:rPr lang="zh-CN" altLang="en-US" sz="2400" b="1" dirty="0">
                <a:latin typeface="+mn-lt"/>
                <a:ea typeface="+mn-ea"/>
              </a:rPr>
              <a:t>理想</a:t>
            </a:r>
            <a:r>
              <a:rPr lang="en-US" altLang="zh-CN" sz="2400" b="1" dirty="0">
                <a:latin typeface="+mn-lt"/>
                <a:ea typeface="+mn-ea"/>
              </a:rPr>
              <a:t>ADC和无直流偏移的噪声源的组合。 噪声源表示实际输入信号的噪声部分加上ADC输入电路的自生噪声的组合。</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13" name="组合 12"/>
          <p:cNvGrpSpPr/>
          <p:nvPr/>
        </p:nvGrpSpPr>
        <p:grpSpPr>
          <a:xfrm>
            <a:off x="-9674" y="1944109"/>
            <a:ext cx="6165850" cy="4437219"/>
            <a:chOff x="-139700" y="1408204"/>
            <a:chExt cx="6165850" cy="4005171"/>
          </a:xfrm>
        </p:grpSpPr>
        <p:grpSp>
          <p:nvGrpSpPr>
            <p:cNvPr id="9" name="组合 8"/>
            <p:cNvGrpSpPr/>
            <p:nvPr/>
          </p:nvGrpSpPr>
          <p:grpSpPr>
            <a:xfrm>
              <a:off x="233211" y="1408204"/>
              <a:ext cx="4849813" cy="825135"/>
              <a:chOff x="233211" y="1408204"/>
              <a:chExt cx="4849813" cy="825135"/>
            </a:xfrm>
          </p:grpSpPr>
          <p:graphicFrame>
            <p:nvGraphicFramePr>
              <p:cNvPr id="7" name="对象 6"/>
              <p:cNvGraphicFramePr>
                <a:graphicFrameLocks noChangeAspect="1"/>
              </p:cNvGraphicFramePr>
              <p:nvPr/>
            </p:nvGraphicFramePr>
            <p:xfrm>
              <a:off x="233211" y="1842814"/>
              <a:ext cx="4849813" cy="390525"/>
            </p:xfrm>
            <a:graphic>
              <a:graphicData uri="http://schemas.openxmlformats.org/presentationml/2006/ole">
                <mc:AlternateContent xmlns:mc="http://schemas.openxmlformats.org/markup-compatibility/2006">
                  <mc:Choice xmlns:v="urn:schemas-microsoft-com:vml" Requires="v">
                    <p:oleObj spid="_x0000_s84817" name="Equation" r:id="rId3" imgW="56692800" imgH="5181600" progId="Equation.DSMT4">
                      <p:embed/>
                    </p:oleObj>
                  </mc:Choice>
                  <mc:Fallback>
                    <p:oleObj name="Equation" r:id="rId3" imgW="56692800" imgH="5181600" progId="Equation.DSMT4">
                      <p:embed/>
                      <p:pic>
                        <p:nvPicPr>
                          <p:cNvPr id="0" name="Object 1"/>
                          <p:cNvPicPr>
                            <a:picLocks noChangeAspect="1" noChangeArrowheads="1"/>
                          </p:cNvPicPr>
                          <p:nvPr/>
                        </p:nvPicPr>
                        <p:blipFill>
                          <a:blip r:embed="rId4"/>
                          <a:srcRect/>
                          <a:stretch>
                            <a:fillRect/>
                          </a:stretch>
                        </p:blipFill>
                        <p:spPr bwMode="auto">
                          <a:xfrm>
                            <a:off x="233211" y="1842814"/>
                            <a:ext cx="4849813" cy="390525"/>
                          </a:xfrm>
                          <a:prstGeom prst="rect">
                            <a:avLst/>
                          </a:prstGeom>
                          <a:noFill/>
                        </p:spPr>
                      </p:pic>
                    </p:oleObj>
                  </mc:Fallback>
                </mc:AlternateContent>
              </a:graphicData>
            </a:graphic>
          </p:graphicFrame>
          <p:sp>
            <p:nvSpPr>
              <p:cNvPr id="8" name="矩形 7"/>
              <p:cNvSpPr/>
              <p:nvPr/>
            </p:nvSpPr>
            <p:spPr>
              <a:xfrm>
                <a:off x="467544" y="1408204"/>
                <a:ext cx="3262432" cy="416713"/>
              </a:xfrm>
              <a:prstGeom prst="rect">
                <a:avLst/>
              </a:prstGeom>
            </p:spPr>
            <p:txBody>
              <a:bodyPr wrap="none">
                <a:spAutoFit/>
              </a:bodyPr>
              <a:lstStyle/>
              <a:p>
                <a:r>
                  <a:rPr lang="zh-CN" altLang="en-US" sz="2400" b="1" dirty="0">
                    <a:solidFill>
                      <a:srgbClr val="000000"/>
                    </a:solidFill>
                    <a:latin typeface="楷体" panose="02010609060101010101" pitchFamily="49" charset="-122"/>
                    <a:ea typeface="楷体" panose="02010609060101010101" pitchFamily="49" charset="-122"/>
                  </a:rPr>
                  <a:t>理想</a:t>
                </a:r>
                <a:r>
                  <a:rPr lang="en-US" altLang="zh-CN" sz="2400" b="1" dirty="0">
                    <a:solidFill>
                      <a:srgbClr val="000000"/>
                    </a:solidFill>
                    <a:latin typeface="楷体" panose="02010609060101010101" pitchFamily="49" charset="-122"/>
                    <a:ea typeface="楷体" panose="02010609060101010101" pitchFamily="49" charset="-122"/>
                  </a:rPr>
                  <a:t>ADC</a:t>
                </a:r>
                <a:r>
                  <a:rPr lang="zh-CN" altLang="en-US" sz="2400" b="1" dirty="0">
                    <a:solidFill>
                      <a:srgbClr val="000000"/>
                    </a:solidFill>
                    <a:latin typeface="楷体" panose="02010609060101010101" pitchFamily="49" charset="-122"/>
                    <a:ea typeface="楷体" panose="02010609060101010101" pitchFamily="49" charset="-122"/>
                  </a:rPr>
                  <a:t>（无噪声</a:t>
                </a:r>
                <a:r>
                  <a:rPr lang="en-US" altLang="zh-CN" sz="2400" b="1" dirty="0">
                    <a:solidFill>
                      <a:srgbClr val="000000"/>
                    </a:solidFill>
                    <a:latin typeface="楷体" panose="02010609060101010101" pitchFamily="49" charset="-122"/>
                    <a:ea typeface="楷体" panose="02010609060101010101" pitchFamily="49" charset="-122"/>
                  </a:rPr>
                  <a:t>ADC</a:t>
                </a:r>
                <a:r>
                  <a:rPr lang="zh-CN" altLang="en-US" sz="2400" b="1" dirty="0">
                    <a:solidFill>
                      <a:srgbClr val="000000"/>
                    </a:solidFill>
                    <a:latin typeface="楷体" panose="02010609060101010101" pitchFamily="49" charset="-122"/>
                    <a:ea typeface="楷体" panose="02010609060101010101" pitchFamily="49" charset="-122"/>
                  </a:rPr>
                  <a:t>）</a:t>
                </a:r>
              </a:p>
            </p:txBody>
          </p:sp>
        </p:grpSp>
        <p:sp>
          <p:nvSpPr>
            <p:cNvPr id="10" name="矩形 9"/>
            <p:cNvSpPr/>
            <p:nvPr/>
          </p:nvSpPr>
          <p:spPr>
            <a:xfrm>
              <a:off x="467544" y="4507128"/>
              <a:ext cx="4050014" cy="416713"/>
            </a:xfrm>
            <a:prstGeom prst="rect">
              <a:avLst/>
            </a:prstGeom>
          </p:spPr>
          <p:txBody>
            <a:bodyPr wrap="square">
              <a:spAutoFit/>
            </a:bodyPr>
            <a:lstStyle/>
            <a:p>
              <a:r>
                <a:rPr lang="zh-CN" altLang="en-US" sz="2400" b="1" dirty="0">
                  <a:solidFill>
                    <a:srgbClr val="000000"/>
                  </a:solidFill>
                  <a:latin typeface="楷体" panose="02010609060101010101" pitchFamily="49" charset="-122"/>
                  <a:ea typeface="楷体" panose="02010609060101010101" pitchFamily="49" charset="-122"/>
                </a:rPr>
                <a:t>实际</a:t>
              </a:r>
              <a:r>
                <a:rPr lang="en-US" altLang="zh-CN" sz="2400" b="1" dirty="0">
                  <a:solidFill>
                    <a:srgbClr val="000000"/>
                  </a:solidFill>
                  <a:latin typeface="楷体" panose="02010609060101010101" pitchFamily="49" charset="-122"/>
                  <a:ea typeface="楷体" panose="02010609060101010101" pitchFamily="49" charset="-122"/>
                </a:rPr>
                <a:t>ADC</a:t>
              </a:r>
              <a:r>
                <a:rPr lang="zh-CN" altLang="en-US" sz="2400" b="1" dirty="0">
                  <a:solidFill>
                    <a:srgbClr val="000000"/>
                  </a:solidFill>
                  <a:latin typeface="楷体" panose="02010609060101010101" pitchFamily="49" charset="-122"/>
                  <a:ea typeface="楷体" panose="02010609060101010101" pitchFamily="49" charset="-122"/>
                </a:rPr>
                <a:t>（有噪声的</a:t>
              </a:r>
              <a:r>
                <a:rPr lang="en-US" altLang="zh-CN" sz="2400" b="1" dirty="0">
                  <a:solidFill>
                    <a:srgbClr val="000000"/>
                  </a:solidFill>
                  <a:latin typeface="楷体" panose="02010609060101010101" pitchFamily="49" charset="-122"/>
                  <a:ea typeface="楷体" panose="02010609060101010101" pitchFamily="49" charset="-122"/>
                </a:rPr>
                <a:t>ADC</a:t>
              </a:r>
              <a:r>
                <a:rPr lang="zh-CN" altLang="en-US" sz="2400" b="1" dirty="0">
                  <a:solidFill>
                    <a:srgbClr val="000000"/>
                  </a:solidFill>
                  <a:latin typeface="楷体" panose="02010609060101010101" pitchFamily="49" charset="-122"/>
                  <a:ea typeface="楷体" panose="02010609060101010101" pitchFamily="49" charset="-122"/>
                </a:rPr>
                <a:t>）</a:t>
              </a:r>
            </a:p>
          </p:txBody>
        </p:sp>
        <p:graphicFrame>
          <p:nvGraphicFramePr>
            <p:cNvPr id="12" name="对象 11"/>
            <p:cNvGraphicFramePr>
              <a:graphicFrameLocks noChangeAspect="1"/>
            </p:cNvGraphicFramePr>
            <p:nvPr/>
          </p:nvGraphicFramePr>
          <p:xfrm>
            <a:off x="-139700" y="5053013"/>
            <a:ext cx="6165850" cy="360362"/>
          </p:xfrm>
          <a:graphic>
            <a:graphicData uri="http://schemas.openxmlformats.org/presentationml/2006/ole">
              <mc:AlternateContent xmlns:mc="http://schemas.openxmlformats.org/markup-compatibility/2006">
                <mc:Choice xmlns:v="urn:schemas-microsoft-com:vml" Requires="v">
                  <p:oleObj spid="_x0000_s84818" name="Equation" r:id="rId5" imgW="79857600" imgH="5181600" progId="Equation.DSMT4">
                    <p:embed/>
                  </p:oleObj>
                </mc:Choice>
                <mc:Fallback>
                  <p:oleObj name="Equation" r:id="rId5" imgW="79857600" imgH="5181600" progId="Equation.DSMT4">
                    <p:embed/>
                    <p:pic>
                      <p:nvPicPr>
                        <p:cNvPr id="0" name="Object 3"/>
                        <p:cNvPicPr>
                          <a:picLocks noChangeAspect="1" noChangeArrowheads="1"/>
                        </p:cNvPicPr>
                        <p:nvPr/>
                      </p:nvPicPr>
                      <p:blipFill>
                        <a:blip r:embed="rId6"/>
                        <a:srcRect/>
                        <a:stretch>
                          <a:fillRect/>
                        </a:stretch>
                      </p:blipFill>
                      <p:spPr bwMode="auto">
                        <a:xfrm>
                          <a:off x="-139700" y="5053013"/>
                          <a:ext cx="6165850" cy="360362"/>
                        </a:xfrm>
                        <a:prstGeom prst="rect">
                          <a:avLst/>
                        </a:prstGeom>
                        <a:noFill/>
                      </p:spPr>
                    </p:pic>
                  </p:oleObj>
                </mc:Fallback>
              </mc:AlternateContent>
            </a:graphicData>
          </a:graphic>
        </p:graphicFrame>
      </p:gr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039" y="3296593"/>
            <a:ext cx="4118208" cy="1950730"/>
          </a:xfrm>
          <a:prstGeom prst="rect">
            <a:avLst/>
          </a:prstGeom>
        </p:spPr>
      </p:pic>
      <p:sp>
        <p:nvSpPr>
          <p:cNvPr id="15" name="标题 1"/>
          <p:cNvSpPr txBox="1"/>
          <p:nvPr/>
        </p:nvSpPr>
        <p:spPr bwMode="auto">
          <a:xfrm>
            <a:off x="1966094" y="-149"/>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4.1 </a:t>
            </a:r>
            <a:r>
              <a:rPr lang="zh-CN" altLang="en-US" sz="3200" kern="0" dirty="0">
                <a:solidFill>
                  <a:srgbClr val="990000"/>
                </a:solidFill>
                <a:latin typeface="Comic Sans MS" panose="030F0702030302020204" pitchFamily="66" charset="0"/>
                <a:ea typeface="隶书" panose="02010509060101010101" pitchFamily="49" charset="-122"/>
                <a:sym typeface="+mn-ea"/>
              </a:rPr>
              <a:t>数据转换器的基础</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4" name="文本框 3">
            <a:extLst>
              <a:ext uri="{FF2B5EF4-FFF2-40B4-BE49-F238E27FC236}">
                <a16:creationId xmlns:a16="http://schemas.microsoft.com/office/drawing/2014/main" id="{D254C638-3216-4627-B927-5D67905DCD66}"/>
              </a:ext>
            </a:extLst>
          </p:cNvPr>
          <p:cNvSpPr txBox="1"/>
          <p:nvPr/>
        </p:nvSpPr>
        <p:spPr>
          <a:xfrm>
            <a:off x="953437" y="2862262"/>
            <a:ext cx="3590727" cy="369332"/>
          </a:xfrm>
          <a:prstGeom prst="rect">
            <a:avLst/>
          </a:prstGeom>
          <a:noFill/>
        </p:spPr>
        <p:txBody>
          <a:bodyPr wrap="none" lIns="0" tIns="0" rIns="0" bIns="0" rtlCol="0">
            <a:spAutoFit/>
          </a:bodyPr>
          <a:lstStyle/>
          <a:p>
            <a:r>
              <a:rPr lang="zh-CN" altLang="en-US" sz="2400" b="1" dirty="0">
                <a:latin typeface="华文楷体" panose="02010600040101010101" pitchFamily="2" charset="-122"/>
                <a:ea typeface="华文楷体" panose="02010600040101010101" pitchFamily="2" charset="-122"/>
              </a:rPr>
              <a:t>输出码</a:t>
            </a:r>
            <a:r>
              <a:rPr lang="en-US" altLang="zh-CN" sz="2400" b="1" dirty="0">
                <a:latin typeface="华文楷体" panose="02010600040101010101" pitchFamily="2" charset="-122"/>
                <a:ea typeface="华文楷体" panose="02010600040101010101" pitchFamily="2" charset="-122"/>
              </a:rPr>
              <a:t>=</a:t>
            </a:r>
            <a:r>
              <a:rPr lang="zh-CN" altLang="en-US" sz="2400" b="1" dirty="0">
                <a:latin typeface="华文楷体" panose="02010600040101010101" pitchFamily="2" charset="-122"/>
                <a:ea typeface="华文楷体" panose="02010600040101010101" pitchFamily="2" charset="-122"/>
              </a:rPr>
              <a:t>量化（输入电压）</a:t>
            </a: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11867" y="1486021"/>
            <a:ext cx="8496944" cy="1851705"/>
            <a:chOff x="323528" y="1551818"/>
            <a:chExt cx="8496944" cy="1851705"/>
          </a:xfrm>
        </p:grpSpPr>
        <p:sp>
          <p:nvSpPr>
            <p:cNvPr id="5" name="矩形 4"/>
            <p:cNvSpPr/>
            <p:nvPr/>
          </p:nvSpPr>
          <p:spPr>
            <a:xfrm>
              <a:off x="323528" y="1551818"/>
              <a:ext cx="8496944" cy="829945"/>
            </a:xfrm>
            <a:prstGeom prst="rect">
              <a:avLst/>
            </a:prstGeom>
          </p:spPr>
          <p:txBody>
            <a:bodyPr wrap="square">
              <a:spAutoFit/>
            </a:bodyPr>
            <a:lstStyle/>
            <a:p>
              <a:pPr algn="just"/>
              <a:r>
                <a:rPr lang="en-US" altLang="zh-CN" sz="2400" dirty="0">
                  <a:solidFill>
                    <a:srgbClr val="000000"/>
                  </a:solidFill>
                  <a:latin typeface="楷体" panose="02010609060101010101" pitchFamily="49" charset="-122"/>
                  <a:ea typeface="楷体" panose="02010609060101010101" pitchFamily="49" charset="-122"/>
                </a:rPr>
                <a:t>直流输入电平恰好介于两个ADC决策电平之间，噪声电压很少超过±½VLSB</a:t>
              </a:r>
            </a:p>
          </p:txBody>
        </p:sp>
        <p:graphicFrame>
          <p:nvGraphicFramePr>
            <p:cNvPr id="8" name="对象 7"/>
            <p:cNvGraphicFramePr>
              <a:graphicFrameLocks noChangeAspect="1"/>
            </p:cNvGraphicFramePr>
            <p:nvPr/>
          </p:nvGraphicFramePr>
          <p:xfrm>
            <a:off x="2555776" y="2298814"/>
            <a:ext cx="3672408" cy="1104709"/>
          </p:xfrm>
          <a:graphic>
            <a:graphicData uri="http://schemas.openxmlformats.org/presentationml/2006/ole">
              <mc:AlternateContent xmlns:mc="http://schemas.openxmlformats.org/markup-compatibility/2006">
                <mc:Choice xmlns:v="urn:schemas-microsoft-com:vml" Requires="v">
                  <p:oleObj spid="_x0000_s85642" name="Equation" r:id="rId3" imgW="39928800" imgH="12801600" progId="Equation.DSMT4">
                    <p:embed/>
                  </p:oleObj>
                </mc:Choice>
                <mc:Fallback>
                  <p:oleObj name="Equation" r:id="rId3" imgW="39928800" imgH="12801600" progId="Equation.DSMT4">
                    <p:embed/>
                    <p:pic>
                      <p:nvPicPr>
                        <p:cNvPr id="0" name="Object 1"/>
                        <p:cNvPicPr>
                          <a:picLocks noChangeAspect="1" noChangeArrowheads="1"/>
                        </p:cNvPicPr>
                        <p:nvPr/>
                      </p:nvPicPr>
                      <p:blipFill>
                        <a:blip r:embed="rId4"/>
                        <a:srcRect/>
                        <a:stretch>
                          <a:fillRect/>
                        </a:stretch>
                      </p:blipFill>
                      <p:spPr bwMode="auto">
                        <a:xfrm>
                          <a:off x="2555776" y="2298814"/>
                          <a:ext cx="3672408" cy="1104709"/>
                        </a:xfrm>
                        <a:prstGeom prst="rect">
                          <a:avLst/>
                        </a:prstGeom>
                        <a:noFill/>
                      </p:spPr>
                    </p:pic>
                  </p:oleObj>
                </mc:Fallback>
              </mc:AlternateContent>
            </a:graphicData>
          </a:graphic>
        </p:graphicFrame>
      </p:grpSp>
      <p:sp>
        <p:nvSpPr>
          <p:cNvPr id="11" name="标题 1"/>
          <p:cNvSpPr txBox="1"/>
          <p:nvPr/>
        </p:nvSpPr>
        <p:spPr bwMode="auto">
          <a:xfrm>
            <a:off x="2400297" y="290"/>
            <a:ext cx="6408712"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4.1 </a:t>
            </a:r>
            <a:r>
              <a:rPr lang="zh-CN" altLang="en-US" sz="3200" kern="0" dirty="0">
                <a:solidFill>
                  <a:srgbClr val="990000"/>
                </a:solidFill>
                <a:latin typeface="Comic Sans MS" panose="030F0702030302020204" pitchFamily="66" charset="0"/>
                <a:ea typeface="隶书" panose="02010509060101010101" pitchFamily="49" charset="-122"/>
                <a:sym typeface="+mn-ea"/>
              </a:rPr>
              <a:t>数据转换器的基础</a:t>
            </a:r>
            <a:endParaRPr lang="zh-CN" altLang="en-US" sz="3200" kern="0" dirty="0">
              <a:solidFill>
                <a:srgbClr val="990000"/>
              </a:solidFill>
              <a:latin typeface="Comic Sans MS" panose="030F0702030302020204" pitchFamily="66" charset="0"/>
              <a:ea typeface="隶书" panose="02010509060101010101" pitchFamily="49" charset="-122"/>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7761" y="3429000"/>
            <a:ext cx="7032494" cy="2921439"/>
          </a:xfrm>
          <a:prstGeom prst="rect">
            <a:avLst/>
          </a:prstGeom>
        </p:spPr>
      </p:pic>
      <p:sp>
        <p:nvSpPr>
          <p:cNvPr id="7" name="矩形 6"/>
          <p:cNvSpPr/>
          <p:nvPr/>
        </p:nvSpPr>
        <p:spPr>
          <a:xfrm>
            <a:off x="1499847" y="6257047"/>
            <a:ext cx="7032494" cy="368300"/>
          </a:xfrm>
          <a:prstGeom prst="rect">
            <a:avLst/>
          </a:prstGeom>
        </p:spPr>
        <p:txBody>
          <a:bodyPr wrap="square">
            <a:spAutoFit/>
          </a:bodyPr>
          <a:lstStyle/>
          <a:p>
            <a:r>
              <a:rPr lang="en-US" altLang="zh-CN" b="1" dirty="0"/>
              <a:t>                 </a:t>
            </a:r>
            <a:r>
              <a:rPr lang="zh-CN" altLang="en-US" b="1" dirty="0"/>
              <a:t>两个决策水平之间的直流输入的概率密度图</a:t>
            </a:r>
          </a:p>
        </p:txBody>
      </p:sp>
    </p:spTree>
  </p:cSld>
  <p:clrMapOvr>
    <a:masterClrMapping/>
  </p:clrMapOvr>
  <p:transition spd="slow">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06" y="1459168"/>
            <a:ext cx="6621871" cy="2100191"/>
          </a:xfrm>
          <a:prstGeom prst="rect">
            <a:avLst/>
          </a:prstGeom>
        </p:spPr>
      </p:pic>
      <p:sp>
        <p:nvSpPr>
          <p:cNvPr id="12" name="标题 1"/>
          <p:cNvSpPr txBox="1"/>
          <p:nvPr/>
        </p:nvSpPr>
        <p:spPr bwMode="auto">
          <a:xfrm>
            <a:off x="2699792" y="15511"/>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4.1 </a:t>
            </a:r>
            <a:r>
              <a:rPr lang="zh-CN" altLang="en-US" sz="3200" kern="0" dirty="0">
                <a:solidFill>
                  <a:srgbClr val="990000"/>
                </a:solidFill>
                <a:latin typeface="Comic Sans MS" panose="030F0702030302020204" pitchFamily="66" charset="0"/>
                <a:ea typeface="隶书" panose="02010509060101010101" pitchFamily="49" charset="-122"/>
                <a:sym typeface="+mn-ea"/>
              </a:rPr>
              <a:t>数据转换器的基础</a:t>
            </a:r>
            <a:endParaRPr lang="zh-CN" altLang="en-US" sz="3200" kern="0" dirty="0">
              <a:solidFill>
                <a:srgbClr val="990000"/>
              </a:solidFill>
              <a:latin typeface="Comic Sans MS" panose="030F0702030302020204" pitchFamily="66" charset="0"/>
              <a:ea typeface="隶书" panose="02010509060101010101" pitchFamily="49"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60" y="4221088"/>
            <a:ext cx="6141944" cy="2140701"/>
          </a:xfrm>
          <a:prstGeom prst="rect">
            <a:avLst/>
          </a:prstGeom>
        </p:spPr>
      </p:pic>
      <p:sp>
        <p:nvSpPr>
          <p:cNvPr id="14" name="矩形 13"/>
          <p:cNvSpPr/>
          <p:nvPr/>
        </p:nvSpPr>
        <p:spPr>
          <a:xfrm>
            <a:off x="353006" y="3559359"/>
            <a:ext cx="7038528" cy="369332"/>
          </a:xfrm>
          <a:prstGeom prst="rect">
            <a:avLst/>
          </a:prstGeom>
        </p:spPr>
        <p:txBody>
          <a:bodyPr wrap="square">
            <a:spAutoFit/>
          </a:bodyPr>
          <a:lstStyle/>
          <a:p>
            <a:r>
              <a:rPr lang="zh-CN" altLang="en-US" dirty="0"/>
              <a:t>Probability density plot for DC input equal to a decision level.</a:t>
            </a:r>
          </a:p>
        </p:txBody>
      </p:sp>
      <p:sp>
        <p:nvSpPr>
          <p:cNvPr id="17" name="矩形 16"/>
          <p:cNvSpPr/>
          <p:nvPr/>
        </p:nvSpPr>
        <p:spPr>
          <a:xfrm>
            <a:off x="231906" y="6275349"/>
            <a:ext cx="7758608" cy="369332"/>
          </a:xfrm>
          <a:prstGeom prst="rect">
            <a:avLst/>
          </a:prstGeom>
        </p:spPr>
        <p:txBody>
          <a:bodyPr wrap="square">
            <a:spAutoFit/>
          </a:bodyPr>
          <a:lstStyle/>
          <a:p>
            <a:r>
              <a:rPr lang="zh-CN" altLang="en-US" dirty="0"/>
              <a:t>Probability density plot for DC input input less than the decision level V</a:t>
            </a:r>
            <a:r>
              <a:rPr lang="zh-CN" altLang="en-US" baseline="-25000" dirty="0"/>
              <a:t>TH</a:t>
            </a:r>
            <a:r>
              <a:rPr lang="zh-CN" altLang="en-US" dirty="0"/>
              <a:t>.</a:t>
            </a:r>
          </a:p>
        </p:txBody>
      </p:sp>
    </p:spTree>
  </p:cSld>
  <p:clrMapOvr>
    <a:masterClrMapping/>
  </p:clrMapOvr>
  <p:transition spd="slow">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p:nvPr/>
        </p:nvSpPr>
        <p:spPr bwMode="auto">
          <a:xfrm>
            <a:off x="2699792" y="15511"/>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4.1 </a:t>
            </a:r>
            <a:r>
              <a:rPr lang="zh-CN" altLang="en-US" sz="3200" kern="0" dirty="0">
                <a:solidFill>
                  <a:srgbClr val="990000"/>
                </a:solidFill>
                <a:latin typeface="Comic Sans MS" panose="030F0702030302020204" pitchFamily="66" charset="0"/>
                <a:ea typeface="隶书" panose="02010509060101010101" pitchFamily="49" charset="-122"/>
                <a:sym typeface="+mn-ea"/>
              </a:rPr>
              <a:t>数据转换器的基础</a:t>
            </a:r>
            <a:endParaRPr lang="zh-CN" altLang="en-US" sz="3200" kern="0" dirty="0">
              <a:solidFill>
                <a:srgbClr val="990000"/>
              </a:solidFill>
              <a:latin typeface="Comic Sans MS" panose="030F0702030302020204" pitchFamily="66" charset="0"/>
              <a:ea typeface="隶书" panose="02010509060101010101" pitchFamily="49" charset="-122"/>
            </a:endParaRPr>
          </a:p>
        </p:txBody>
      </p:sp>
      <p:pic>
        <p:nvPicPr>
          <p:cNvPr id="4" name="图片 3"/>
          <p:cNvPicPr>
            <a:picLocks noChangeAspect="1"/>
          </p:cNvPicPr>
          <p:nvPr/>
        </p:nvPicPr>
        <p:blipFill>
          <a:blip r:embed="rId2"/>
          <a:stretch>
            <a:fillRect/>
          </a:stretch>
        </p:blipFill>
        <p:spPr>
          <a:xfrm>
            <a:off x="287115" y="1844824"/>
            <a:ext cx="8856885" cy="1842990"/>
          </a:xfrm>
          <a:prstGeom prst="rect">
            <a:avLst/>
          </a:prstGeom>
        </p:spPr>
      </p:pic>
      <p:pic>
        <p:nvPicPr>
          <p:cNvPr id="5" name="图片 4"/>
          <p:cNvPicPr>
            <a:picLocks noChangeAspect="1"/>
          </p:cNvPicPr>
          <p:nvPr/>
        </p:nvPicPr>
        <p:blipFill>
          <a:blip r:embed="rId3"/>
          <a:stretch>
            <a:fillRect/>
          </a:stretch>
        </p:blipFill>
        <p:spPr>
          <a:xfrm>
            <a:off x="312086" y="4119862"/>
            <a:ext cx="5256584" cy="1628801"/>
          </a:xfrm>
          <a:prstGeom prst="rect">
            <a:avLst/>
          </a:prstGeom>
        </p:spPr>
      </p:pic>
    </p:spTree>
  </p:cSld>
  <p:clrMapOvr>
    <a:masterClrMapping/>
  </p:clrMapOvr>
  <p:transition spd="slow">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bwMode="auto">
          <a:xfrm>
            <a:off x="2509466" y="54843"/>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4.1 </a:t>
            </a:r>
            <a:r>
              <a:rPr lang="zh-CN" altLang="en-US" sz="3200" kern="0" dirty="0">
                <a:solidFill>
                  <a:srgbClr val="990000"/>
                </a:solidFill>
                <a:latin typeface="Comic Sans MS" panose="030F0702030302020204" pitchFamily="66" charset="0"/>
                <a:ea typeface="隶书" panose="02010509060101010101" pitchFamily="49" charset="-122"/>
                <a:sym typeface="+mn-ea"/>
              </a:rPr>
              <a:t>数据转换器的基础</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2" name="文本框 1"/>
          <p:cNvSpPr txBox="1"/>
          <p:nvPr/>
        </p:nvSpPr>
        <p:spPr>
          <a:xfrm>
            <a:off x="251520" y="1268760"/>
            <a:ext cx="8640960" cy="3046095"/>
          </a:xfrm>
          <a:prstGeom prst="rect">
            <a:avLst/>
          </a:prstGeom>
          <a:noFill/>
        </p:spPr>
        <p:txBody>
          <a:bodyPr wrap="square" rtlCol="0">
            <a:spAutoFit/>
          </a:bodyPr>
          <a:lstStyle/>
          <a:p>
            <a:r>
              <a:rPr lang="en-US" altLang="zh-CN" sz="2400" b="1" dirty="0"/>
              <a:t>例2.1.1（CH7-P214-示例7.1）</a:t>
            </a:r>
          </a:p>
          <a:p>
            <a:r>
              <a:rPr lang="en-US" altLang="zh-CN" sz="2400" b="1" dirty="0"/>
              <a:t>      ADC输入设置为2.453 V</a:t>
            </a:r>
            <a:r>
              <a:rPr lang="en-US" altLang="zh-CN" sz="2400" b="1" baseline="-25000" dirty="0"/>
              <a:t>DC</a:t>
            </a:r>
            <a:r>
              <a:rPr lang="en-US" altLang="zh-CN" sz="2400" b="1" dirty="0"/>
              <a:t>。 ADC和DC信号源的噪声为10 </a:t>
            </a:r>
            <a:r>
              <a:rPr lang="en-US" altLang="zh-CN" sz="2400" b="1" dirty="0" err="1"/>
              <a:t>mV</a:t>
            </a:r>
            <a:r>
              <a:rPr lang="en-US" altLang="zh-CN" sz="2400" b="1" baseline="-25000" dirty="0" err="1"/>
              <a:t>RMS</a:t>
            </a:r>
            <a:r>
              <a:rPr lang="en-US" altLang="zh-CN" sz="2400" b="1" dirty="0" err="1"/>
              <a:t>，并假定</a:t>
            </a:r>
            <a:r>
              <a:rPr lang="zh-CN" altLang="en-US" sz="2400" b="1" dirty="0"/>
              <a:t>为</a:t>
            </a:r>
            <a:r>
              <a:rPr lang="en-US" altLang="zh-CN" sz="2400" b="1" dirty="0"/>
              <a:t>高斯噪声。 </a:t>
            </a:r>
            <a:r>
              <a:rPr lang="zh-CN" altLang="en-US" sz="2400" b="1" dirty="0"/>
              <a:t>该</a:t>
            </a:r>
            <a:r>
              <a:rPr lang="en-US" altLang="zh-CN" sz="2400" b="1" dirty="0"/>
              <a:t>ADC</a:t>
            </a:r>
            <a:r>
              <a:rPr lang="zh-CN" altLang="en-US" sz="2400" b="1" dirty="0"/>
              <a:t>的</a:t>
            </a:r>
            <a:r>
              <a:rPr lang="en-US" altLang="zh-CN" sz="2400" b="1" dirty="0"/>
              <a:t>码134与135之间的转换</a:t>
            </a:r>
            <a:r>
              <a:rPr lang="zh-CN" altLang="en-US" sz="2400" b="1" dirty="0"/>
              <a:t>电压为</a:t>
            </a:r>
            <a:r>
              <a:rPr lang="en-US" altLang="zh-CN" sz="2400" b="1" dirty="0"/>
              <a:t>2.461 V</a:t>
            </a:r>
            <a:r>
              <a:rPr lang="en-US" altLang="zh-CN" sz="2400" b="1" baseline="-25000" dirty="0"/>
              <a:t>DC</a:t>
            </a:r>
            <a:r>
              <a:rPr lang="en-US" altLang="zh-CN" sz="2400" b="1" dirty="0"/>
              <a:t>。 </a:t>
            </a:r>
            <a:r>
              <a:rPr lang="en-US" altLang="zh-CN" sz="2400" b="1" dirty="0" err="1"/>
              <a:t>因此</a:t>
            </a:r>
            <a:r>
              <a:rPr lang="zh-CN" altLang="en-US" sz="2400" b="1" dirty="0"/>
              <a:t>输入为</a:t>
            </a:r>
            <a:r>
              <a:rPr lang="en-US" altLang="zh-CN" sz="2400" b="1" dirty="0"/>
              <a:t>2.453 V</a:t>
            </a:r>
            <a:r>
              <a:rPr lang="en-US" altLang="zh-CN" sz="2400" b="1" baseline="-25000" dirty="0"/>
              <a:t>DC </a:t>
            </a:r>
            <a:r>
              <a:rPr lang="en-US" altLang="zh-CN" sz="2400" b="1" dirty="0"/>
              <a:t>值</a:t>
            </a:r>
            <a:r>
              <a:rPr lang="zh-CN" altLang="en-US" sz="2400" b="1" dirty="0"/>
              <a:t>时，</a:t>
            </a:r>
            <a:r>
              <a:rPr lang="en-US" altLang="zh-CN" sz="2400" b="1" dirty="0"/>
              <a:t>134是ADC的预期输出。</a:t>
            </a:r>
            <a:r>
              <a:rPr lang="zh-CN" altLang="en-US" sz="2400" b="1" dirty="0"/>
              <a:t>问</a:t>
            </a:r>
            <a:r>
              <a:rPr lang="en-US" altLang="zh-CN" sz="2400" b="1" dirty="0"/>
              <a:t> ADC</a:t>
            </a:r>
            <a:r>
              <a:rPr lang="zh-CN" altLang="en-US" sz="2400" b="1" dirty="0"/>
              <a:t>输出</a:t>
            </a:r>
            <a:r>
              <a:rPr lang="en-US" altLang="zh-CN" sz="2400" b="1" dirty="0"/>
              <a:t>码</a:t>
            </a:r>
            <a:r>
              <a:rPr lang="zh-CN" altLang="en-US" sz="2400" b="1" dirty="0"/>
              <a:t>为</a:t>
            </a:r>
            <a:r>
              <a:rPr lang="en-US" altLang="zh-CN" sz="2400" b="1" dirty="0"/>
              <a:t>135而不是134的概率是多少？ 如果我们</a:t>
            </a:r>
            <a:r>
              <a:rPr lang="zh-CN" altLang="en-US" sz="2400" b="1" dirty="0"/>
              <a:t>从</a:t>
            </a:r>
            <a:r>
              <a:rPr lang="en-US" altLang="zh-CN" sz="2400" b="1" dirty="0"/>
              <a:t>ADC输出中</a:t>
            </a:r>
            <a:r>
              <a:rPr lang="zh-CN" altLang="en-US" sz="2400" b="1" dirty="0"/>
              <a:t>收集</a:t>
            </a:r>
            <a:r>
              <a:rPr lang="en-US" altLang="zh-CN" sz="2400" b="1" dirty="0"/>
              <a:t>200个</a:t>
            </a:r>
            <a:r>
              <a:rPr lang="zh-CN" altLang="en-US" sz="2400" b="1" dirty="0"/>
              <a:t>的采集数据</a:t>
            </a:r>
            <a:r>
              <a:rPr lang="en-US" altLang="zh-CN" sz="2400" b="1" dirty="0" err="1"/>
              <a:t>样本</a:t>
            </a:r>
            <a:r>
              <a:rPr lang="en-US" altLang="zh-CN" sz="2400" b="1" dirty="0"/>
              <a:t>，</a:t>
            </a:r>
            <a:r>
              <a:rPr lang="zh-CN" altLang="en-US" sz="2400" b="1" dirty="0"/>
              <a:t>码为</a:t>
            </a:r>
            <a:r>
              <a:rPr lang="en-US" altLang="zh-CN" sz="2400" b="1" dirty="0"/>
              <a:t>134</a:t>
            </a:r>
            <a:r>
              <a:rPr lang="zh-CN" altLang="en-US" sz="2400" b="1" dirty="0"/>
              <a:t>和</a:t>
            </a:r>
            <a:r>
              <a:rPr lang="en-US" altLang="zh-CN" sz="2400" b="1" dirty="0"/>
              <a:t>135</a:t>
            </a:r>
            <a:r>
              <a:rPr lang="zh-CN" altLang="en-US" sz="2400" b="1" dirty="0"/>
              <a:t>的应该各有多少个</a:t>
            </a:r>
            <a:r>
              <a:rPr lang="en-US" altLang="zh-CN" sz="2400" b="1" dirty="0"/>
              <a:t>？ 我们如何确定码134和135之间的转换</a:t>
            </a:r>
            <a:r>
              <a:rPr lang="zh-CN" altLang="en-US" sz="2400" b="1" dirty="0"/>
              <a:t>电压是</a:t>
            </a:r>
            <a:r>
              <a:rPr lang="en-US" altLang="zh-CN" sz="2400" b="1" dirty="0"/>
              <a:t>2.461 V</a:t>
            </a:r>
            <a:r>
              <a:rPr lang="en-US" altLang="zh-CN" sz="2400" b="1" baseline="-25000" dirty="0"/>
              <a:t>DC </a:t>
            </a:r>
            <a:r>
              <a:rPr lang="en-US" altLang="zh-CN" sz="2400" b="1" dirty="0"/>
              <a:t>？ </a:t>
            </a:r>
            <a:r>
              <a:rPr lang="en-US" altLang="zh-CN" sz="2400" b="1" dirty="0" err="1"/>
              <a:t>我们如何</a:t>
            </a:r>
            <a:r>
              <a:rPr lang="zh-CN" altLang="en-US" sz="2400" b="1" dirty="0"/>
              <a:t>获得</a:t>
            </a:r>
            <a:r>
              <a:rPr lang="en-US" altLang="zh-CN" sz="2400" b="1" dirty="0" err="1"/>
              <a:t>输入噪声</a:t>
            </a:r>
            <a:r>
              <a:rPr lang="zh-CN" altLang="en-US" sz="2400" b="1" dirty="0"/>
              <a:t>的</a:t>
            </a:r>
            <a:r>
              <a:rPr lang="en-US" altLang="zh-CN" sz="2400" b="1" dirty="0"/>
              <a:t>RMS</a:t>
            </a:r>
            <a:r>
              <a:rPr lang="zh-CN" altLang="en-US" sz="2400" b="1" dirty="0"/>
              <a:t>值</a:t>
            </a:r>
            <a:r>
              <a:rPr lang="en-US" altLang="zh-CN" sz="2400" b="1" dirty="0"/>
              <a:t>？</a:t>
            </a:r>
          </a:p>
        </p:txBody>
      </p:sp>
    </p:spTree>
  </p:cSld>
  <p:clrMapOvr>
    <a:masterClrMapping/>
  </p:clrMapOvr>
  <p:transition spd="slow">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bwMode="auto">
          <a:xfrm>
            <a:off x="2454856" y="54843"/>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4.1 </a:t>
            </a:r>
            <a:r>
              <a:rPr lang="zh-CN" altLang="en-US" sz="3200" kern="0" dirty="0">
                <a:solidFill>
                  <a:srgbClr val="990000"/>
                </a:solidFill>
                <a:latin typeface="Comic Sans MS" panose="030F0702030302020204" pitchFamily="66" charset="0"/>
                <a:ea typeface="隶书" panose="02010509060101010101" pitchFamily="49" charset="-122"/>
                <a:sym typeface="+mn-ea"/>
              </a:rPr>
              <a:t>数据转换器的基础</a:t>
            </a:r>
            <a:endParaRPr lang="zh-CN" altLang="en-US" sz="3200" kern="0" dirty="0">
              <a:solidFill>
                <a:srgbClr val="990000"/>
              </a:solidFill>
              <a:latin typeface="Comic Sans MS" panose="030F0702030302020204" pitchFamily="66" charset="0"/>
              <a:ea typeface="隶书" panose="02010509060101010101" pitchFamily="49" charset="-122"/>
            </a:endParaRPr>
          </a:p>
        </p:txBody>
      </p:sp>
      <mc:AlternateContent xmlns:mc="http://schemas.openxmlformats.org/markup-compatibility/2006" xmlns:a14="http://schemas.microsoft.com/office/drawing/2010/main">
        <mc:Choice Requires="a14">
          <p:sp>
            <p:nvSpPr>
              <p:cNvPr id="3" name="文本框 2"/>
              <p:cNvSpPr txBox="1"/>
              <p:nvPr/>
            </p:nvSpPr>
            <p:spPr>
              <a:xfrm>
                <a:off x="395536" y="1196752"/>
                <a:ext cx="8568952" cy="4615494"/>
              </a:xfrm>
              <a:prstGeom prst="rect">
                <a:avLst/>
              </a:prstGeom>
              <a:noFill/>
            </p:spPr>
            <p:txBody>
              <a:bodyPr wrap="square" rtlCol="0">
                <a:spAutoFit/>
              </a:bodyPr>
              <a:lstStyle/>
              <a:p>
                <a:r>
                  <a:rPr lang="zh-CN" altLang="en-US" sz="2400" b="1" dirty="0"/>
                  <a:t>解</a:t>
                </a:r>
                <a:r>
                  <a:rPr lang="en-US" altLang="zh-CN" sz="2400" b="1" dirty="0"/>
                  <a:t>:</a:t>
                </a:r>
              </a:p>
              <a:p>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𝑽</m:t>
                        </m:r>
                      </m:e>
                      <m:sub>
                        <m:r>
                          <a:rPr lang="en-US" altLang="zh-CN" sz="2400" b="1" i="1" dirty="0" smtClean="0">
                            <a:latin typeface="Cambria Math" panose="02040503050406030204" pitchFamily="18" charset="0"/>
                          </a:rPr>
                          <m:t>𝑫𝑪</m:t>
                        </m:r>
                      </m:sub>
                    </m:sSub>
                  </m:oMath>
                </a14:m>
                <a:r>
                  <a:rPr lang="en-US" altLang="zh-CN" sz="2400" b="1" dirty="0"/>
                  <a:t>=2.453V, </a:t>
                </a:r>
                <a14:m>
                  <m:oMath xmlns:m="http://schemas.openxmlformats.org/officeDocument/2006/math">
                    <m:sSub>
                      <m:sSubPr>
                        <m:ctrlPr>
                          <a:rPr lang="en-US" altLang="zh-CN" sz="2400" b="1" i="1" dirty="0">
                            <a:latin typeface="Cambria Math" panose="02040503050406030204" pitchFamily="18" charset="0"/>
                          </a:rPr>
                        </m:ctrlPr>
                      </m:sSubPr>
                      <m:e>
                        <m:r>
                          <a:rPr lang="en-US" altLang="zh-CN" sz="2400" b="1" i="1" dirty="0" smtClean="0">
                            <a:latin typeface="Cambria Math" panose="02040503050406030204" pitchFamily="18" charset="0"/>
                          </a:rPr>
                          <m:t>𝑽</m:t>
                        </m:r>
                      </m:e>
                      <m:sub>
                        <m:r>
                          <a:rPr lang="en-US" altLang="zh-CN" sz="2400" b="1" i="1" dirty="0" smtClean="0">
                            <a:latin typeface="Cambria Math" panose="02040503050406030204" pitchFamily="18" charset="0"/>
                          </a:rPr>
                          <m:t>𝑻𝑯</m:t>
                        </m:r>
                      </m:sub>
                    </m:sSub>
                  </m:oMath>
                </a14:m>
                <a:r>
                  <a:rPr lang="en-US" altLang="zh-CN" sz="2400" b="1" dirty="0"/>
                  <a:t>=2.461V</a:t>
                </a:r>
              </a:p>
              <a:p>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𝑽</m:t>
                      </m:r>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𝑽</m:t>
                          </m:r>
                        </m:e>
                        <m:sub>
                          <m:r>
                            <a:rPr lang="en-US" altLang="zh-CN" sz="2400" b="1" i="1" smtClean="0">
                              <a:latin typeface="Cambria Math" panose="02040503050406030204" pitchFamily="18" charset="0"/>
                              <a:ea typeface="Cambria Math" panose="02040503050406030204" pitchFamily="18" charset="0"/>
                            </a:rPr>
                            <m:t>𝑻𝑯</m:t>
                          </m:r>
                        </m:sub>
                      </m:sSub>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𝑽</m:t>
                          </m:r>
                        </m:e>
                        <m:sub>
                          <m:r>
                            <a:rPr lang="en-US" altLang="zh-CN" sz="2400" b="1" i="1" smtClean="0">
                              <a:latin typeface="Cambria Math" panose="02040503050406030204" pitchFamily="18" charset="0"/>
                              <a:ea typeface="Cambria Math" panose="02040503050406030204" pitchFamily="18" charset="0"/>
                            </a:rPr>
                            <m:t>𝑫𝑪</m:t>
                          </m:r>
                        </m:sub>
                      </m:sSub>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𝟎𝟎𝟖</m:t>
                      </m:r>
                      <m:r>
                        <a:rPr lang="en-US" altLang="zh-CN" sz="2400" b="1" i="1" smtClean="0">
                          <a:latin typeface="Cambria Math" panose="02040503050406030204" pitchFamily="18" charset="0"/>
                          <a:ea typeface="Cambria Math" panose="02040503050406030204" pitchFamily="18" charset="0"/>
                        </a:rPr>
                        <m:t>𝑽</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𝟖</m:t>
                      </m:r>
                      <m:r>
                        <a:rPr lang="en-US" altLang="zh-CN" sz="2400" b="1" i="1" smtClean="0">
                          <a:latin typeface="Cambria Math" panose="02040503050406030204" pitchFamily="18" charset="0"/>
                          <a:ea typeface="Cambria Math" panose="02040503050406030204" pitchFamily="18" charset="0"/>
                        </a:rPr>
                        <m:t>𝒎𝑽</m:t>
                      </m:r>
                    </m:oMath>
                  </m:oMathPara>
                </a14:m>
                <a:endParaRPr lang="en-US" altLang="zh-CN" sz="2400" b="1" dirty="0"/>
              </a:p>
              <a:p>
                <a:pPr/>
                <a14:m>
                  <m:oMathPara xmlns:m="http://schemas.openxmlformats.org/officeDocument/2006/math">
                    <m:oMathParaPr>
                      <m:jc m:val="left"/>
                    </m:oMathParaPr>
                    <m:oMath xmlns:m="http://schemas.openxmlformats.org/officeDocument/2006/math">
                      <m:r>
                        <a:rPr lang="zh-CN" altLang="en-US" sz="2400" b="1" i="1" smtClean="0">
                          <a:latin typeface="Cambria Math" panose="02040503050406030204" pitchFamily="18" charset="0"/>
                        </a:rPr>
                        <m:t>𝝈</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𝟏𝟎</m:t>
                      </m:r>
                      <m:r>
                        <a:rPr lang="en-US" altLang="zh-CN" sz="2400" b="1" i="1" smtClean="0">
                          <a:latin typeface="Cambria Math" panose="02040503050406030204" pitchFamily="18" charset="0"/>
                        </a:rPr>
                        <m:t>𝒎𝑽</m:t>
                      </m:r>
                    </m:oMath>
                  </m:oMathPara>
                </a14:m>
                <a:endParaRPr lang="en-US" altLang="zh-CN" sz="2400" b="1" dirty="0"/>
              </a:p>
              <a:p>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ea typeface="Cambria Math" panose="02040503050406030204" pitchFamily="18" charset="0"/>
                        </a:rPr>
                        <m:t>𝑷</m:t>
                      </m:r>
                      <m:d>
                        <m:dPr>
                          <m:ctrlPr>
                            <a:rPr lang="en-US" altLang="zh-CN" sz="2400" b="1" i="1" smtClean="0">
                              <a:latin typeface="Cambria Math" panose="02040503050406030204" pitchFamily="18" charset="0"/>
                              <a:ea typeface="Cambria Math" panose="02040503050406030204" pitchFamily="18" charset="0"/>
                            </a:rPr>
                          </m:ctrlPr>
                        </m:dPr>
                        <m:e>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𝑽</m:t>
                              </m:r>
                            </m:e>
                            <m:sub>
                              <m:r>
                                <a:rPr lang="en-US" altLang="zh-CN" sz="2400" b="1" i="1" smtClean="0">
                                  <a:latin typeface="Cambria Math" panose="02040503050406030204" pitchFamily="18" charset="0"/>
                                  <a:ea typeface="Cambria Math" panose="02040503050406030204" pitchFamily="18" charset="0"/>
                                </a:rPr>
                                <m:t>𝑰𝑵</m:t>
                              </m:r>
                            </m:sub>
                          </m:sSub>
                          <m:r>
                            <a:rPr lang="en-US" altLang="zh-CN" sz="2400" b="1" i="1" smtClean="0">
                              <a:latin typeface="Cambria Math" panose="02040503050406030204" pitchFamily="18" charset="0"/>
                              <a:ea typeface="Cambria Math" panose="02040503050406030204" pitchFamily="18" charset="0"/>
                            </a:rPr>
                            <m:t>&lt;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𝑽</m:t>
                              </m:r>
                            </m:e>
                            <m:sub>
                              <m:r>
                                <a:rPr lang="en-US" altLang="zh-CN" sz="2400" b="1" i="1" smtClean="0">
                                  <a:latin typeface="Cambria Math" panose="02040503050406030204" pitchFamily="18" charset="0"/>
                                  <a:ea typeface="Cambria Math" panose="02040503050406030204" pitchFamily="18" charset="0"/>
                                </a:rPr>
                                <m:t>𝑻𝑯</m:t>
                              </m:r>
                            </m:sub>
                          </m:sSub>
                        </m:e>
                      </m:d>
                      <m:r>
                        <a:rPr lang="en-US" altLang="zh-CN" sz="2400" b="1" i="1" smtClean="0">
                          <a:latin typeface="Cambria Math" panose="02040503050406030204" pitchFamily="18" charset="0"/>
                          <a:ea typeface="Cambria Math" panose="02040503050406030204" pitchFamily="18" charset="0"/>
                        </a:rPr>
                        <m:t>=∅</m:t>
                      </m:r>
                      <m:d>
                        <m:dPr>
                          <m:ctrlPr>
                            <a:rPr lang="en-US" altLang="zh-CN" sz="2400" b="1" i="1" smtClean="0">
                              <a:latin typeface="Cambria Math" panose="02040503050406030204" pitchFamily="18" charset="0"/>
                              <a:ea typeface="Cambria Math" panose="02040503050406030204" pitchFamily="18" charset="0"/>
                            </a:rPr>
                          </m:ctrlPr>
                        </m:dPr>
                        <m:e>
                          <m:f>
                            <m:fPr>
                              <m:ctrlPr>
                                <a:rPr lang="en-US" altLang="zh-CN" sz="2400" b="1" i="1" smtClean="0">
                                  <a:latin typeface="Cambria Math" panose="02040503050406030204" pitchFamily="18" charset="0"/>
                                  <a:ea typeface="Cambria Math" panose="02040503050406030204" pitchFamily="18" charset="0"/>
                                </a:rPr>
                              </m:ctrlPr>
                            </m:fPr>
                            <m:num>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𝑽</m:t>
                              </m:r>
                            </m:num>
                            <m:den>
                              <m:r>
                                <a:rPr lang="zh-CN" altLang="en-US" sz="2400" b="1" i="1" smtClean="0">
                                  <a:latin typeface="Cambria Math" panose="02040503050406030204" pitchFamily="18" charset="0"/>
                                  <a:ea typeface="Cambria Math" panose="02040503050406030204" pitchFamily="18" charset="0"/>
                                </a:rPr>
                                <m:t>𝝈</m:t>
                              </m:r>
                            </m:den>
                          </m:f>
                        </m:e>
                      </m:d>
                      <m:r>
                        <a:rPr lang="en-US" altLang="zh-CN" sz="2400" b="1" i="1" smtClean="0">
                          <a:latin typeface="Cambria Math" panose="02040503050406030204" pitchFamily="18" charset="0"/>
                          <a:ea typeface="Cambria Math" panose="02040503050406030204" pitchFamily="18" charset="0"/>
                        </a:rPr>
                        <m:t>=∅</m:t>
                      </m:r>
                      <m:d>
                        <m:dPr>
                          <m:ctrlPr>
                            <a:rPr lang="en-US" altLang="zh-CN" sz="2400" b="1" i="1">
                              <a:latin typeface="Cambria Math" panose="02040503050406030204" pitchFamily="18" charset="0"/>
                              <a:ea typeface="Cambria Math" panose="02040503050406030204" pitchFamily="18" charset="0"/>
                            </a:rPr>
                          </m:ctrlPr>
                        </m:dPr>
                        <m:e>
                          <m:f>
                            <m:fPr>
                              <m:ctrlPr>
                                <a:rPr lang="en-US" altLang="zh-CN" sz="2400" b="1" i="1">
                                  <a:latin typeface="Cambria Math" panose="02040503050406030204" pitchFamily="18" charset="0"/>
                                  <a:ea typeface="Cambria Math" panose="02040503050406030204" pitchFamily="18" charset="0"/>
                                </a:rPr>
                              </m:ctrlPr>
                            </m:fPr>
                            <m:num>
                              <m:r>
                                <a:rPr lang="en-US" altLang="zh-CN" sz="2400" b="1" i="1" smtClean="0">
                                  <a:latin typeface="Cambria Math" panose="02040503050406030204" pitchFamily="18" charset="0"/>
                                  <a:ea typeface="Cambria Math" panose="02040503050406030204" pitchFamily="18" charset="0"/>
                                </a:rPr>
                                <m:t>𝟖</m:t>
                              </m:r>
                              <m:r>
                                <a:rPr lang="en-US" altLang="zh-CN" sz="2400" b="1" i="1" smtClean="0">
                                  <a:latin typeface="Cambria Math" panose="02040503050406030204" pitchFamily="18" charset="0"/>
                                  <a:ea typeface="Cambria Math" panose="02040503050406030204" pitchFamily="18" charset="0"/>
                                </a:rPr>
                                <m:t>𝒎𝑽</m:t>
                              </m:r>
                            </m:num>
                            <m:den>
                              <m:r>
                                <a:rPr lang="en-US" altLang="zh-CN" sz="2400" b="1" i="1" smtClean="0">
                                  <a:latin typeface="Cambria Math" panose="02040503050406030204" pitchFamily="18" charset="0"/>
                                  <a:ea typeface="Cambria Math" panose="02040503050406030204" pitchFamily="18" charset="0"/>
                                </a:rPr>
                                <m:t>𝟏𝟎</m:t>
                              </m:r>
                              <m:r>
                                <a:rPr lang="en-US" altLang="zh-CN" sz="2400" b="1" i="1" smtClean="0">
                                  <a:latin typeface="Cambria Math" panose="02040503050406030204" pitchFamily="18" charset="0"/>
                                  <a:ea typeface="Cambria Math" panose="02040503050406030204" pitchFamily="18" charset="0"/>
                                </a:rPr>
                                <m:t>𝒎𝑽</m:t>
                              </m:r>
                            </m:den>
                          </m:f>
                        </m:e>
                      </m:d>
                      <m:r>
                        <a:rPr lang="en-US" altLang="zh-CN" sz="2400" b="1" i="1" smtClean="0">
                          <a:latin typeface="Cambria Math" panose="02040503050406030204" pitchFamily="18" charset="0"/>
                          <a:ea typeface="Cambria Math" panose="02040503050406030204" pitchFamily="18" charset="0"/>
                        </a:rPr>
                        <m:t>=∅</m:t>
                      </m:r>
                      <m:d>
                        <m:dPr>
                          <m:ctrlPr>
                            <a:rPr lang="en-US" altLang="zh-CN" sz="2400" b="1" i="1">
                              <a:latin typeface="Cambria Math" panose="02040503050406030204" pitchFamily="18" charset="0"/>
                              <a:ea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𝟎</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𝟖</m:t>
                          </m:r>
                        </m:e>
                      </m:d>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𝟕𝟖𝟖𝟏</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𝟕𝟖</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𝟖𝟏</m:t>
                      </m:r>
                      <m:r>
                        <a:rPr lang="en-US" altLang="zh-CN" sz="2400" b="1" i="1" smtClean="0">
                          <a:latin typeface="Cambria Math" panose="02040503050406030204" pitchFamily="18" charset="0"/>
                          <a:ea typeface="Cambria Math" panose="02040503050406030204" pitchFamily="18" charset="0"/>
                        </a:rPr>
                        <m:t>%</m:t>
                      </m:r>
                    </m:oMath>
                  </m:oMathPara>
                </a14:m>
                <a:endParaRPr lang="en-US" altLang="zh-CN" sz="2400" b="1" dirty="0">
                  <a:ea typeface="Cambria Math" panose="02040503050406030204" pitchFamily="18" charset="0"/>
                </a:endParaRPr>
              </a:p>
              <a:p>
                <a:r>
                  <a:rPr lang="zh-CN" altLang="en-US" sz="2400" b="1" dirty="0"/>
                  <a:t>产生码</a:t>
                </a:r>
                <a:r>
                  <a:rPr lang="en-US" altLang="zh-CN" sz="2400" b="1" dirty="0"/>
                  <a:t>134 </a:t>
                </a:r>
                <a:r>
                  <a:rPr lang="zh-CN" altLang="en-US" sz="2400" b="1" dirty="0"/>
                  <a:t>的概率</a:t>
                </a:r>
                <a:r>
                  <a:rPr lang="en-US" altLang="zh-CN" sz="2400" b="1" dirty="0"/>
                  <a:t>: 78.81%</a:t>
                </a:r>
              </a:p>
              <a:p>
                <a:r>
                  <a:rPr lang="zh-CN" altLang="en-US" sz="2400" b="1" dirty="0"/>
                  <a:t>产生码</a:t>
                </a:r>
                <a:r>
                  <a:rPr lang="en-US" altLang="zh-CN" sz="2400" b="1" dirty="0"/>
                  <a:t>135 </a:t>
                </a:r>
                <a:r>
                  <a:rPr lang="zh-CN" altLang="en-US" sz="2400" b="1" dirty="0"/>
                  <a:t>的概率</a:t>
                </a:r>
                <a:r>
                  <a:rPr lang="en-US" altLang="zh-CN" sz="2400" b="1" dirty="0"/>
                  <a:t>: 21.19%</a:t>
                </a:r>
              </a:p>
              <a:p>
                <a:r>
                  <a:rPr lang="zh-CN" altLang="en-US" sz="2400" b="1" dirty="0"/>
                  <a:t>样本数</a:t>
                </a:r>
                <a:r>
                  <a:rPr lang="en-US" altLang="zh-CN" sz="2400" b="1" dirty="0"/>
                  <a:t>N=200</a:t>
                </a:r>
                <a:r>
                  <a:rPr lang="zh-CN" altLang="en-US" sz="2400" b="1" dirty="0"/>
                  <a:t>时</a:t>
                </a:r>
                <a:endParaRPr lang="en-US" altLang="zh-CN" sz="2400" b="1" dirty="0"/>
              </a:p>
              <a:p>
                <a:r>
                  <a:rPr lang="zh-CN" altLang="en-US" sz="2400" b="1" dirty="0"/>
                  <a:t>码</a:t>
                </a:r>
                <a:r>
                  <a:rPr lang="en-US" altLang="zh-CN" sz="2400" b="1" dirty="0"/>
                  <a:t> 134 </a:t>
                </a:r>
                <a:r>
                  <a:rPr lang="zh-CN" altLang="en-US" sz="2400" b="1" dirty="0"/>
                  <a:t>数量</a:t>
                </a:r>
                <a:r>
                  <a:rPr lang="en-US" altLang="zh-CN" sz="2400" b="1" dirty="0"/>
                  <a:t>: </a:t>
                </a:r>
                <a14:m>
                  <m:oMath xmlns:m="http://schemas.openxmlformats.org/officeDocument/2006/math">
                    <m:r>
                      <a:rPr lang="en-US" altLang="zh-CN" sz="2400" b="1" i="1" smtClean="0">
                        <a:latin typeface="Cambria Math" panose="02040503050406030204" pitchFamily="18" charset="0"/>
                      </a:rPr>
                      <m:t>𝟐𝟎𝟎</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𝟕𝟖</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𝟖𝟏</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𝟏𝟓𝟖</m:t>
                    </m:r>
                  </m:oMath>
                </a14:m>
                <a:endParaRPr lang="en-US" altLang="zh-CN" sz="2400" b="1" dirty="0">
                  <a:ea typeface="Cambria Math" panose="02040503050406030204" pitchFamily="18" charset="0"/>
                </a:endParaRPr>
              </a:p>
              <a:p>
                <a:r>
                  <a:rPr lang="zh-CN" altLang="en-US" sz="2400" b="1" dirty="0"/>
                  <a:t>码</a:t>
                </a:r>
                <a:r>
                  <a:rPr lang="en-US" altLang="zh-CN" sz="2400" b="1" dirty="0"/>
                  <a:t> 135</a:t>
                </a:r>
                <a:r>
                  <a:rPr lang="zh-CN" altLang="en-US" sz="2400" b="1" dirty="0"/>
                  <a:t>数量</a:t>
                </a:r>
                <a:r>
                  <a:rPr lang="en-US" altLang="zh-CN" sz="2400" b="1" dirty="0"/>
                  <a:t>: </a:t>
                </a:r>
                <a14:m>
                  <m:oMath xmlns:m="http://schemas.openxmlformats.org/officeDocument/2006/math">
                    <m:r>
                      <a:rPr lang="en-US" altLang="zh-CN" sz="2400" b="1" i="1" smtClean="0">
                        <a:latin typeface="Cambria Math" panose="02040503050406030204" pitchFamily="18" charset="0"/>
                      </a:rPr>
                      <m:t>𝟐𝟎𝟎</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𝟐𝟏</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𝟏𝟗</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𝟒𝟐</m:t>
                    </m:r>
                  </m:oMath>
                </a14:m>
                <a:endParaRPr lang="en-US" altLang="zh-CN" sz="2400" b="1" dirty="0"/>
              </a:p>
            </p:txBody>
          </p:sp>
        </mc:Choice>
        <mc:Fallback xmlns="">
          <p:sp>
            <p:nvSpPr>
              <p:cNvPr id="3" name="文本框 2"/>
              <p:cNvSpPr txBox="1">
                <a:spLocks noRot="1" noChangeAspect="1" noMove="1" noResize="1" noEditPoints="1" noAdjustHandles="1" noChangeArrowheads="1" noChangeShapeType="1" noTextEdit="1"/>
              </p:cNvSpPr>
              <p:nvPr/>
            </p:nvSpPr>
            <p:spPr>
              <a:xfrm>
                <a:off x="395536" y="1196752"/>
                <a:ext cx="8568952" cy="4615494"/>
              </a:xfrm>
              <a:prstGeom prst="rect">
                <a:avLst/>
              </a:prstGeom>
              <a:blipFill>
                <a:blip r:embed="rId2"/>
                <a:stretch>
                  <a:fillRect l="-1138" t="-1453" b="-2246"/>
                </a:stretch>
              </a:blipFill>
            </p:spPr>
            <p:txBody>
              <a:bodyPr/>
              <a:lstStyle/>
              <a:p>
                <a:r>
                  <a:rPr lang="zh-CN" altLang="en-US">
                    <a:noFill/>
                  </a:rPr>
                  <a:t> </a:t>
                </a:r>
              </a:p>
            </p:txBody>
          </p:sp>
        </mc:Fallback>
      </mc:AlternateContent>
    </p:spTree>
  </p:cSld>
  <p:clrMapOvr>
    <a:masterClrMapping/>
  </p:clrMapOvr>
  <p:transition spd="slow">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bwMode="auto">
          <a:xfrm>
            <a:off x="2509466" y="54843"/>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4.1 </a:t>
            </a:r>
            <a:r>
              <a:rPr lang="zh-CN" altLang="en-US" sz="3200" kern="0" dirty="0">
                <a:solidFill>
                  <a:srgbClr val="990000"/>
                </a:solidFill>
                <a:latin typeface="Comic Sans MS" panose="030F0702030302020204" pitchFamily="66" charset="0"/>
                <a:ea typeface="隶书" panose="02010509060101010101" pitchFamily="49" charset="-122"/>
                <a:sym typeface="+mn-ea"/>
              </a:rPr>
              <a:t>数据转换器的基础</a:t>
            </a:r>
            <a:endParaRPr lang="zh-CN" altLang="en-US" sz="3200" kern="0" dirty="0">
              <a:solidFill>
                <a:srgbClr val="990000"/>
              </a:solidFill>
              <a:latin typeface="Comic Sans MS" panose="030F0702030302020204" pitchFamily="66" charset="0"/>
              <a:ea typeface="隶书" panose="02010509060101010101" pitchFamily="49" charset="-122"/>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8A5D186-6FD5-4C0A-A973-ABE79994878E}"/>
                  </a:ext>
                </a:extLst>
              </p:cNvPr>
              <p:cNvSpPr txBox="1"/>
              <p:nvPr/>
            </p:nvSpPr>
            <p:spPr>
              <a:xfrm>
                <a:off x="251520" y="1196752"/>
                <a:ext cx="8568952" cy="2790572"/>
              </a:xfrm>
              <a:prstGeom prst="rect">
                <a:avLst/>
              </a:prstGeom>
              <a:noFill/>
            </p:spPr>
            <p:txBody>
              <a:bodyPr wrap="square" rtlCol="0">
                <a:spAutoFit/>
              </a:bodyPr>
              <a:lstStyle/>
              <a:p>
                <a:pPr>
                  <a:lnSpc>
                    <a:spcPct val="150000"/>
                  </a:lnSpc>
                </a:pPr>
                <a:r>
                  <a:rPr lang="en-US" altLang="zh-CN" sz="2400" b="1" dirty="0"/>
                  <a:t> </a:t>
                </a:r>
              </a:p>
              <a:p>
                <a:pPr>
                  <a:lnSpc>
                    <a:spcPct val="150000"/>
                  </a:lnSpc>
                </a:pPr>
                <a:r>
                  <a:rPr lang="zh-CN" altLang="en-US" sz="2400" b="1" dirty="0"/>
                  <a:t>获得转换电压</a:t>
                </a:r>
                <a:r>
                  <a:rPr lang="en-US" altLang="zh-CN" sz="2400" b="1" dirty="0"/>
                  <a:t>(</a:t>
                </a:r>
                <a14:m>
                  <m:oMath xmlns:m="http://schemas.openxmlformats.org/officeDocument/2006/math">
                    <m:sSub>
                      <m:sSubPr>
                        <m:ctrlPr>
                          <a:rPr lang="en-US" altLang="zh-CN" sz="2400" b="1" i="1" dirty="0">
                            <a:latin typeface="Cambria Math" panose="02040503050406030204" pitchFamily="18" charset="0"/>
                          </a:rPr>
                        </m:ctrlPr>
                      </m:sSubPr>
                      <m:e>
                        <m:r>
                          <a:rPr lang="en-US" altLang="zh-CN" sz="2400" b="1" i="1" dirty="0" smtClean="0">
                            <a:latin typeface="Cambria Math" panose="02040503050406030204" pitchFamily="18" charset="0"/>
                          </a:rPr>
                          <m:t>𝑽</m:t>
                        </m:r>
                      </m:e>
                      <m:sub>
                        <m:r>
                          <a:rPr lang="en-US" altLang="zh-CN" sz="2400" b="1" i="1" dirty="0" smtClean="0">
                            <a:latin typeface="Cambria Math" panose="02040503050406030204" pitchFamily="18" charset="0"/>
                          </a:rPr>
                          <m:t>𝑻𝑯</m:t>
                        </m:r>
                      </m:sub>
                    </m:sSub>
                  </m:oMath>
                </a14:m>
                <a:r>
                  <a:rPr lang="en-US" altLang="zh-CN" sz="2400" b="1" dirty="0"/>
                  <a:t>)</a:t>
                </a:r>
                <a:r>
                  <a:rPr lang="zh-CN" altLang="en-US" sz="2400" b="1" dirty="0"/>
                  <a:t>的方法：</a:t>
                </a:r>
                <a:r>
                  <a:rPr lang="en-US" altLang="zh-CN" sz="2400" b="1" dirty="0"/>
                  <a:t> </a:t>
                </a:r>
                <a:r>
                  <a:rPr lang="zh-CN" altLang="en-US" sz="2400" b="1" dirty="0"/>
                  <a:t>向上或向下调节输入电压，直到样本中码</a:t>
                </a:r>
                <a:r>
                  <a:rPr lang="en-US" altLang="zh-CN" sz="2400" b="1" dirty="0"/>
                  <a:t>134</a:t>
                </a:r>
                <a:r>
                  <a:rPr lang="zh-CN" altLang="en-US" sz="2400" b="1" dirty="0"/>
                  <a:t>和</a:t>
                </a:r>
                <a:r>
                  <a:rPr lang="en-US" altLang="zh-CN" sz="2400" b="1" dirty="0"/>
                  <a:t>135</a:t>
                </a:r>
                <a:r>
                  <a:rPr lang="zh-CN" altLang="en-US" sz="2400" b="1" dirty="0"/>
                  <a:t>各占</a:t>
                </a:r>
                <a:r>
                  <a:rPr lang="en-US" altLang="zh-CN" sz="2400" b="1" dirty="0"/>
                  <a:t> 50%</a:t>
                </a:r>
                <a:r>
                  <a:rPr lang="zh-CN" altLang="en-US" sz="2400" b="1" dirty="0"/>
                  <a:t>。</a:t>
                </a:r>
                <a:r>
                  <a:rPr lang="en-US" altLang="zh-CN" sz="2400" b="1" dirty="0"/>
                  <a:t> </a:t>
                </a:r>
              </a:p>
              <a:p>
                <a:pPr>
                  <a:lnSpc>
                    <a:spcPct val="150000"/>
                  </a:lnSpc>
                </a:pPr>
                <a:r>
                  <a:rPr lang="zh-CN" altLang="en-US" sz="2400" b="1" dirty="0"/>
                  <a:t>获得</a:t>
                </a:r>
                <a14:m>
                  <m:oMath xmlns:m="http://schemas.openxmlformats.org/officeDocument/2006/math">
                    <m:r>
                      <a:rPr lang="zh-CN" altLang="en-US" sz="2400" b="1" i="1" dirty="0">
                        <a:latin typeface="Cambria Math" panose="02040503050406030204" pitchFamily="18" charset="0"/>
                      </a:rPr>
                      <m:t>噪声</m:t>
                    </m:r>
                    <m:r>
                      <a:rPr lang="zh-CN" altLang="en-US" sz="2400" b="1" i="1" smtClean="0">
                        <a:latin typeface="Cambria Math" panose="02040503050406030204" pitchFamily="18" charset="0"/>
                      </a:rPr>
                      <m:t>𝝈</m:t>
                    </m:r>
                    <m:r>
                      <a:rPr lang="zh-CN" altLang="en-US" sz="2400" b="1" i="1">
                        <a:latin typeface="Cambria Math" panose="02040503050406030204" pitchFamily="18" charset="0"/>
                      </a:rPr>
                      <m:t>值</m:t>
                    </m:r>
                    <m:r>
                      <a:rPr lang="zh-CN" altLang="en-US" sz="2400" b="1" i="1" smtClean="0">
                        <a:latin typeface="Cambria Math" panose="02040503050406030204" pitchFamily="18" charset="0"/>
                      </a:rPr>
                      <m:t>的</m:t>
                    </m:r>
                  </m:oMath>
                </a14:m>
                <a:r>
                  <a:rPr lang="zh-CN" altLang="en-US" sz="2400" b="1" dirty="0"/>
                  <a:t>方法：</a:t>
                </a:r>
                <a:r>
                  <a:rPr lang="en-US" altLang="zh-CN" sz="2400" b="1" dirty="0"/>
                  <a:t> </a:t>
                </a:r>
                <a:r>
                  <a:rPr lang="zh-CN" altLang="en-US" sz="2400" b="1" dirty="0"/>
                  <a:t>调节输入电压直到码</a:t>
                </a:r>
                <a:r>
                  <a:rPr lang="en-US" altLang="zh-CN" sz="2400" b="1" dirty="0"/>
                  <a:t>134</a:t>
                </a:r>
                <a:r>
                  <a:rPr lang="zh-CN" altLang="en-US" sz="2400" b="1" dirty="0"/>
                  <a:t>出现的概率为</a:t>
                </a:r>
                <a:r>
                  <a:rPr lang="en-US" altLang="zh-CN" sz="2400" b="1" dirty="0"/>
                  <a:t>84.13%</a:t>
                </a:r>
                <a:r>
                  <a:rPr lang="zh-CN" altLang="en-US" sz="2400" b="1" dirty="0"/>
                  <a:t>，该电压与转换电压</a:t>
                </a:r>
                <a:r>
                  <a:rPr lang="en-US" altLang="zh-CN" sz="2400" b="1" dirty="0"/>
                  <a:t> </a:t>
                </a:r>
                <a14:m>
                  <m:oMath xmlns:m="http://schemas.openxmlformats.org/officeDocument/2006/math">
                    <m:sSub>
                      <m:sSubPr>
                        <m:ctrlPr>
                          <a:rPr lang="en-US" altLang="zh-CN" sz="2400" b="1" i="1" dirty="0">
                            <a:latin typeface="Cambria Math" panose="02040503050406030204" pitchFamily="18" charset="0"/>
                          </a:rPr>
                        </m:ctrlPr>
                      </m:sSubPr>
                      <m:e>
                        <m:r>
                          <a:rPr lang="en-US" altLang="zh-CN" sz="2400" b="1" i="1" dirty="0" smtClean="0">
                            <a:latin typeface="Cambria Math" panose="02040503050406030204" pitchFamily="18" charset="0"/>
                          </a:rPr>
                          <m:t>𝑽</m:t>
                        </m:r>
                      </m:e>
                      <m:sub>
                        <m:r>
                          <a:rPr lang="en-US" altLang="zh-CN" sz="2400" b="1" i="1" dirty="0" smtClean="0">
                            <a:latin typeface="Cambria Math" panose="02040503050406030204" pitchFamily="18" charset="0"/>
                          </a:rPr>
                          <m:t>𝑻𝑯</m:t>
                        </m:r>
                      </m:sub>
                    </m:sSub>
                  </m:oMath>
                </a14:m>
                <a:r>
                  <a:rPr lang="zh-CN" altLang="en-US" sz="2400" b="1" dirty="0"/>
                  <a:t>的差为</a:t>
                </a:r>
                <a:r>
                  <a:rPr lang="en-US" altLang="zh-CN" sz="2400" b="1" dirty="0"/>
                  <a:t>1.0</a:t>
                </a:r>
                <a14:m>
                  <m:oMath xmlns:m="http://schemas.openxmlformats.org/officeDocument/2006/math">
                    <m:r>
                      <a:rPr lang="zh-CN" altLang="en-US" sz="2400" b="1" i="1" smtClean="0">
                        <a:latin typeface="Cambria Math" panose="02040503050406030204" pitchFamily="18" charset="0"/>
                      </a:rPr>
                      <m:t>𝝈</m:t>
                    </m:r>
                  </m:oMath>
                </a14:m>
                <a:r>
                  <a:rPr lang="zh-CN" altLang="en-US" sz="2400" b="1" dirty="0"/>
                  <a:t>。</a:t>
                </a:r>
              </a:p>
            </p:txBody>
          </p:sp>
        </mc:Choice>
        <mc:Fallback xmlns="">
          <p:sp>
            <p:nvSpPr>
              <p:cNvPr id="4" name="文本框 3">
                <a:extLst>
                  <a:ext uri="{FF2B5EF4-FFF2-40B4-BE49-F238E27FC236}">
                    <a16:creationId xmlns:a16="http://schemas.microsoft.com/office/drawing/2014/main" id="{28A5D186-6FD5-4C0A-A973-ABE79994878E}"/>
                  </a:ext>
                </a:extLst>
              </p:cNvPr>
              <p:cNvSpPr txBox="1">
                <a:spLocks noRot="1" noChangeAspect="1" noMove="1" noResize="1" noEditPoints="1" noAdjustHandles="1" noChangeArrowheads="1" noChangeShapeType="1" noTextEdit="1"/>
              </p:cNvSpPr>
              <p:nvPr/>
            </p:nvSpPr>
            <p:spPr>
              <a:xfrm>
                <a:off x="251520" y="1196752"/>
                <a:ext cx="8568952" cy="2790572"/>
              </a:xfrm>
              <a:prstGeom prst="rect">
                <a:avLst/>
              </a:prstGeom>
              <a:blipFill>
                <a:blip r:embed="rId2"/>
                <a:stretch>
                  <a:fillRect l="-1067" b="-4367"/>
                </a:stretch>
              </a:blipFill>
            </p:spPr>
            <p:txBody>
              <a:bodyPr/>
              <a:lstStyle/>
              <a:p>
                <a:r>
                  <a:rPr lang="zh-CN" altLang="en-US">
                    <a:noFill/>
                  </a:rPr>
                  <a:t> </a:t>
                </a:r>
              </a:p>
            </p:txBody>
          </p:sp>
        </mc:Fallback>
      </mc:AlternateContent>
    </p:spTree>
  </p:cSld>
  <p:clrMapOvr>
    <a:masterClrMapping/>
  </p:clrMapOvr>
  <p:transition spd="slow">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67544" y="869354"/>
            <a:ext cx="8590234" cy="5872013"/>
          </a:xfrm>
        </p:spPr>
        <p:txBody>
          <a:bodyPr lIns="0" tIns="0" rIns="0" bIns="0"/>
          <a:lstStyle/>
          <a:p>
            <a:pPr algn="just">
              <a:lnSpc>
                <a:spcPct val="150000"/>
              </a:lnSpc>
              <a:buClr>
                <a:srgbClr val="C00000"/>
              </a:buClr>
              <a:buFont typeface="Wingdings" panose="05000000000000000000" pitchFamily="2" charset="2"/>
              <a:buChar char="u"/>
            </a:pPr>
            <a:r>
              <a:rPr lang="en-US" altLang="zh-CN" sz="2400" dirty="0">
                <a:solidFill>
                  <a:schemeClr val="accent4"/>
                </a:solidFill>
              </a:rPr>
              <a:t>测试DAC或ADC时，</a:t>
            </a:r>
            <a:r>
              <a:rPr lang="zh-CN" altLang="en-US" sz="2400" dirty="0">
                <a:solidFill>
                  <a:schemeClr val="accent4"/>
                </a:solidFill>
              </a:rPr>
              <a:t>我们</a:t>
            </a:r>
            <a:r>
              <a:rPr lang="en-US" altLang="zh-CN" sz="2400" dirty="0" err="1">
                <a:solidFill>
                  <a:schemeClr val="accent4"/>
                </a:solidFill>
              </a:rPr>
              <a:t>通常同时测量</a:t>
            </a:r>
            <a:r>
              <a:rPr lang="zh-CN" altLang="en-US" sz="2400" dirty="0">
                <a:solidFill>
                  <a:schemeClr val="accent4"/>
                </a:solidFill>
              </a:rPr>
              <a:t>内部</a:t>
            </a:r>
            <a:r>
              <a:rPr lang="en-US" altLang="zh-CN" sz="2400" dirty="0" err="1">
                <a:solidFill>
                  <a:schemeClr val="accent4"/>
                </a:solidFill>
              </a:rPr>
              <a:t>参数和传输参数以进行表征</a:t>
            </a:r>
            <a:r>
              <a:rPr lang="en-US" altLang="zh-CN" sz="2400" dirty="0">
                <a:solidFill>
                  <a:schemeClr val="accent4"/>
                </a:solidFill>
              </a:rPr>
              <a:t>。</a:t>
            </a:r>
          </a:p>
          <a:p>
            <a:pPr algn="just">
              <a:lnSpc>
                <a:spcPct val="150000"/>
              </a:lnSpc>
              <a:buClr>
                <a:srgbClr val="C00000"/>
              </a:buClr>
              <a:buFont typeface="Wingdings" panose="05000000000000000000" pitchFamily="2" charset="2"/>
              <a:buChar char="u"/>
            </a:pPr>
            <a:r>
              <a:rPr lang="en-US" altLang="zh-CN" sz="2400" dirty="0" err="1">
                <a:solidFill>
                  <a:schemeClr val="accent4"/>
                </a:solidFill>
              </a:rPr>
              <a:t>通常不需要在生产中执行</a:t>
            </a:r>
            <a:r>
              <a:rPr lang="zh-CN" altLang="en-US" sz="2400" dirty="0">
                <a:solidFill>
                  <a:schemeClr val="accent4"/>
                </a:solidFill>
              </a:rPr>
              <a:t>全部</a:t>
            </a:r>
            <a:r>
              <a:rPr lang="en-US" altLang="zh-CN" sz="2400" dirty="0" err="1">
                <a:solidFill>
                  <a:schemeClr val="accent4"/>
                </a:solidFill>
              </a:rPr>
              <a:t>的传输测试和内部测试</a:t>
            </a:r>
            <a:r>
              <a:rPr lang="zh-CN" altLang="en-US" sz="2400" dirty="0">
                <a:solidFill>
                  <a:schemeClr val="accent4"/>
                </a:solidFill>
              </a:rPr>
              <a:t>，</a:t>
            </a:r>
            <a:r>
              <a:rPr lang="en-US" altLang="zh-CN" sz="2400" dirty="0" err="1">
                <a:solidFill>
                  <a:schemeClr val="accent4"/>
                </a:solidFill>
              </a:rPr>
              <a:t>它通常取决于DAC或ADC的最终用途</a:t>
            </a:r>
            <a:r>
              <a:rPr lang="en-US" altLang="zh-CN" sz="2400" dirty="0">
                <a:solidFill>
                  <a:schemeClr val="accent4"/>
                </a:solidFill>
              </a:rPr>
              <a:t>。</a:t>
            </a:r>
          </a:p>
          <a:p>
            <a:pPr marL="0" indent="0" algn="just">
              <a:lnSpc>
                <a:spcPct val="150000"/>
              </a:lnSpc>
              <a:buNone/>
            </a:pPr>
            <a:r>
              <a:rPr lang="en-US" altLang="zh-CN" sz="2400" dirty="0" err="1">
                <a:solidFill>
                  <a:schemeClr val="accent4"/>
                </a:solidFill>
              </a:rPr>
              <a:t>例如</a:t>
            </a:r>
            <a:r>
              <a:rPr lang="zh-CN" altLang="en-US" sz="2400" dirty="0">
                <a:solidFill>
                  <a:schemeClr val="accent4"/>
                </a:solidFill>
              </a:rPr>
              <a:t>：</a:t>
            </a:r>
            <a:endParaRPr lang="en-US" altLang="zh-CN" sz="2400" dirty="0">
              <a:solidFill>
                <a:schemeClr val="accent4"/>
              </a:solidFill>
            </a:endParaRPr>
          </a:p>
          <a:p>
            <a:pPr marL="0" indent="0" algn="just">
              <a:lnSpc>
                <a:spcPct val="150000"/>
              </a:lnSpc>
              <a:buNone/>
            </a:pPr>
            <a:r>
              <a:rPr lang="en-US" altLang="zh-CN" sz="2400" dirty="0">
                <a:solidFill>
                  <a:schemeClr val="accent4"/>
                </a:solidFill>
              </a:rPr>
              <a:t>      </a:t>
            </a:r>
            <a:r>
              <a:rPr lang="en-US" altLang="zh-CN" sz="2400" dirty="0">
                <a:solidFill>
                  <a:srgbClr val="7030A0"/>
                </a:solidFill>
              </a:rPr>
              <a:t>如果要将DAC用作可编程的DC电压基准，那么我们可能不在乎它在1KHz时的信号失真比</a:t>
            </a:r>
            <a:r>
              <a:rPr lang="zh-CN" altLang="en-US" sz="2400" dirty="0">
                <a:solidFill>
                  <a:srgbClr val="7030A0"/>
                </a:solidFill>
              </a:rPr>
              <a:t>，</a:t>
            </a:r>
            <a:r>
              <a:rPr lang="en-US" altLang="zh-CN" sz="2400" dirty="0">
                <a:solidFill>
                  <a:srgbClr val="7030A0"/>
                </a:solidFill>
              </a:rPr>
              <a:t> 我们更关心其最坏情况下的绝对电压误差。</a:t>
            </a:r>
          </a:p>
          <a:p>
            <a:pPr marL="0" indent="0" algn="just">
              <a:lnSpc>
                <a:spcPct val="150000"/>
              </a:lnSpc>
              <a:buNone/>
            </a:pPr>
            <a:r>
              <a:rPr lang="en-US" altLang="zh-CN" sz="2400" dirty="0">
                <a:solidFill>
                  <a:srgbClr val="7030A0"/>
                </a:solidFill>
              </a:rPr>
              <a:t>      </a:t>
            </a:r>
            <a:r>
              <a:rPr lang="en-US" altLang="zh-CN" sz="2400" dirty="0" err="1">
                <a:solidFill>
                  <a:srgbClr val="7030A0"/>
                </a:solidFill>
              </a:rPr>
              <a:t>另一方面，如果在语音频带编解码器中使用相同的DAC来重建语音信号</a:t>
            </a:r>
            <a:r>
              <a:rPr lang="zh-CN" altLang="en-US" sz="2400" dirty="0">
                <a:solidFill>
                  <a:srgbClr val="7030A0"/>
                </a:solidFill>
              </a:rPr>
              <a:t>，</a:t>
            </a:r>
            <a:r>
              <a:rPr lang="en-US" altLang="zh-CN" sz="2400" dirty="0">
                <a:solidFill>
                  <a:srgbClr val="7030A0"/>
                </a:solidFill>
              </a:rPr>
              <a:t>我们不在乎DAC的绝对误差，</a:t>
            </a:r>
            <a:r>
              <a:rPr lang="zh-CN" altLang="en-US" sz="2400" dirty="0">
                <a:solidFill>
                  <a:srgbClr val="7030A0"/>
                </a:solidFill>
              </a:rPr>
              <a:t>而</a:t>
            </a:r>
            <a:r>
              <a:rPr lang="en-US" altLang="zh-CN" sz="2400" dirty="0">
                <a:solidFill>
                  <a:srgbClr val="7030A0"/>
                </a:solidFill>
              </a:rPr>
              <a:t>在乎传输参数。</a:t>
            </a:r>
          </a:p>
        </p:txBody>
      </p:sp>
      <p:sp>
        <p:nvSpPr>
          <p:cNvPr id="6" name="标题 1"/>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spTree>
  </p:cSld>
  <p:clrMapOvr>
    <a:masterClrMapping/>
  </p:clrMapOvr>
  <p:transition spd="slow">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bwMode="auto">
          <a:xfrm>
            <a:off x="2519363" y="66874"/>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4.1 </a:t>
            </a:r>
            <a:r>
              <a:rPr lang="zh-CN" altLang="en-US" sz="3200" kern="0" dirty="0">
                <a:solidFill>
                  <a:srgbClr val="990000"/>
                </a:solidFill>
                <a:latin typeface="Comic Sans MS" panose="030F0702030302020204" pitchFamily="66" charset="0"/>
                <a:ea typeface="隶书" panose="02010509060101010101" pitchFamily="49" charset="-122"/>
                <a:sym typeface="+mn-ea"/>
              </a:rPr>
              <a:t>数据转换器的基础</a:t>
            </a:r>
            <a:endParaRPr lang="zh-CN" altLang="en-US" sz="3200" kern="0" dirty="0">
              <a:solidFill>
                <a:srgbClr val="990000"/>
              </a:solidFill>
              <a:latin typeface="Comic Sans MS" panose="030F0702030302020204" pitchFamily="66" charset="0"/>
              <a:ea typeface="隶书" panose="02010509060101010101" pitchFamily="49"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0355" y="1533353"/>
            <a:ext cx="4773072" cy="3485846"/>
          </a:xfrm>
          <a:prstGeom prst="rect">
            <a:avLst/>
          </a:prstGeom>
        </p:spPr>
      </p:pic>
      <p:sp>
        <p:nvSpPr>
          <p:cNvPr id="2" name="文本框 1"/>
          <p:cNvSpPr txBox="1"/>
          <p:nvPr/>
        </p:nvSpPr>
        <p:spPr>
          <a:xfrm>
            <a:off x="75450" y="1158815"/>
            <a:ext cx="4280526" cy="5632311"/>
          </a:xfrm>
          <a:prstGeom prst="rect">
            <a:avLst/>
          </a:prstGeom>
          <a:noFill/>
        </p:spPr>
        <p:txBody>
          <a:bodyPr wrap="square" rtlCol="0">
            <a:spAutoFit/>
          </a:bodyPr>
          <a:lstStyle/>
          <a:p>
            <a:r>
              <a:rPr lang="en-US" altLang="zh-CN" sz="2400" b="1" dirty="0"/>
              <a:t>     在上一个示例中，我们看到了10 mV的输入噪声电平将导致2.453V的DC输入电压产生码134的</a:t>
            </a:r>
            <a:r>
              <a:rPr lang="zh-CN" altLang="en-US" sz="2400" b="1" dirty="0"/>
              <a:t>次数</a:t>
            </a:r>
            <a:r>
              <a:rPr lang="en-US" altLang="zh-CN" sz="2400" b="1" dirty="0"/>
              <a:t>为</a:t>
            </a:r>
            <a:r>
              <a:rPr lang="zh-CN" altLang="en-US" sz="2400" b="1" dirty="0"/>
              <a:t>总次数的</a:t>
            </a:r>
            <a:r>
              <a:rPr lang="en-US" altLang="zh-CN" sz="2400" b="1" dirty="0"/>
              <a:t>78.81％，产生代码135的</a:t>
            </a:r>
            <a:r>
              <a:rPr lang="zh-CN" altLang="en-US" sz="2400" b="1" dirty="0"/>
              <a:t>次数</a:t>
            </a:r>
            <a:r>
              <a:rPr lang="en-US" altLang="zh-CN" sz="2400" b="1" dirty="0"/>
              <a:t>为21.19％。 因此，在2.453V的输入电压下，我们将获得134×0.79 +135×0.21 = 134.21的平均输出码。 此值仅表示</a:t>
            </a:r>
            <a:r>
              <a:rPr lang="zh-CN" altLang="en-US" sz="2400" b="1" dirty="0"/>
              <a:t>当</a:t>
            </a:r>
            <a:r>
              <a:rPr lang="en-US" altLang="zh-CN" sz="2400" b="1" dirty="0"/>
              <a:t>我们收集许多样本</a:t>
            </a:r>
            <a:r>
              <a:rPr lang="zh-CN" altLang="en-US" sz="2400" b="1" dirty="0"/>
              <a:t>时</a:t>
            </a:r>
            <a:r>
              <a:rPr lang="en-US" altLang="zh-CN" sz="2400" b="1" dirty="0"/>
              <a:t>，我们期望的平均输出</a:t>
            </a:r>
            <a:r>
              <a:rPr lang="zh-CN" altLang="en-US" sz="2400" b="1" dirty="0"/>
              <a:t>码字</a:t>
            </a:r>
            <a:r>
              <a:rPr lang="en-US" altLang="zh-CN" sz="2400" b="1" dirty="0"/>
              <a:t>。</a:t>
            </a:r>
          </a:p>
          <a:p>
            <a:r>
              <a:rPr lang="en-US" altLang="zh-CN" sz="2400" b="1" dirty="0"/>
              <a:t>如果我们将典型ADC的平均输出</a:t>
            </a:r>
            <a:r>
              <a:rPr lang="zh-CN" altLang="en-US" sz="2400" b="1" dirty="0"/>
              <a:t>码字</a:t>
            </a:r>
            <a:r>
              <a:rPr lang="en-US" altLang="zh-CN" sz="2400" b="1" dirty="0"/>
              <a:t>与DC输入电平作图，我们将看到ADC的</a:t>
            </a:r>
            <a:r>
              <a:rPr lang="zh-CN" altLang="en-US" sz="2400" b="1" dirty="0"/>
              <a:t>实际</a:t>
            </a:r>
            <a:r>
              <a:rPr lang="en-US" altLang="zh-CN" sz="2400" b="1" dirty="0"/>
              <a:t>传输特性。</a:t>
            </a:r>
          </a:p>
        </p:txBody>
      </p:sp>
    </p:spTree>
  </p:cSld>
  <p:clrMapOvr>
    <a:masterClrMapping/>
  </p:clrMapOvr>
  <p:transition spd="slow">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39552" y="975123"/>
            <a:ext cx="3240360" cy="504056"/>
          </a:xfrm>
        </p:spPr>
        <p:txBody>
          <a:bodyPr lIns="0" tIns="0" rIns="0" bIns="0"/>
          <a:lstStyle/>
          <a:p>
            <a:pPr marL="0" indent="0" algn="just">
              <a:buNone/>
            </a:pPr>
            <a:r>
              <a:rPr lang="zh-CN" altLang="en-US" dirty="0">
                <a:solidFill>
                  <a:schemeClr val="tx1"/>
                </a:solidFill>
              </a:rPr>
              <a:t>练习</a:t>
            </a:r>
            <a:r>
              <a:rPr lang="en-US" altLang="zh-CN" dirty="0">
                <a:solidFill>
                  <a:schemeClr val="tx1"/>
                </a:solidFill>
              </a:rPr>
              <a:t>2.1.2</a:t>
            </a:r>
          </a:p>
        </p:txBody>
      </p:sp>
      <p:sp>
        <p:nvSpPr>
          <p:cNvPr id="8" name="标题 1"/>
          <p:cNvSpPr txBox="1"/>
          <p:nvPr/>
        </p:nvSpPr>
        <p:spPr bwMode="auto">
          <a:xfrm>
            <a:off x="2519363" y="66874"/>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4.1 </a:t>
            </a:r>
            <a:r>
              <a:rPr lang="zh-CN" altLang="en-US" sz="3200" kern="0" dirty="0">
                <a:solidFill>
                  <a:srgbClr val="990000"/>
                </a:solidFill>
                <a:latin typeface="Comic Sans MS" panose="030F0702030302020204" pitchFamily="66" charset="0"/>
                <a:ea typeface="隶书" panose="02010509060101010101" pitchFamily="49" charset="-122"/>
                <a:sym typeface="+mn-ea"/>
              </a:rPr>
              <a:t>数据转换器的基础</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2" name="文本框 1"/>
          <p:cNvSpPr txBox="1"/>
          <p:nvPr/>
        </p:nvSpPr>
        <p:spPr>
          <a:xfrm>
            <a:off x="0" y="1542706"/>
            <a:ext cx="9144000" cy="4523105"/>
          </a:xfrm>
          <a:prstGeom prst="rect">
            <a:avLst/>
          </a:prstGeom>
          <a:noFill/>
        </p:spPr>
        <p:txBody>
          <a:bodyPr wrap="square" rtlCol="0">
            <a:spAutoFit/>
          </a:bodyPr>
          <a:lstStyle/>
          <a:p>
            <a:pPr latinLnBrk="0">
              <a:lnSpc>
                <a:spcPct val="150000"/>
              </a:lnSpc>
            </a:pPr>
            <a:r>
              <a:rPr lang="en-US" altLang="zh-CN" sz="2400" b="1" dirty="0"/>
              <a:t> （1） 如果V正态分布为零均值且标准偏差为2 mV，则求P（V &lt;4 mV）</a:t>
            </a:r>
            <a:r>
              <a:rPr lang="zh-CN" altLang="en-US" sz="2400" b="1" dirty="0"/>
              <a:t>及</a:t>
            </a:r>
            <a:r>
              <a:rPr lang="en-US" altLang="zh-CN" sz="2400" b="1" dirty="0"/>
              <a:t>P（V&gt; -1 mV）。</a:t>
            </a:r>
          </a:p>
          <a:p>
            <a:pPr latinLnBrk="0">
              <a:lnSpc>
                <a:spcPct val="150000"/>
              </a:lnSpc>
            </a:pPr>
            <a:r>
              <a:rPr lang="en-US" altLang="zh-CN" sz="2400" b="1" dirty="0"/>
              <a:t>（2） 如果V以零均值正态分布且标准偏差为100 mV，则V</a:t>
            </a:r>
            <a:r>
              <a:rPr lang="en-US" altLang="zh-CN" sz="2400" b="1" baseline="-25000" dirty="0"/>
              <a:t>IN</a:t>
            </a:r>
            <a:r>
              <a:rPr lang="en-US" altLang="zh-CN" sz="2400" b="1" dirty="0"/>
              <a:t>的值是多少，使得P（V &lt;V</a:t>
            </a:r>
            <a:r>
              <a:rPr lang="en-US" altLang="zh-CN" sz="2400" b="1" baseline="-25000" dirty="0"/>
              <a:t>IN</a:t>
            </a:r>
            <a:r>
              <a:rPr lang="en-US" altLang="zh-CN" sz="2400" b="1" dirty="0"/>
              <a:t>）= 0.9641。</a:t>
            </a:r>
          </a:p>
          <a:p>
            <a:pPr latinLnBrk="0">
              <a:lnSpc>
                <a:spcPct val="150000"/>
              </a:lnSpc>
            </a:pPr>
            <a:r>
              <a:rPr lang="en-US" altLang="zh-CN" sz="2400" b="1" dirty="0"/>
              <a:t>（3） ADC输入设置为1.4 V DC。 ADC和DC信号源的噪声特征为15 mV RMS，并假定为完全高斯噪声。 码</a:t>
            </a:r>
            <a:r>
              <a:rPr lang="zh-CN" altLang="en-US" sz="2400" b="1" dirty="0"/>
              <a:t>字</a:t>
            </a:r>
            <a:r>
              <a:rPr lang="en-US" altLang="zh-CN" sz="2400" b="1" dirty="0"/>
              <a:t>90和91之间的转换发生在1.4255 </a:t>
            </a:r>
            <a:r>
              <a:rPr lang="en-US" altLang="zh-CN" sz="2400" b="1" dirty="0" err="1"/>
              <a:t>V</a:t>
            </a:r>
            <a:r>
              <a:rPr lang="en-US" altLang="zh-CN" sz="2400" b="1" baseline="-25000" dirty="0" err="1"/>
              <a:t>DC</a:t>
            </a:r>
            <a:r>
              <a:rPr lang="en-US" altLang="zh-CN" sz="2400" b="1" dirty="0" err="1"/>
              <a:t>处</a:t>
            </a:r>
            <a:r>
              <a:rPr lang="en-US" altLang="zh-CN" sz="2400" b="1" dirty="0"/>
              <a:t>。 如果收集了500个ADC输出样本，那么</a:t>
            </a:r>
            <a:r>
              <a:rPr lang="zh-CN" altLang="en-US" sz="2400" b="1" dirty="0"/>
              <a:t>码</a:t>
            </a:r>
            <a:r>
              <a:rPr lang="en-US" altLang="zh-CN" sz="2400" b="1" dirty="0"/>
              <a:t>90</a:t>
            </a:r>
            <a:r>
              <a:rPr lang="zh-CN" altLang="en-US" sz="2400" b="1" dirty="0"/>
              <a:t>和</a:t>
            </a:r>
            <a:r>
              <a:rPr lang="en-US" altLang="zh-CN" sz="2400" b="1" dirty="0"/>
              <a:t>91</a:t>
            </a:r>
            <a:r>
              <a:rPr lang="zh-CN" altLang="en-US" sz="2400" b="1" dirty="0"/>
              <a:t>的各占多少个</a:t>
            </a:r>
            <a:r>
              <a:rPr lang="en-US" altLang="zh-CN" sz="2400" b="1" dirty="0"/>
              <a:t>？</a:t>
            </a:r>
          </a:p>
        </p:txBody>
      </p:sp>
    </p:spTree>
  </p:cSld>
  <p:clrMapOvr>
    <a:masterClrMapping/>
  </p:clrMapOvr>
  <p:transition spd="slow">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95536" y="1268760"/>
            <a:ext cx="8496944" cy="5040560"/>
          </a:xfrm>
        </p:spPr>
        <p:txBody>
          <a:bodyPr lIns="0" tIns="0" rIns="0" bIns="0"/>
          <a:lstStyle/>
          <a:p>
            <a:pPr marL="0" indent="0">
              <a:lnSpc>
                <a:spcPct val="150000"/>
              </a:lnSpc>
              <a:buNone/>
            </a:pPr>
            <a:r>
              <a:rPr lang="en-US" altLang="zh-CN" sz="2400" dirty="0">
                <a:solidFill>
                  <a:srgbClr val="FF0000"/>
                </a:solidFill>
              </a:rPr>
              <a:t> </a:t>
            </a:r>
            <a:r>
              <a:rPr lang="en-US" altLang="zh-CN" dirty="0">
                <a:solidFill>
                  <a:srgbClr val="FF0000"/>
                </a:solidFill>
              </a:rPr>
              <a:t>DAC</a:t>
            </a:r>
            <a:r>
              <a:rPr lang="zh-CN" altLang="en-US" dirty="0">
                <a:solidFill>
                  <a:srgbClr val="FF0000"/>
                </a:solidFill>
              </a:rPr>
              <a:t>故障机制</a:t>
            </a:r>
            <a:endParaRPr lang="en-US" altLang="zh-CN" sz="2400" dirty="0">
              <a:solidFill>
                <a:srgbClr val="FF0000"/>
              </a:solidFill>
            </a:endParaRPr>
          </a:p>
          <a:p>
            <a:pPr marL="0" indent="0">
              <a:lnSpc>
                <a:spcPct val="150000"/>
              </a:lnSpc>
              <a:buNone/>
            </a:pPr>
            <a:r>
              <a:rPr lang="en-US" altLang="zh-CN" sz="2400" dirty="0">
                <a:solidFill>
                  <a:schemeClr val="tx1"/>
                </a:solidFill>
              </a:rPr>
              <a:t>DAC有许多不同类型，包括二进制加权架构，电阻分压架构，脉宽调制（PWM）架构和脉冲密度调制（PDM）架构（通常称为sigma-delta DAC）。</a:t>
            </a:r>
          </a:p>
          <a:p>
            <a:pPr marL="0" indent="0">
              <a:lnSpc>
                <a:spcPct val="150000"/>
              </a:lnSpc>
              <a:buNone/>
            </a:pPr>
            <a:r>
              <a:rPr lang="en-US" altLang="zh-CN" sz="2400" dirty="0" err="1">
                <a:solidFill>
                  <a:schemeClr val="tx1"/>
                </a:solidFill>
              </a:rPr>
              <a:t>每种架构的</a:t>
            </a:r>
            <a:r>
              <a:rPr lang="zh-CN" altLang="en-US" sz="2400" dirty="0">
                <a:solidFill>
                  <a:schemeClr val="tx1"/>
                </a:solidFill>
              </a:rPr>
              <a:t>特性</a:t>
            </a:r>
            <a:r>
              <a:rPr lang="en-US" altLang="zh-CN" sz="2400" dirty="0" err="1">
                <a:solidFill>
                  <a:schemeClr val="tx1"/>
                </a:solidFill>
              </a:rPr>
              <a:t>决定了其可能的故障机制，而这些机制又推动了</a:t>
            </a:r>
            <a:r>
              <a:rPr lang="zh-CN" altLang="en-US" sz="2400" dirty="0">
                <a:solidFill>
                  <a:schemeClr val="tx1"/>
                </a:solidFill>
              </a:rPr>
              <a:t>其</a:t>
            </a:r>
            <a:r>
              <a:rPr lang="en-US" altLang="zh-CN" sz="2400" dirty="0" err="1">
                <a:solidFill>
                  <a:schemeClr val="tx1"/>
                </a:solidFill>
              </a:rPr>
              <a:t>测试方法的发展</a:t>
            </a:r>
            <a:r>
              <a:rPr lang="en-US" altLang="zh-CN" sz="2400" dirty="0">
                <a:solidFill>
                  <a:schemeClr val="tx1"/>
                </a:solidFill>
              </a:rPr>
              <a:t>。 </a:t>
            </a:r>
            <a:r>
              <a:rPr lang="en-US" altLang="zh-CN" sz="2400" dirty="0" err="1">
                <a:solidFill>
                  <a:schemeClr val="tx1"/>
                </a:solidFill>
              </a:rPr>
              <a:t>如前所述，DAC应用</a:t>
            </a:r>
            <a:r>
              <a:rPr lang="zh-CN" altLang="en-US" sz="2400" dirty="0">
                <a:solidFill>
                  <a:schemeClr val="tx1"/>
                </a:solidFill>
              </a:rPr>
              <a:t>环境</a:t>
            </a:r>
            <a:r>
              <a:rPr lang="en-US" altLang="zh-CN" sz="2400" dirty="0" err="1">
                <a:solidFill>
                  <a:schemeClr val="tx1"/>
                </a:solidFill>
              </a:rPr>
              <a:t>的要求</a:t>
            </a:r>
            <a:r>
              <a:rPr lang="zh-CN" altLang="en-US" sz="2400" dirty="0">
                <a:solidFill>
                  <a:schemeClr val="tx1"/>
                </a:solidFill>
              </a:rPr>
              <a:t>也</a:t>
            </a:r>
            <a:r>
              <a:rPr lang="en-US" altLang="zh-CN" sz="2400" dirty="0" err="1">
                <a:solidFill>
                  <a:schemeClr val="tx1"/>
                </a:solidFill>
              </a:rPr>
              <a:t>决定了</a:t>
            </a:r>
            <a:r>
              <a:rPr lang="zh-CN" altLang="en-US" sz="2400" dirty="0">
                <a:solidFill>
                  <a:schemeClr val="tx1"/>
                </a:solidFill>
              </a:rPr>
              <a:t>其</a:t>
            </a:r>
            <a:r>
              <a:rPr lang="en-US" altLang="zh-CN" sz="2400" dirty="0" err="1">
                <a:solidFill>
                  <a:schemeClr val="tx1"/>
                </a:solidFill>
              </a:rPr>
              <a:t>测试方法</a:t>
            </a:r>
            <a:r>
              <a:rPr lang="en-US" altLang="zh-CN" sz="2400" dirty="0">
                <a:solidFill>
                  <a:schemeClr val="tx1"/>
                </a:solidFill>
              </a:rPr>
              <a:t>。</a:t>
            </a:r>
          </a:p>
        </p:txBody>
      </p:sp>
      <p:sp>
        <p:nvSpPr>
          <p:cNvPr id="5" name="标题 1">
            <a:extLst>
              <a:ext uri="{FF2B5EF4-FFF2-40B4-BE49-F238E27FC236}">
                <a16:creationId xmlns:a16="http://schemas.microsoft.com/office/drawing/2014/main" id="{95EDB775-BED0-44E6-90A6-D92562C30AA3}"/>
              </a:ext>
            </a:extLst>
          </p:cNvPr>
          <p:cNvSpPr txBox="1"/>
          <p:nvPr/>
        </p:nvSpPr>
        <p:spPr bwMode="auto">
          <a:xfrm>
            <a:off x="2519363" y="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4.2 DAC</a:t>
            </a:r>
            <a:r>
              <a:rPr lang="zh-CN" altLang="en-US" sz="3200" kern="0" dirty="0">
                <a:solidFill>
                  <a:srgbClr val="990000"/>
                </a:solidFill>
                <a:latin typeface="Comic Sans MS" panose="030F0702030302020204" pitchFamily="66" charset="0"/>
                <a:ea typeface="隶书" panose="02010509060101010101" pitchFamily="49" charset="-122"/>
              </a:rPr>
              <a:t>结构</a:t>
            </a:r>
          </a:p>
        </p:txBody>
      </p:sp>
    </p:spTree>
    <p:extLst>
      <p:ext uri="{BB962C8B-B14F-4D97-AF65-F5344CB8AC3E}">
        <p14:creationId xmlns:p14="http://schemas.microsoft.com/office/powerpoint/2010/main" val="2440533382"/>
      </p:ext>
    </p:extLst>
  </p:cSld>
  <p:clrMapOvr>
    <a:masterClrMapping/>
  </p:clrMapOvr>
  <p:transition spd="slow">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23528" y="1073009"/>
            <a:ext cx="9001000" cy="648072"/>
          </a:xfrm>
        </p:spPr>
        <p:txBody>
          <a:bodyPr lIns="0" tIns="0" rIns="0" bIns="0"/>
          <a:lstStyle/>
          <a:p>
            <a:pPr marL="0" lvl="0" indent="0">
              <a:spcBef>
                <a:spcPct val="0"/>
              </a:spcBef>
              <a:buClrTx/>
              <a:buSzTx/>
              <a:buNone/>
            </a:pPr>
            <a:r>
              <a:rPr lang="zh-CN" altLang="en-US" dirty="0">
                <a:solidFill>
                  <a:srgbClr val="FF0000"/>
                </a:solidFill>
              </a:rPr>
              <a:t>电阻分压</a:t>
            </a:r>
            <a:r>
              <a:rPr lang="en-US" altLang="zh-CN" dirty="0">
                <a:solidFill>
                  <a:srgbClr val="FF0000"/>
                </a:solidFill>
              </a:rPr>
              <a:t>DAC</a:t>
            </a:r>
            <a:r>
              <a:rPr lang="zh-CN" altLang="en-US" dirty="0">
                <a:solidFill>
                  <a:srgbClr val="FF0000"/>
                </a:solidFill>
              </a:rPr>
              <a:t>：</a:t>
            </a:r>
            <a:r>
              <a:rPr lang="zh-CN" altLang="en-US" kern="1200" dirty="0"/>
              <a:t>最简单的</a:t>
            </a:r>
            <a:r>
              <a:rPr lang="en-US" altLang="zh-CN" kern="1200" dirty="0"/>
              <a:t>DAC</a:t>
            </a:r>
            <a:r>
              <a:rPr lang="zh-CN" altLang="en-US" kern="1200" dirty="0"/>
              <a:t>结构</a:t>
            </a:r>
          </a:p>
        </p:txBody>
      </p:sp>
      <p:sp>
        <p:nvSpPr>
          <p:cNvPr id="6" name="标题 1"/>
          <p:cNvSpPr txBox="1"/>
          <p:nvPr/>
        </p:nvSpPr>
        <p:spPr bwMode="auto">
          <a:xfrm>
            <a:off x="2519363" y="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4.2 DAC</a:t>
            </a:r>
            <a:r>
              <a:rPr lang="zh-CN" altLang="en-US" sz="3200" kern="0" dirty="0">
                <a:solidFill>
                  <a:srgbClr val="990000"/>
                </a:solidFill>
                <a:latin typeface="Comic Sans MS" panose="030F0702030302020204" pitchFamily="66" charset="0"/>
                <a:ea typeface="隶书" panose="02010509060101010101" pitchFamily="49" charset="-122"/>
              </a:rPr>
              <a:t>结构</a:t>
            </a:r>
          </a:p>
        </p:txBody>
      </p:sp>
      <p:sp>
        <p:nvSpPr>
          <p:cNvPr id="4" name="矩形 3"/>
          <p:cNvSpPr/>
          <p:nvPr/>
        </p:nvSpPr>
        <p:spPr>
          <a:xfrm>
            <a:off x="683568" y="5157192"/>
            <a:ext cx="8460432" cy="1568450"/>
          </a:xfrm>
          <a:prstGeom prst="rect">
            <a:avLst/>
          </a:prstGeom>
        </p:spPr>
        <p:txBody>
          <a:bodyPr wrap="square">
            <a:spAutoFit/>
          </a:bodyPr>
          <a:lstStyle/>
          <a:p>
            <a:pPr algn="just" latinLnBrk="0">
              <a:lnSpc>
                <a:spcPct val="100000"/>
              </a:lnSpc>
              <a:spcAft>
                <a:spcPts val="0"/>
              </a:spcAft>
            </a:pPr>
            <a:r>
              <a:rPr lang="en-US" altLang="zh-CN" sz="2400" b="1" kern="100" dirty="0">
                <a:solidFill>
                  <a:srgbClr val="000000"/>
                </a:solidFill>
                <a:latin typeface="Calibri" panose="020F0502020204030204"/>
                <a:cs typeface="Times New Roman" panose="02020603050405020304" pitchFamily="18" charset="0"/>
              </a:rPr>
              <a:t>尽管电阻分压器</a:t>
            </a:r>
            <a:r>
              <a:rPr lang="zh-CN" altLang="en-US" sz="2400" b="1" kern="100" dirty="0">
                <a:solidFill>
                  <a:srgbClr val="000000"/>
                </a:solidFill>
                <a:latin typeface="Calibri" panose="020F0502020204030204"/>
                <a:cs typeface="Times New Roman" panose="02020603050405020304" pitchFamily="18" charset="0"/>
              </a:rPr>
              <a:t>结</a:t>
            </a:r>
            <a:r>
              <a:rPr lang="en-US" altLang="zh-CN" sz="2400" b="1" kern="100" dirty="0">
                <a:solidFill>
                  <a:srgbClr val="000000"/>
                </a:solidFill>
                <a:latin typeface="Calibri" panose="020F0502020204030204"/>
                <a:cs typeface="Times New Roman" panose="02020603050405020304" pitchFamily="18" charset="0"/>
              </a:rPr>
              <a:t>构可能很</a:t>
            </a:r>
            <a:r>
              <a:rPr lang="zh-CN" altLang="en-US" sz="2400" b="1" kern="100" dirty="0">
                <a:solidFill>
                  <a:srgbClr val="000000"/>
                </a:solidFill>
                <a:latin typeface="Calibri" panose="020F0502020204030204"/>
                <a:cs typeface="Times New Roman" panose="02020603050405020304" pitchFamily="18" charset="0"/>
              </a:rPr>
              <a:t>简单、</a:t>
            </a:r>
            <a:r>
              <a:rPr lang="en-US" altLang="zh-CN" sz="2400" b="1" kern="100" dirty="0">
                <a:solidFill>
                  <a:srgbClr val="000000"/>
                </a:solidFill>
                <a:latin typeface="Calibri" panose="020F0502020204030204"/>
                <a:cs typeface="Times New Roman" panose="02020603050405020304" pitchFamily="18" charset="0"/>
              </a:rPr>
              <a:t>易理解，但它很快就失去了在高分辨率DAC中的</a:t>
            </a:r>
            <a:r>
              <a:rPr lang="zh-CN" altLang="en-US" sz="2400" b="1" kern="100" dirty="0">
                <a:solidFill>
                  <a:srgbClr val="000000"/>
                </a:solidFill>
                <a:latin typeface="Calibri" panose="020F0502020204030204"/>
                <a:cs typeface="Times New Roman" panose="02020603050405020304" pitchFamily="18" charset="0"/>
              </a:rPr>
              <a:t>地位。因为</a:t>
            </a:r>
            <a:r>
              <a:rPr lang="en-US" altLang="zh-CN" sz="2400" b="1" kern="100" dirty="0">
                <a:solidFill>
                  <a:srgbClr val="000000"/>
                </a:solidFill>
                <a:latin typeface="Calibri" panose="020F0502020204030204"/>
                <a:cs typeface="Times New Roman" panose="02020603050405020304" pitchFamily="18" charset="0"/>
              </a:rPr>
              <a:t>DAC分辨率每增加一位，就需要两倍的电阻器和模拟开关。 例如，一个12位电阻分压器DAC将需要4095个电阻器和4096个开关。</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844823"/>
            <a:ext cx="6696744" cy="2864591"/>
          </a:xfrm>
          <a:prstGeom prst="rect">
            <a:avLst/>
          </a:prstGeom>
        </p:spPr>
      </p:pic>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2103016" y="38054"/>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4.2 DAC</a:t>
            </a:r>
            <a:r>
              <a:rPr lang="zh-CN" altLang="en-US" sz="3200" kern="0" dirty="0">
                <a:solidFill>
                  <a:srgbClr val="990000"/>
                </a:solidFill>
                <a:latin typeface="Comic Sans MS" panose="030F0702030302020204" pitchFamily="66" charset="0"/>
                <a:ea typeface="隶书" panose="02010509060101010101" pitchFamily="49" charset="-122"/>
              </a:rPr>
              <a:t>结构</a:t>
            </a:r>
          </a:p>
        </p:txBody>
      </p:sp>
      <p:sp>
        <p:nvSpPr>
          <p:cNvPr id="7" name="矩形 6"/>
          <p:cNvSpPr/>
          <p:nvPr/>
        </p:nvSpPr>
        <p:spPr>
          <a:xfrm>
            <a:off x="1869049" y="1677438"/>
            <a:ext cx="2631440" cy="460375"/>
          </a:xfrm>
          <a:prstGeom prst="rect">
            <a:avLst/>
          </a:prstGeom>
        </p:spPr>
        <p:txBody>
          <a:bodyPr wrap="none">
            <a:spAutoFit/>
          </a:bodyPr>
          <a:lstStyle/>
          <a:p>
            <a:r>
              <a:rPr lang="zh-CN" altLang="en-US" sz="2400" b="1" dirty="0">
                <a:solidFill>
                  <a:srgbClr val="083CB0"/>
                </a:solidFill>
                <a:latin typeface="+mn-lt"/>
                <a:ea typeface="+mn-ea"/>
              </a:rPr>
              <a:t>需要较大的硅面积</a:t>
            </a:r>
          </a:p>
        </p:txBody>
      </p:sp>
      <p:grpSp>
        <p:nvGrpSpPr>
          <p:cNvPr id="8" name="组合 7"/>
          <p:cNvGrpSpPr/>
          <p:nvPr/>
        </p:nvGrpSpPr>
        <p:grpSpPr>
          <a:xfrm>
            <a:off x="214412" y="1863294"/>
            <a:ext cx="8513072" cy="3875767"/>
            <a:chOff x="1043608" y="2012468"/>
            <a:chExt cx="8513072" cy="3875767"/>
          </a:xfrm>
        </p:grpSpPr>
        <p:grpSp>
          <p:nvGrpSpPr>
            <p:cNvPr id="9" name="组合 8"/>
            <p:cNvGrpSpPr/>
            <p:nvPr/>
          </p:nvGrpSpPr>
          <p:grpSpPr>
            <a:xfrm>
              <a:off x="1404148" y="4090803"/>
              <a:ext cx="8000306" cy="1797432"/>
              <a:chOff x="1404148" y="4090803"/>
              <a:chExt cx="8000306" cy="1797432"/>
            </a:xfrm>
          </p:grpSpPr>
          <p:grpSp>
            <p:nvGrpSpPr>
              <p:cNvPr id="16" name="组合 15"/>
              <p:cNvGrpSpPr/>
              <p:nvPr/>
            </p:nvGrpSpPr>
            <p:grpSpPr>
              <a:xfrm>
                <a:off x="2500760" y="4090803"/>
                <a:ext cx="6903694" cy="1797432"/>
                <a:chOff x="2500760" y="4090803"/>
                <a:chExt cx="6903694" cy="1797432"/>
              </a:xfrm>
            </p:grpSpPr>
            <p:sp>
              <p:nvSpPr>
                <p:cNvPr id="18" name="矩形 17"/>
                <p:cNvSpPr/>
                <p:nvPr/>
              </p:nvSpPr>
              <p:spPr>
                <a:xfrm>
                  <a:off x="3232595" y="4090803"/>
                  <a:ext cx="5788532" cy="829945"/>
                </a:xfrm>
                <a:prstGeom prst="rect">
                  <a:avLst/>
                </a:prstGeom>
              </p:spPr>
              <p:txBody>
                <a:bodyPr wrap="square">
                  <a:spAutoFit/>
                </a:bodyPr>
                <a:lstStyle/>
                <a:p>
                  <a:pPr algn="just"/>
                  <a:r>
                    <a:rPr lang="en-US" altLang="zh-CN" sz="2400" b="1" dirty="0">
                      <a:solidFill>
                        <a:srgbClr val="083CB0"/>
                      </a:solidFill>
                      <a:latin typeface="+mn-lt"/>
                      <a:ea typeface="+mn-ea"/>
                    </a:rPr>
                    <a:t>对于低分辨率转换器，电阻分压DAC可能更具吸引力</a:t>
                  </a:r>
                </a:p>
              </p:txBody>
            </p:sp>
            <p:sp>
              <p:nvSpPr>
                <p:cNvPr id="19" name="矩形 18"/>
                <p:cNvSpPr/>
                <p:nvPr/>
              </p:nvSpPr>
              <p:spPr>
                <a:xfrm>
                  <a:off x="3083938" y="5427860"/>
                  <a:ext cx="6320516" cy="460375"/>
                </a:xfrm>
                <a:prstGeom prst="rect">
                  <a:avLst/>
                </a:prstGeom>
              </p:spPr>
              <p:txBody>
                <a:bodyPr wrap="square">
                  <a:spAutoFit/>
                </a:bodyPr>
                <a:lstStyle/>
                <a:p>
                  <a:pPr algn="just"/>
                  <a:r>
                    <a:rPr lang="zh-CN" altLang="en-US" sz="2400" b="1" dirty="0">
                      <a:solidFill>
                        <a:srgbClr val="083CB0"/>
                      </a:solidFill>
                      <a:latin typeface="+mn-lt"/>
                      <a:ea typeface="+mn-ea"/>
                    </a:rPr>
                    <a:t>固定</a:t>
                  </a:r>
                  <a:r>
                    <a:rPr lang="en-US" altLang="zh-CN" sz="2400" b="1" dirty="0">
                      <a:solidFill>
                        <a:srgbClr val="083CB0"/>
                      </a:solidFill>
                      <a:latin typeface="+mn-lt"/>
                      <a:ea typeface="+mn-ea"/>
                    </a:rPr>
                    <a:t>的步长</a:t>
                  </a:r>
                  <a:r>
                    <a:rPr lang="zh-CN" altLang="en-US" sz="2400" b="1" dirty="0">
                      <a:solidFill>
                        <a:srgbClr val="083CB0"/>
                      </a:solidFill>
                      <a:latin typeface="+mn-lt"/>
                      <a:ea typeface="+mn-ea"/>
                    </a:rPr>
                    <a:t>使它拥有</a:t>
                  </a:r>
                  <a:r>
                    <a:rPr lang="en-US" altLang="zh-CN" sz="2400" b="1" dirty="0">
                      <a:solidFill>
                        <a:srgbClr val="083CB0"/>
                      </a:solidFill>
                      <a:latin typeface="+mn-lt"/>
                      <a:ea typeface="+mn-ea"/>
                    </a:rPr>
                    <a:t>良好的DNL特性</a:t>
                  </a:r>
                </a:p>
              </p:txBody>
            </p:sp>
            <p:sp>
              <p:nvSpPr>
                <p:cNvPr id="20" name="左大括号 19"/>
                <p:cNvSpPr/>
                <p:nvPr/>
              </p:nvSpPr>
              <p:spPr>
                <a:xfrm>
                  <a:off x="2500760" y="4472245"/>
                  <a:ext cx="432048" cy="12961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7" name="矩形 16"/>
              <p:cNvSpPr/>
              <p:nvPr/>
            </p:nvSpPr>
            <p:spPr>
              <a:xfrm>
                <a:off x="1404148" y="4920262"/>
                <a:ext cx="693420" cy="398780"/>
              </a:xfrm>
              <a:prstGeom prst="rect">
                <a:avLst/>
              </a:prstGeom>
            </p:spPr>
            <p:txBody>
              <a:bodyPr wrap="none">
                <a:spAutoFit/>
              </a:bodyPr>
              <a:lstStyle/>
              <a:p>
                <a:r>
                  <a:rPr lang="zh-CN" altLang="en-US" sz="2000" b="1" dirty="0">
                    <a:solidFill>
                      <a:srgbClr val="FF0000"/>
                    </a:solidFill>
                    <a:latin typeface="+mn-lt"/>
                    <a:ea typeface="+mn-ea"/>
                  </a:rPr>
                  <a:t>优点</a:t>
                </a:r>
              </a:p>
            </p:txBody>
          </p:sp>
        </p:grpSp>
        <p:grpSp>
          <p:nvGrpSpPr>
            <p:cNvPr id="10" name="组合 9"/>
            <p:cNvGrpSpPr/>
            <p:nvPr/>
          </p:nvGrpSpPr>
          <p:grpSpPr>
            <a:xfrm>
              <a:off x="1403648" y="2012468"/>
              <a:ext cx="8153032" cy="1353394"/>
              <a:chOff x="1505743" y="2012468"/>
              <a:chExt cx="8153032" cy="1353394"/>
            </a:xfrm>
          </p:grpSpPr>
          <p:grpSp>
            <p:nvGrpSpPr>
              <p:cNvPr id="12" name="组合 11"/>
              <p:cNvGrpSpPr/>
              <p:nvPr/>
            </p:nvGrpSpPr>
            <p:grpSpPr>
              <a:xfrm>
                <a:off x="2409214" y="2012468"/>
                <a:ext cx="7249561" cy="1353394"/>
                <a:chOff x="2409214" y="2012468"/>
                <a:chExt cx="7249561" cy="1353394"/>
              </a:xfrm>
            </p:grpSpPr>
            <p:sp>
              <p:nvSpPr>
                <p:cNvPr id="14" name="矩形 13"/>
                <p:cNvSpPr/>
                <p:nvPr/>
              </p:nvSpPr>
              <p:spPr>
                <a:xfrm>
                  <a:off x="2799929" y="2905487"/>
                  <a:ext cx="6858846" cy="460375"/>
                </a:xfrm>
                <a:prstGeom prst="rect">
                  <a:avLst/>
                </a:prstGeom>
              </p:spPr>
              <p:txBody>
                <a:bodyPr wrap="square">
                  <a:spAutoFit/>
                </a:bodyPr>
                <a:lstStyle/>
                <a:p>
                  <a:r>
                    <a:rPr lang="zh-CN" altLang="en-US" sz="2400" b="1" dirty="0">
                      <a:solidFill>
                        <a:srgbClr val="083CB0"/>
                      </a:solidFill>
                      <a:latin typeface="+mn-lt"/>
                      <a:ea typeface="+mn-ea"/>
                    </a:rPr>
                    <a:t>获得</a:t>
                  </a:r>
                  <a:r>
                    <a:rPr lang="en-US" altLang="zh-CN" sz="2400" b="1" dirty="0">
                      <a:solidFill>
                        <a:srgbClr val="083CB0"/>
                      </a:solidFill>
                      <a:latin typeface="+mn-lt"/>
                      <a:ea typeface="+mn-ea"/>
                    </a:rPr>
                    <a:t>DAC传输曲线</a:t>
                  </a:r>
                  <a:r>
                    <a:rPr lang="zh-CN" altLang="en-US" sz="2400" b="1" dirty="0">
                      <a:solidFill>
                        <a:srgbClr val="083CB0"/>
                      </a:solidFill>
                      <a:latin typeface="+mn-lt"/>
                      <a:ea typeface="+mn-ea"/>
                    </a:rPr>
                    <a:t>的测试时间较长</a:t>
                  </a:r>
                  <a:r>
                    <a:rPr lang="en-US" altLang="zh-CN" sz="2400" b="1" dirty="0">
                      <a:solidFill>
                        <a:srgbClr val="083CB0"/>
                      </a:solidFill>
                      <a:latin typeface="+mn-lt"/>
                      <a:ea typeface="+mn-ea"/>
                    </a:rPr>
                    <a:t> </a:t>
                  </a:r>
                  <a:endParaRPr lang="zh-CN" altLang="en-US" sz="2400" b="1" dirty="0">
                    <a:solidFill>
                      <a:srgbClr val="083CB0"/>
                    </a:solidFill>
                    <a:latin typeface="+mn-lt"/>
                    <a:ea typeface="+mn-ea"/>
                  </a:endParaRPr>
                </a:p>
              </p:txBody>
            </p:sp>
            <p:sp>
              <p:nvSpPr>
                <p:cNvPr id="15" name="左大括号 14"/>
                <p:cNvSpPr/>
                <p:nvPr/>
              </p:nvSpPr>
              <p:spPr>
                <a:xfrm>
                  <a:off x="2409214" y="2012468"/>
                  <a:ext cx="288032" cy="11521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3" name="矩形 12"/>
              <p:cNvSpPr/>
              <p:nvPr/>
            </p:nvSpPr>
            <p:spPr>
              <a:xfrm>
                <a:off x="1505743" y="2388513"/>
                <a:ext cx="693420" cy="398780"/>
              </a:xfrm>
              <a:prstGeom prst="rect">
                <a:avLst/>
              </a:prstGeom>
            </p:spPr>
            <p:txBody>
              <a:bodyPr wrap="none">
                <a:spAutoFit/>
              </a:bodyPr>
              <a:lstStyle/>
              <a:p>
                <a:r>
                  <a:rPr lang="zh-CN" altLang="en-US" sz="2000" b="1" dirty="0">
                    <a:solidFill>
                      <a:srgbClr val="FF0000"/>
                    </a:solidFill>
                    <a:latin typeface="+mn-lt"/>
                    <a:ea typeface="+mn-ea"/>
                  </a:rPr>
                  <a:t>缺点</a:t>
                </a:r>
              </a:p>
            </p:txBody>
          </p:sp>
        </p:grpSp>
        <p:sp>
          <p:nvSpPr>
            <p:cNvPr id="11" name="左大括号 10"/>
            <p:cNvSpPr/>
            <p:nvPr/>
          </p:nvSpPr>
          <p:spPr>
            <a:xfrm>
              <a:off x="1043608" y="2586627"/>
              <a:ext cx="360040" cy="24985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ransition spd="slow">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67544" y="908720"/>
            <a:ext cx="8352928" cy="504056"/>
          </a:xfrm>
        </p:spPr>
        <p:txBody>
          <a:bodyPr lIns="0" tIns="0" rIns="0" bIns="0"/>
          <a:lstStyle/>
          <a:p>
            <a:pPr marL="0" lvl="0" indent="0">
              <a:spcBef>
                <a:spcPct val="0"/>
              </a:spcBef>
              <a:buClrTx/>
              <a:buSzTx/>
              <a:buNone/>
            </a:pPr>
            <a:r>
              <a:rPr lang="en-US" altLang="zh-CN" dirty="0">
                <a:solidFill>
                  <a:srgbClr val="FF0000"/>
                </a:solidFill>
              </a:rPr>
              <a:t>二进制加权DAC</a:t>
            </a:r>
            <a:r>
              <a:rPr lang="zh-CN" altLang="en-US" dirty="0">
                <a:solidFill>
                  <a:srgbClr val="FF0000"/>
                </a:solidFill>
              </a:rPr>
              <a:t>：</a:t>
            </a:r>
            <a:r>
              <a:rPr lang="en-US" altLang="zh-CN" sz="2400" kern="1200" dirty="0"/>
              <a:t>如果DAC的分辨率超过6或7位，则二进制加权DAC通常会比电阻分压器</a:t>
            </a:r>
            <a:r>
              <a:rPr lang="zh-CN" altLang="en-US" sz="2400" kern="1200" dirty="0"/>
              <a:t>结</a:t>
            </a:r>
            <a:r>
              <a:rPr lang="en-US" altLang="zh-CN" sz="2400" kern="1200" dirty="0"/>
              <a:t>构更有效地利用硅面积。</a:t>
            </a: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684" y="2852936"/>
            <a:ext cx="5688632" cy="2880730"/>
          </a:xfrm>
          <a:prstGeom prst="rect">
            <a:avLst/>
          </a:prstGeom>
        </p:spPr>
      </p:pic>
      <p:sp>
        <p:nvSpPr>
          <p:cNvPr id="10" name="矩形 9"/>
          <p:cNvSpPr/>
          <p:nvPr/>
        </p:nvSpPr>
        <p:spPr>
          <a:xfrm>
            <a:off x="3059832" y="5764614"/>
            <a:ext cx="2583180" cy="368300"/>
          </a:xfrm>
          <a:prstGeom prst="rect">
            <a:avLst/>
          </a:prstGeom>
        </p:spPr>
        <p:txBody>
          <a:bodyPr wrap="none">
            <a:spAutoFit/>
          </a:bodyPr>
          <a:lstStyle/>
          <a:p>
            <a:pPr algn="l"/>
            <a:r>
              <a:rPr lang="zh-CN" altLang="en-US" dirty="0"/>
              <a:t>4位R / 2R电阻梯形DAC</a:t>
            </a:r>
          </a:p>
        </p:txBody>
      </p:sp>
      <p:sp>
        <p:nvSpPr>
          <p:cNvPr id="12" name="标题 1"/>
          <p:cNvSpPr txBox="1"/>
          <p:nvPr/>
        </p:nvSpPr>
        <p:spPr bwMode="auto">
          <a:xfrm>
            <a:off x="1907704" y="2704"/>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4.2 DAC</a:t>
            </a:r>
            <a:r>
              <a:rPr lang="zh-CN" altLang="en-US" sz="3200" kern="0" dirty="0">
                <a:solidFill>
                  <a:srgbClr val="990000"/>
                </a:solidFill>
                <a:latin typeface="Comic Sans MS" panose="030F0702030302020204" pitchFamily="66" charset="0"/>
                <a:ea typeface="隶书" panose="02010509060101010101" pitchFamily="49" charset="-122"/>
              </a:rPr>
              <a:t>结构</a:t>
            </a:r>
          </a:p>
        </p:txBody>
      </p:sp>
    </p:spTree>
  </p:cSld>
  <p:clrMapOvr>
    <a:masterClrMapping/>
  </p:clrMapOvr>
  <p:transition spd="slow">
    <p:zoom/>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92163" y="908050"/>
            <a:ext cx="8351837" cy="504825"/>
          </a:xfrm>
        </p:spPr>
        <p:txBody>
          <a:bodyPr lIns="0" tIns="0" rIns="0" bIns="0"/>
          <a:lstStyle/>
          <a:p>
            <a:pPr marL="0" lvl="0" indent="0">
              <a:spcBef>
                <a:spcPct val="0"/>
              </a:spcBef>
              <a:buClrTx/>
              <a:buSzTx/>
              <a:buNone/>
            </a:pPr>
            <a:r>
              <a:rPr lang="en-US" altLang="zh-CN" dirty="0">
                <a:solidFill>
                  <a:srgbClr val="FF0000"/>
                </a:solidFill>
              </a:rPr>
              <a:t>二进制加权DAC</a:t>
            </a:r>
            <a:r>
              <a:rPr lang="zh-CN" altLang="en-US" dirty="0">
                <a:solidFill>
                  <a:srgbClr val="FF0000"/>
                </a:solidFill>
              </a:rPr>
              <a:t>：</a:t>
            </a:r>
            <a:r>
              <a:rPr lang="en-US" altLang="zh-CN" sz="2400" kern="1200" dirty="0"/>
              <a:t>基于二进制加权电流或电压的总和.</a:t>
            </a:r>
            <a:endParaRPr lang="en-US" altLang="zh-CN" kern="1200" dirty="0"/>
          </a:p>
        </p:txBody>
      </p:sp>
      <p:sp>
        <p:nvSpPr>
          <p:cNvPr id="8" name="标题 1"/>
          <p:cNvSpPr txBox="1"/>
          <p:nvPr/>
        </p:nvSpPr>
        <p:spPr bwMode="auto">
          <a:xfrm>
            <a:off x="1979712" y="53975"/>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4.2 DAC</a:t>
            </a:r>
            <a:r>
              <a:rPr lang="zh-CN" altLang="en-US" sz="3200" kern="0" dirty="0">
                <a:solidFill>
                  <a:srgbClr val="990000"/>
                </a:solidFill>
                <a:latin typeface="Comic Sans MS" panose="030F0702030302020204" pitchFamily="66" charset="0"/>
                <a:ea typeface="隶书" panose="02010509060101010101" pitchFamily="49" charset="-122"/>
              </a:rPr>
              <a:t>结构</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2191339"/>
            <a:ext cx="4970537" cy="3758611"/>
          </a:xfrm>
          <a:prstGeom prst="rect">
            <a:avLst/>
          </a:prstGeom>
        </p:spPr>
      </p:pic>
      <p:sp>
        <p:nvSpPr>
          <p:cNvPr id="9" name="矩形 8"/>
          <p:cNvSpPr/>
          <p:nvPr/>
        </p:nvSpPr>
        <p:spPr>
          <a:xfrm>
            <a:off x="813717" y="5949950"/>
            <a:ext cx="7829624" cy="645160"/>
          </a:xfrm>
          <a:prstGeom prst="rect">
            <a:avLst/>
          </a:prstGeom>
        </p:spPr>
        <p:txBody>
          <a:bodyPr wrap="square">
            <a:spAutoFit/>
          </a:bodyPr>
          <a:lstStyle/>
          <a:p>
            <a:r>
              <a:rPr lang="zh-CN" altLang="en-US" dirty="0"/>
              <a:t>电流控制DAC产生电流输出而不是电压输出。 可以使用负载电阻将电流转换为电压</a:t>
            </a:r>
          </a:p>
        </p:txBody>
      </p:sp>
    </p:spTree>
  </p:cSld>
  <p:clrMapOvr>
    <a:overrideClrMapping bg1="lt1" tx1="dk1" bg2="lt2" tx2="dk2" accent1="accent1" accent2="accent2" accent3="accent3" accent4="accent4" accent5="accent5" accent6="accent6" hlink="hlink" folHlink="folHlink"/>
  </p:clrMapOvr>
  <p:transition spd="slow">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67544" y="908720"/>
            <a:ext cx="8352928" cy="504056"/>
          </a:xfrm>
        </p:spPr>
        <p:txBody>
          <a:bodyPr lIns="0" tIns="0" rIns="0" bIns="0"/>
          <a:lstStyle/>
          <a:p>
            <a:pPr marL="0" lvl="0" indent="0">
              <a:spcBef>
                <a:spcPct val="0"/>
              </a:spcBef>
              <a:buClrTx/>
              <a:buSzTx/>
              <a:buNone/>
            </a:pPr>
            <a:r>
              <a:rPr lang="en-US" altLang="zh-CN" dirty="0">
                <a:solidFill>
                  <a:srgbClr val="FF0000"/>
                </a:solidFill>
                <a:sym typeface="+mn-ea"/>
              </a:rPr>
              <a:t>二进制加权DAC的优</a:t>
            </a:r>
            <a:r>
              <a:rPr lang="zh-CN" altLang="en-US" dirty="0">
                <a:solidFill>
                  <a:srgbClr val="FF0000"/>
                </a:solidFill>
                <a:sym typeface="+mn-ea"/>
              </a:rPr>
              <a:t>点</a:t>
            </a:r>
            <a:r>
              <a:rPr lang="zh-CN" altLang="en-US" dirty="0">
                <a:solidFill>
                  <a:srgbClr val="FF0000"/>
                </a:solidFill>
              </a:rPr>
              <a:t>：</a:t>
            </a:r>
            <a:endParaRPr lang="en-US" altLang="zh-CN" kern="1200" dirty="0"/>
          </a:p>
        </p:txBody>
      </p:sp>
      <p:sp>
        <p:nvSpPr>
          <p:cNvPr id="2" name="矩形 1"/>
          <p:cNvSpPr/>
          <p:nvPr/>
        </p:nvSpPr>
        <p:spPr>
          <a:xfrm>
            <a:off x="233772" y="2305615"/>
            <a:ext cx="8676456" cy="2676525"/>
          </a:xfrm>
          <a:prstGeom prst="rect">
            <a:avLst/>
          </a:prstGeom>
        </p:spPr>
        <p:txBody>
          <a:bodyPr wrap="square">
            <a:spAutoFit/>
          </a:bodyPr>
          <a:lstStyle/>
          <a:p>
            <a:pPr marL="457200" indent="-457200" algn="just" latinLnBrk="0">
              <a:lnSpc>
                <a:spcPct val="200000"/>
              </a:lnSpc>
              <a:buFont typeface="Wingdings" panose="05000000000000000000" pitchFamily="2" charset="2"/>
              <a:buChar char="u"/>
            </a:pPr>
            <a:r>
              <a:rPr lang="zh-CN" altLang="en-US" sz="2800" b="1" dirty="0">
                <a:solidFill>
                  <a:srgbClr val="083CB0"/>
                </a:solidFill>
                <a:latin typeface="+mn-lt"/>
                <a:ea typeface="+mn-ea"/>
              </a:rPr>
              <a:t>能更有效的利用硅面积</a:t>
            </a:r>
            <a:endParaRPr lang="en-US" altLang="zh-CN" sz="2800" b="1" dirty="0">
              <a:solidFill>
                <a:srgbClr val="083CB0"/>
              </a:solidFill>
              <a:latin typeface="+mn-lt"/>
              <a:ea typeface="+mn-ea"/>
            </a:endParaRPr>
          </a:p>
          <a:p>
            <a:pPr marL="457200" indent="-457200" algn="just" latinLnBrk="0">
              <a:lnSpc>
                <a:spcPct val="200000"/>
              </a:lnSpc>
              <a:buFont typeface="Wingdings" panose="05000000000000000000" pitchFamily="2" charset="2"/>
              <a:buChar char="u"/>
            </a:pPr>
            <a:r>
              <a:rPr lang="zh-CN" altLang="en-US" sz="2800" b="1" dirty="0">
                <a:solidFill>
                  <a:srgbClr val="083CB0"/>
                </a:solidFill>
                <a:latin typeface="+mn-lt"/>
                <a:ea typeface="+mn-ea"/>
              </a:rPr>
              <a:t>与强力全码测试方法相比，主载波方法减少了</a:t>
            </a:r>
            <a:r>
              <a:rPr lang="en-US" altLang="zh-CN" sz="2800" b="1" dirty="0">
                <a:solidFill>
                  <a:srgbClr val="083CB0"/>
                </a:solidFill>
                <a:latin typeface="+mn-lt"/>
                <a:ea typeface="+mn-ea"/>
              </a:rPr>
              <a:t>INL</a:t>
            </a:r>
            <a:r>
              <a:rPr lang="zh-CN" altLang="en-US" sz="2800" b="1" dirty="0">
                <a:solidFill>
                  <a:srgbClr val="083CB0"/>
                </a:solidFill>
                <a:latin typeface="+mn-lt"/>
                <a:ea typeface="+mn-ea"/>
              </a:rPr>
              <a:t>和</a:t>
            </a:r>
            <a:r>
              <a:rPr lang="en-US" altLang="zh-CN" sz="2800" b="1" dirty="0">
                <a:solidFill>
                  <a:srgbClr val="083CB0"/>
                </a:solidFill>
                <a:latin typeface="+mn-lt"/>
                <a:ea typeface="+mn-ea"/>
              </a:rPr>
              <a:t>DNL</a:t>
            </a:r>
            <a:r>
              <a:rPr lang="zh-CN" altLang="en-US" sz="2800" b="1" dirty="0">
                <a:solidFill>
                  <a:srgbClr val="083CB0"/>
                </a:solidFill>
                <a:latin typeface="+mn-lt"/>
                <a:ea typeface="+mn-ea"/>
              </a:rPr>
              <a:t>的测试时间</a:t>
            </a:r>
          </a:p>
        </p:txBody>
      </p:sp>
      <p:sp>
        <p:nvSpPr>
          <p:cNvPr id="5" name="标题 1"/>
          <p:cNvSpPr txBox="1"/>
          <p:nvPr/>
        </p:nvSpPr>
        <p:spPr bwMode="auto">
          <a:xfrm>
            <a:off x="1979712" y="54645"/>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4.2 DAC</a:t>
            </a:r>
            <a:r>
              <a:rPr lang="zh-CN" altLang="en-US" sz="3200" kern="0" dirty="0">
                <a:solidFill>
                  <a:srgbClr val="990000"/>
                </a:solidFill>
                <a:latin typeface="Comic Sans MS" panose="030F0702030302020204" pitchFamily="66" charset="0"/>
                <a:ea typeface="隶书" panose="02010509060101010101" pitchFamily="49" charset="-122"/>
              </a:rPr>
              <a:t>结构</a:t>
            </a:r>
          </a:p>
        </p:txBody>
      </p:sp>
    </p:spTree>
  </p:cSld>
  <p:clrMapOvr>
    <a:masterClrMapping/>
  </p:clrMapOvr>
  <p:transition spd="slow">
    <p:zoom/>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945" y="2359871"/>
            <a:ext cx="6228109" cy="3612774"/>
          </a:xfrm>
          <a:prstGeom prst="rect">
            <a:avLst/>
          </a:prstGeom>
        </p:spPr>
      </p:pic>
      <p:sp>
        <p:nvSpPr>
          <p:cNvPr id="3" name="内容占位符 2"/>
          <p:cNvSpPr>
            <a:spLocks noGrp="1"/>
          </p:cNvSpPr>
          <p:nvPr>
            <p:ph idx="4294967295"/>
          </p:nvPr>
        </p:nvSpPr>
        <p:spPr>
          <a:xfrm>
            <a:off x="792163" y="908050"/>
            <a:ext cx="8351837" cy="2448942"/>
          </a:xfrm>
        </p:spPr>
        <p:txBody>
          <a:bodyPr lIns="0" tIns="0" rIns="0" bIns="0"/>
          <a:lstStyle/>
          <a:p>
            <a:pPr marL="0" lvl="0" indent="0">
              <a:spcBef>
                <a:spcPct val="0"/>
              </a:spcBef>
              <a:buClrTx/>
              <a:buSzTx/>
              <a:buNone/>
            </a:pPr>
            <a:r>
              <a:rPr lang="en-US" altLang="zh-CN" dirty="0">
                <a:solidFill>
                  <a:srgbClr val="FF0000"/>
                </a:solidFill>
              </a:rPr>
              <a:t>PWM</a:t>
            </a:r>
            <a:r>
              <a:rPr lang="zh-CN" altLang="en-US" dirty="0">
                <a:solidFill>
                  <a:srgbClr val="FF0000"/>
                </a:solidFill>
              </a:rPr>
              <a:t> </a:t>
            </a:r>
            <a:r>
              <a:rPr lang="en-US" altLang="zh-CN" dirty="0">
                <a:solidFill>
                  <a:srgbClr val="FF0000"/>
                </a:solidFill>
              </a:rPr>
              <a:t>DAC:</a:t>
            </a:r>
            <a:r>
              <a:rPr lang="en-US" altLang="zh-CN" sz="2400" kern="1200" dirty="0"/>
              <a:t>使用占空比变化的高频脉冲序列</a:t>
            </a:r>
            <a:r>
              <a:rPr lang="zh-CN" altLang="en-US" sz="2400" kern="1200" dirty="0"/>
              <a:t>来</a:t>
            </a:r>
            <a:r>
              <a:rPr lang="en-US" altLang="zh-CN" sz="2400" kern="1200" dirty="0"/>
              <a:t>调整其输出电压</a:t>
            </a:r>
            <a:r>
              <a:rPr lang="zh-CN" altLang="en-US" sz="2400" kern="1200" dirty="0"/>
              <a:t>。由</a:t>
            </a:r>
            <a:r>
              <a:rPr lang="zh-CN" altLang="en-US" sz="2400" kern="1200" dirty="0">
                <a:sym typeface="+mn-ea"/>
              </a:rPr>
              <a:t>占空比控制</a:t>
            </a:r>
            <a:r>
              <a:rPr lang="en-US" altLang="zh-CN" sz="2400" kern="1200" dirty="0">
                <a:sym typeface="+mn-ea"/>
              </a:rPr>
              <a:t>1</a:t>
            </a:r>
            <a:r>
              <a:rPr lang="zh-CN" altLang="en-US" sz="2400" kern="1200" dirty="0">
                <a:sym typeface="+mn-ea"/>
              </a:rPr>
              <a:t>位</a:t>
            </a:r>
            <a:r>
              <a:rPr lang="en-US" altLang="zh-CN" sz="2400" kern="1200" dirty="0">
                <a:sym typeface="+mn-ea"/>
              </a:rPr>
              <a:t>DAC</a:t>
            </a:r>
            <a:r>
              <a:rPr lang="zh-CN" altLang="en-US" sz="2400" kern="1200" dirty="0">
                <a:sym typeface="+mn-ea"/>
              </a:rPr>
              <a:t>在 </a:t>
            </a:r>
            <a:r>
              <a:rPr lang="en-US" altLang="zh-CN" sz="2400" kern="1200" dirty="0">
                <a:sym typeface="+mn-ea"/>
              </a:rPr>
              <a:t>VFS+</a:t>
            </a:r>
            <a:r>
              <a:rPr lang="zh-CN" altLang="en-US" sz="2400" kern="1200" dirty="0">
                <a:sym typeface="+mn-ea"/>
              </a:rPr>
              <a:t>、</a:t>
            </a:r>
            <a:r>
              <a:rPr lang="en-US" altLang="zh-CN" sz="2400" kern="1200" dirty="0">
                <a:sym typeface="+mn-ea"/>
              </a:rPr>
              <a:t>VFS-</a:t>
            </a:r>
            <a:r>
              <a:rPr lang="zh-CN" altLang="en-US" sz="2400" kern="1200" dirty="0">
                <a:sym typeface="+mn-ea"/>
              </a:rPr>
              <a:t>电压值上占用的时间。</a:t>
            </a:r>
            <a:endParaRPr lang="en-US" altLang="zh-CN" sz="2400" kern="1200" dirty="0"/>
          </a:p>
        </p:txBody>
      </p:sp>
      <p:sp>
        <p:nvSpPr>
          <p:cNvPr id="7" name="标题 1"/>
          <p:cNvSpPr txBox="1"/>
          <p:nvPr/>
        </p:nvSpPr>
        <p:spPr bwMode="auto">
          <a:xfrm>
            <a:off x="2123728" y="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4.2 DAC</a:t>
            </a:r>
            <a:r>
              <a:rPr lang="zh-CN" altLang="en-US" sz="3200" kern="0" dirty="0">
                <a:solidFill>
                  <a:srgbClr val="990000"/>
                </a:solidFill>
                <a:latin typeface="Comic Sans MS" panose="030F0702030302020204" pitchFamily="66" charset="0"/>
                <a:ea typeface="隶书" panose="02010509060101010101" pitchFamily="49" charset="-122"/>
              </a:rPr>
              <a:t>结构</a:t>
            </a:r>
          </a:p>
        </p:txBody>
      </p:sp>
      <p:sp>
        <p:nvSpPr>
          <p:cNvPr id="9" name="矩形 8"/>
          <p:cNvSpPr/>
          <p:nvPr/>
        </p:nvSpPr>
        <p:spPr>
          <a:xfrm>
            <a:off x="2843808" y="6165304"/>
            <a:ext cx="4572000" cy="368300"/>
          </a:xfrm>
          <a:prstGeom prst="rect">
            <a:avLst/>
          </a:prstGeom>
        </p:spPr>
        <p:txBody>
          <a:bodyPr>
            <a:spAutoFit/>
          </a:bodyPr>
          <a:lstStyle/>
          <a:p>
            <a:r>
              <a:rPr lang="en-US" altLang="zh-CN" dirty="0"/>
              <a:t>       </a:t>
            </a:r>
            <a:r>
              <a:rPr lang="zh-CN" altLang="en-US" dirty="0"/>
              <a:t>脉宽调制（PWM）DAC</a:t>
            </a:r>
          </a:p>
        </p:txBody>
      </p:sp>
    </p:spTree>
  </p:cSld>
  <p:clrMapOvr>
    <a:overrideClrMapping bg1="lt1" tx1="dk1" bg2="lt2" tx2="dk2" accent1="accent1" accent2="accent2" accent3="accent3" accent4="accent4" accent5="accent5" accent6="accent6" hlink="hlink" folHlink="folHlink"/>
  </p:clrMapOvr>
  <p:transition spd="slow">
    <p:zoom/>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99592" y="920301"/>
            <a:ext cx="8118648" cy="1512888"/>
          </a:xfrm>
        </p:spPr>
        <p:txBody>
          <a:bodyPr lIns="0" tIns="0" rIns="0" bIns="0"/>
          <a:lstStyle/>
          <a:p>
            <a:pPr marL="0" lvl="0" indent="0">
              <a:spcBef>
                <a:spcPct val="0"/>
              </a:spcBef>
              <a:buClrTx/>
              <a:buSzTx/>
              <a:buNone/>
            </a:pPr>
            <a:r>
              <a:rPr lang="en-US" altLang="zh-CN" dirty="0">
                <a:solidFill>
                  <a:srgbClr val="FF0000"/>
                </a:solidFill>
              </a:rPr>
              <a:t>PWM</a:t>
            </a:r>
            <a:r>
              <a:rPr lang="zh-CN" altLang="en-US" dirty="0">
                <a:solidFill>
                  <a:srgbClr val="FF0000"/>
                </a:solidFill>
              </a:rPr>
              <a:t> </a:t>
            </a:r>
            <a:r>
              <a:rPr lang="en-US" altLang="zh-CN" dirty="0">
                <a:solidFill>
                  <a:srgbClr val="FF0000"/>
                </a:solidFill>
              </a:rPr>
              <a:t>DAC</a:t>
            </a:r>
            <a:endParaRPr lang="en-US" altLang="zh-CN" kern="1200" dirty="0"/>
          </a:p>
        </p:txBody>
      </p:sp>
      <p:sp>
        <p:nvSpPr>
          <p:cNvPr id="7" name="矩形 6"/>
          <p:cNvSpPr/>
          <p:nvPr/>
        </p:nvSpPr>
        <p:spPr>
          <a:xfrm>
            <a:off x="323528" y="1639741"/>
            <a:ext cx="8568952" cy="1198880"/>
          </a:xfrm>
          <a:prstGeom prst="rect">
            <a:avLst/>
          </a:prstGeom>
        </p:spPr>
        <p:txBody>
          <a:bodyPr wrap="square">
            <a:spAutoFit/>
          </a:bodyPr>
          <a:lstStyle/>
          <a:p>
            <a:pPr marL="342900" indent="-342900" algn="just">
              <a:buFont typeface="Wingdings" panose="05000000000000000000" pitchFamily="2" charset="2"/>
              <a:buChar char="u"/>
            </a:pPr>
            <a:r>
              <a:rPr lang="en-US" altLang="zh-CN" sz="2400" b="1" dirty="0">
                <a:solidFill>
                  <a:srgbClr val="083CB0"/>
                </a:solidFill>
                <a:latin typeface="+mn-lt"/>
                <a:ea typeface="+mn-ea"/>
                <a:sym typeface="+mn-ea"/>
              </a:rPr>
              <a:t>PWM</a:t>
            </a:r>
            <a:r>
              <a:rPr lang="zh-CN" altLang="en-US" sz="2400" b="1" dirty="0">
                <a:solidFill>
                  <a:srgbClr val="083CB0"/>
                </a:solidFill>
                <a:latin typeface="+mn-lt"/>
                <a:ea typeface="+mn-ea"/>
                <a:sym typeface="+mn-ea"/>
              </a:rPr>
              <a:t>结构是通过模拟电路生成变化的占空比，因此并不能保证此类电路的单调性，有赖于模拟电路的运行。</a:t>
            </a:r>
            <a:r>
              <a:rPr lang="zh-CN" altLang="en-US" sz="2400" b="1" dirty="0">
                <a:solidFill>
                  <a:srgbClr val="083CB0"/>
                </a:solidFill>
                <a:latin typeface="+mn-lt"/>
                <a:ea typeface="+mn-ea"/>
              </a:rPr>
              <a:t>对所有的</a:t>
            </a:r>
            <a:r>
              <a:rPr lang="en-US" altLang="zh-CN" sz="2400" b="1" dirty="0">
                <a:solidFill>
                  <a:srgbClr val="083CB0"/>
                </a:solidFill>
                <a:latin typeface="+mn-lt"/>
                <a:ea typeface="+mn-ea"/>
              </a:rPr>
              <a:t>PWM DAC</a:t>
            </a:r>
            <a:r>
              <a:rPr lang="zh-CN" altLang="en-US" sz="2400" b="1" dirty="0">
                <a:solidFill>
                  <a:srgbClr val="083CB0"/>
                </a:solidFill>
                <a:latin typeface="+mn-lt"/>
                <a:ea typeface="+mn-ea"/>
              </a:rPr>
              <a:t>而言，</a:t>
            </a:r>
            <a:r>
              <a:rPr lang="en-US" altLang="zh-CN" sz="2400" b="1" dirty="0">
                <a:solidFill>
                  <a:srgbClr val="083CB0"/>
                </a:solidFill>
                <a:latin typeface="+mn-lt"/>
                <a:ea typeface="+mn-ea"/>
              </a:rPr>
              <a:t>INL</a:t>
            </a:r>
            <a:r>
              <a:rPr lang="zh-CN" altLang="en-US" sz="2400" b="1" dirty="0">
                <a:solidFill>
                  <a:srgbClr val="083CB0"/>
                </a:solidFill>
                <a:latin typeface="+mn-lt"/>
                <a:ea typeface="+mn-ea"/>
              </a:rPr>
              <a:t>是它们潜在的短板。</a:t>
            </a:r>
          </a:p>
        </p:txBody>
      </p:sp>
      <p:sp>
        <p:nvSpPr>
          <p:cNvPr id="8" name="矩形 7"/>
          <p:cNvSpPr/>
          <p:nvPr/>
        </p:nvSpPr>
        <p:spPr>
          <a:xfrm>
            <a:off x="323528" y="3796260"/>
            <a:ext cx="8549022" cy="1198880"/>
          </a:xfrm>
          <a:prstGeom prst="rect">
            <a:avLst/>
          </a:prstGeom>
        </p:spPr>
        <p:txBody>
          <a:bodyPr wrap="square">
            <a:spAutoFit/>
          </a:bodyPr>
          <a:lstStyle/>
          <a:p>
            <a:pPr marL="342900" indent="-342900" algn="just">
              <a:buFont typeface="Wingdings" panose="05000000000000000000" pitchFamily="2" charset="2"/>
              <a:buChar char="u"/>
            </a:pPr>
            <a:r>
              <a:rPr lang="zh-CN" altLang="en-US" sz="2400" b="1" dirty="0">
                <a:solidFill>
                  <a:srgbClr val="083CB0"/>
                </a:solidFill>
                <a:latin typeface="+mn-lt"/>
                <a:ea typeface="+mn-ea"/>
              </a:rPr>
              <a:t>在本质上，</a:t>
            </a:r>
            <a:r>
              <a:rPr lang="en-US" altLang="zh-CN" sz="2400" b="1" dirty="0">
                <a:solidFill>
                  <a:srgbClr val="083CB0"/>
                </a:solidFill>
                <a:latin typeface="+mn-lt"/>
                <a:ea typeface="+mn-ea"/>
              </a:rPr>
              <a:t>PWM DAC与电阻分压DAC相似。 为了获得高分辨率DAC，PWM DAC必须能够在极短的时间内调整脉冲沿。 </a:t>
            </a:r>
            <a:endParaRPr lang="zh-CN" altLang="en-US" sz="2400" b="1" dirty="0">
              <a:solidFill>
                <a:srgbClr val="083CB0"/>
              </a:solidFill>
              <a:latin typeface="+mn-lt"/>
              <a:ea typeface="+mn-ea"/>
            </a:endParaRPr>
          </a:p>
        </p:txBody>
      </p:sp>
      <p:sp>
        <p:nvSpPr>
          <p:cNvPr id="9" name="标题 1"/>
          <p:cNvSpPr txBox="1"/>
          <p:nvPr/>
        </p:nvSpPr>
        <p:spPr bwMode="auto">
          <a:xfrm>
            <a:off x="2221248" y="6893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4.2 DAC</a:t>
            </a:r>
            <a:r>
              <a:rPr lang="zh-CN" altLang="en-US" sz="3200" kern="0" dirty="0">
                <a:solidFill>
                  <a:srgbClr val="990000"/>
                </a:solidFill>
                <a:latin typeface="Comic Sans MS" panose="030F0702030302020204" pitchFamily="66" charset="0"/>
                <a:ea typeface="隶书" panose="02010509060101010101" pitchFamily="49" charset="-122"/>
              </a:rPr>
              <a:t>结构</a:t>
            </a:r>
          </a:p>
        </p:txBody>
      </p:sp>
    </p:spTree>
  </p:cSld>
  <p:clrMapOvr>
    <a:overrideClrMapping bg1="lt1" tx1="dk1" bg2="lt2" tx2="dk2" accent1="accent1" accent2="accent2" accent3="accent3" accent4="accent4" accent5="accent5" accent6="accent6" hlink="hlink" folHlink="folHlink"/>
  </p:clrMapOvr>
  <p:transition spd="slow">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pic>
        <p:nvPicPr>
          <p:cNvPr id="3" name="图片 2">
            <a:extLst>
              <a:ext uri="{FF2B5EF4-FFF2-40B4-BE49-F238E27FC236}">
                <a16:creationId xmlns:a16="http://schemas.microsoft.com/office/drawing/2014/main" id="{6A8BC9CE-EAA6-4B8A-9E48-FD861D75CC7F}"/>
              </a:ext>
            </a:extLst>
          </p:cNvPr>
          <p:cNvPicPr>
            <a:picLocks noChangeAspect="1"/>
          </p:cNvPicPr>
          <p:nvPr/>
        </p:nvPicPr>
        <p:blipFill>
          <a:blip r:embed="rId3"/>
          <a:stretch>
            <a:fillRect/>
          </a:stretch>
        </p:blipFill>
        <p:spPr>
          <a:xfrm>
            <a:off x="4139952" y="833919"/>
            <a:ext cx="4821922" cy="4608512"/>
          </a:xfrm>
          <a:prstGeom prst="rect">
            <a:avLst/>
          </a:prstGeom>
        </p:spPr>
      </p:pic>
      <p:pic>
        <p:nvPicPr>
          <p:cNvPr id="4" name="图片 3">
            <a:extLst>
              <a:ext uri="{FF2B5EF4-FFF2-40B4-BE49-F238E27FC236}">
                <a16:creationId xmlns:a16="http://schemas.microsoft.com/office/drawing/2014/main" id="{D0230701-F1A1-4E94-AD85-1B7567373A62}"/>
              </a:ext>
            </a:extLst>
          </p:cNvPr>
          <p:cNvPicPr>
            <a:picLocks noChangeAspect="1"/>
          </p:cNvPicPr>
          <p:nvPr/>
        </p:nvPicPr>
        <p:blipFill>
          <a:blip r:embed="rId4"/>
          <a:stretch>
            <a:fillRect/>
          </a:stretch>
        </p:blipFill>
        <p:spPr>
          <a:xfrm>
            <a:off x="14124" y="1770023"/>
            <a:ext cx="3918990" cy="2736304"/>
          </a:xfrm>
          <a:prstGeom prst="rect">
            <a:avLst/>
          </a:prstGeom>
        </p:spPr>
      </p:pic>
    </p:spTree>
  </p:cSld>
  <p:clrMapOvr>
    <a:masterClrMapping/>
  </p:clrMapOvr>
  <p:transition spd="slow">
    <p:zoom/>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37730" y="1056407"/>
            <a:ext cx="8606270" cy="1440830"/>
          </a:xfrm>
        </p:spPr>
        <p:txBody>
          <a:bodyPr lIns="0" tIns="0" rIns="0" bIns="0"/>
          <a:lstStyle/>
          <a:p>
            <a:pPr marL="0" lvl="0" indent="0" algn="just">
              <a:spcBef>
                <a:spcPct val="0"/>
              </a:spcBef>
              <a:buClrTx/>
              <a:buSzTx/>
              <a:buNone/>
            </a:pPr>
            <a:r>
              <a:rPr lang="el-GR" altLang="zh-CN" dirty="0">
                <a:solidFill>
                  <a:srgbClr val="FF0000"/>
                </a:solidFill>
                <a:ea typeface="宋体" panose="02010600030101010101" pitchFamily="2" charset="-122"/>
              </a:rPr>
              <a:t>Σ–Δ</a:t>
            </a:r>
            <a:r>
              <a:rPr lang="en-US" altLang="zh-CN" dirty="0">
                <a:solidFill>
                  <a:srgbClr val="FF0000"/>
                </a:solidFill>
                <a:ea typeface="宋体" panose="02010600030101010101" pitchFamily="2" charset="-122"/>
              </a:rPr>
              <a:t> </a:t>
            </a:r>
            <a:r>
              <a:rPr lang="en-US" altLang="zh-CN" dirty="0" err="1">
                <a:solidFill>
                  <a:srgbClr val="FF0000"/>
                </a:solidFill>
              </a:rPr>
              <a:t>DAC:</a:t>
            </a:r>
            <a:r>
              <a:rPr lang="zh-CN" altLang="en-US" sz="2400" kern="1200" dirty="0">
                <a:sym typeface="+mn-ea"/>
              </a:rPr>
              <a:t>采用噪声整形算法，即将</a:t>
            </a:r>
            <a:r>
              <a:rPr lang="en-US" altLang="zh-CN" sz="2400" kern="1200" dirty="0">
                <a:sym typeface="+mn-ea"/>
              </a:rPr>
              <a:t>1</a:t>
            </a:r>
            <a:r>
              <a:rPr lang="zh-CN" altLang="en-US" sz="2400" kern="1200" dirty="0">
                <a:sym typeface="+mn-ea"/>
              </a:rPr>
              <a:t>位</a:t>
            </a:r>
            <a:r>
              <a:rPr lang="en-US" altLang="zh-CN" sz="2400" kern="1200" dirty="0">
                <a:sym typeface="+mn-ea"/>
              </a:rPr>
              <a:t>DAC</a:t>
            </a:r>
            <a:r>
              <a:rPr lang="zh-CN" altLang="en-US" sz="2400" kern="1200" dirty="0">
                <a:sym typeface="+mn-ea"/>
              </a:rPr>
              <a:t>的量化噪声移到高频部分，实现主时钟频率的降低。噪声整形算法减少了重构信号低频频谱中的噪声成分。</a:t>
            </a:r>
            <a:endParaRPr lang="en-US" altLang="zh-CN" sz="2400" kern="1200" dirty="0"/>
          </a:p>
        </p:txBody>
      </p:sp>
      <p:sp>
        <p:nvSpPr>
          <p:cNvPr id="5" name="标题 1"/>
          <p:cNvSpPr txBox="1"/>
          <p:nvPr/>
        </p:nvSpPr>
        <p:spPr bwMode="auto">
          <a:xfrm>
            <a:off x="2519363" y="75729"/>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4.2 DAC</a:t>
            </a:r>
            <a:r>
              <a:rPr lang="zh-CN" altLang="en-US" sz="3200" kern="0" dirty="0">
                <a:solidFill>
                  <a:srgbClr val="990000"/>
                </a:solidFill>
                <a:latin typeface="Comic Sans MS" panose="030F0702030302020204" pitchFamily="66" charset="0"/>
                <a:ea typeface="隶书" panose="02010509060101010101" pitchFamily="49" charset="-122"/>
              </a:rPr>
              <a:t>结构</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580" y="2497237"/>
            <a:ext cx="7560840" cy="3457859"/>
          </a:xfrm>
          <a:prstGeom prst="rect">
            <a:avLst/>
          </a:prstGeom>
        </p:spPr>
      </p:pic>
      <p:sp>
        <p:nvSpPr>
          <p:cNvPr id="7" name="矩形 6"/>
          <p:cNvSpPr/>
          <p:nvPr/>
        </p:nvSpPr>
        <p:spPr>
          <a:xfrm>
            <a:off x="961562" y="6103453"/>
            <a:ext cx="7758608" cy="368300"/>
          </a:xfrm>
          <a:prstGeom prst="rect">
            <a:avLst/>
          </a:prstGeom>
        </p:spPr>
        <p:txBody>
          <a:bodyPr wrap="square">
            <a:spAutoFit/>
          </a:bodyPr>
          <a:lstStyle/>
          <a:p>
            <a:r>
              <a:rPr lang="zh-CN" altLang="en-US" dirty="0"/>
              <a:t>              二阶</a:t>
            </a:r>
            <a:r>
              <a:rPr lang="zh-CN" altLang="en-US" dirty="0">
                <a:sym typeface="+mn-ea"/>
              </a:rPr>
              <a:t>Σ–Δ</a:t>
            </a:r>
            <a:r>
              <a:rPr lang="zh-CN" altLang="en-US" dirty="0"/>
              <a:t>（脉冲密度调制）DAC框图</a:t>
            </a:r>
          </a:p>
        </p:txBody>
      </p:sp>
    </p:spTree>
  </p:cSld>
  <p:clrMapOvr>
    <a:overrideClrMapping bg1="lt1" tx1="dk1" bg2="lt2" tx2="dk2" accent1="accent1" accent2="accent2" accent3="accent3" accent4="accent4" accent5="accent5" accent6="accent6" hlink="hlink" folHlink="folHlink"/>
  </p:clrMapOvr>
  <p:transition spd="slow">
    <p:zoom/>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76827" y="1124744"/>
            <a:ext cx="8606270" cy="1440830"/>
          </a:xfrm>
        </p:spPr>
        <p:txBody>
          <a:bodyPr lIns="0" tIns="0" rIns="0" bIns="0"/>
          <a:lstStyle/>
          <a:p>
            <a:pPr marL="0" lvl="0" indent="0" algn="just">
              <a:spcBef>
                <a:spcPct val="0"/>
              </a:spcBef>
              <a:buClrTx/>
              <a:buSzTx/>
              <a:buNone/>
            </a:pPr>
            <a:r>
              <a:rPr lang="el-GR" altLang="zh-CN" dirty="0">
                <a:solidFill>
                  <a:srgbClr val="FF0000"/>
                </a:solidFill>
                <a:ea typeface="宋体" panose="02010600030101010101" pitchFamily="2" charset="-122"/>
              </a:rPr>
              <a:t>Σ–Δ</a:t>
            </a:r>
            <a:r>
              <a:rPr lang="en-US" altLang="zh-CN" dirty="0">
                <a:solidFill>
                  <a:srgbClr val="FF0000"/>
                </a:solidFill>
                <a:ea typeface="宋体" panose="02010600030101010101" pitchFamily="2" charset="-122"/>
              </a:rPr>
              <a:t> </a:t>
            </a:r>
            <a:r>
              <a:rPr lang="en-US" altLang="zh-CN" dirty="0" err="1">
                <a:solidFill>
                  <a:srgbClr val="FF0000"/>
                </a:solidFill>
              </a:rPr>
              <a:t>DAC:</a:t>
            </a:r>
            <a:r>
              <a:rPr lang="en-US" altLang="zh-CN" sz="2400" kern="1200"/>
              <a:t>使用纯数字电路来控制脉冲宽度。 高分辨率DAC需要非常高频率的主时钟来驱动数字计数器，从而控制数字脉冲的宽度</a:t>
            </a:r>
            <a:r>
              <a:rPr lang="zh-CN" altLang="en-US" sz="2400" kern="1200"/>
              <a: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642593"/>
            <a:ext cx="7416725" cy="3767806"/>
          </a:xfrm>
          <a:prstGeom prst="rect">
            <a:avLst/>
          </a:prstGeom>
        </p:spPr>
      </p:pic>
      <p:sp>
        <p:nvSpPr>
          <p:cNvPr id="5" name="矩形 4"/>
          <p:cNvSpPr/>
          <p:nvPr/>
        </p:nvSpPr>
        <p:spPr>
          <a:xfrm>
            <a:off x="2430016" y="6041067"/>
            <a:ext cx="6102325" cy="368300"/>
          </a:xfrm>
          <a:prstGeom prst="rect">
            <a:avLst/>
          </a:prstGeom>
        </p:spPr>
        <p:txBody>
          <a:bodyPr wrap="square">
            <a:spAutoFit/>
          </a:bodyPr>
          <a:lstStyle/>
          <a:p>
            <a:r>
              <a:rPr lang="zh-CN" altLang="en-US" dirty="0"/>
              <a:t> 未经滤波的</a:t>
            </a:r>
            <a:r>
              <a:rPr lang="zh-CN" altLang="en-US" sz="1800" dirty="0">
                <a:sym typeface="+mn-ea"/>
              </a:rPr>
              <a:t>Σ–Δ</a:t>
            </a:r>
            <a:r>
              <a:rPr lang="zh-CN" altLang="en-US" sz="1800" dirty="0"/>
              <a:t> </a:t>
            </a:r>
            <a:r>
              <a:rPr lang="zh-CN" altLang="en-US" dirty="0"/>
              <a:t>DAC输出频谱</a:t>
            </a:r>
          </a:p>
        </p:txBody>
      </p:sp>
      <p:sp>
        <p:nvSpPr>
          <p:cNvPr id="8" name="标题 1"/>
          <p:cNvSpPr txBox="1"/>
          <p:nvPr/>
        </p:nvSpPr>
        <p:spPr bwMode="auto">
          <a:xfrm>
            <a:off x="2275650" y="16135"/>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4.2 DAC</a:t>
            </a:r>
            <a:r>
              <a:rPr lang="zh-CN" altLang="en-US" sz="3200" kern="0" dirty="0">
                <a:solidFill>
                  <a:srgbClr val="990000"/>
                </a:solidFill>
                <a:latin typeface="Comic Sans MS" panose="030F0702030302020204" pitchFamily="66" charset="0"/>
                <a:ea typeface="隶书" panose="02010509060101010101" pitchFamily="49" charset="-122"/>
              </a:rPr>
              <a:t>结构</a:t>
            </a:r>
          </a:p>
        </p:txBody>
      </p:sp>
    </p:spTree>
  </p:cSld>
  <p:clrMapOvr>
    <a:overrideClrMapping bg1="lt1" tx1="dk1" bg2="lt2" tx2="dk2" accent1="accent1" accent2="accent2" accent3="accent3" accent4="accent4" accent5="accent5" accent6="accent6" hlink="hlink" folHlink="folHlink"/>
  </p:clrMapOvr>
  <p:transition spd="slow">
    <p:zoom/>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37731" y="908050"/>
            <a:ext cx="8354749" cy="1440830"/>
          </a:xfrm>
        </p:spPr>
        <p:txBody>
          <a:bodyPr lIns="0" tIns="0" rIns="0" bIns="0"/>
          <a:lstStyle/>
          <a:p>
            <a:pPr marL="0" lvl="0" indent="0" algn="just">
              <a:spcBef>
                <a:spcPct val="0"/>
              </a:spcBef>
              <a:buClrTx/>
              <a:buSzTx/>
              <a:buNone/>
            </a:pPr>
            <a:r>
              <a:rPr lang="zh-CN" altLang="en-US" dirty="0" err="1">
                <a:solidFill>
                  <a:srgbClr val="FF0000"/>
                </a:solidFill>
                <a:ea typeface="宋体" panose="02010600030101010101" pitchFamily="2" charset="-122"/>
              </a:rPr>
              <a:t>混合</a:t>
            </a:r>
            <a:r>
              <a:rPr lang="en-US" altLang="zh-CN" dirty="0" err="1">
                <a:solidFill>
                  <a:srgbClr val="FF0000"/>
                </a:solidFill>
                <a:ea typeface="宋体" panose="02010600030101010101" pitchFamily="2" charset="-122"/>
              </a:rPr>
              <a:t>DAC</a:t>
            </a:r>
            <a:r>
              <a:rPr lang="en-US" altLang="zh-CN" dirty="0" err="1">
                <a:solidFill>
                  <a:srgbClr val="FF0000"/>
                </a:solidFill>
              </a:rPr>
              <a:t>:</a:t>
            </a:r>
            <a:r>
              <a:rPr lang="en-US" altLang="zh-CN" sz="2400" kern="1200"/>
              <a:t>许多DAC不在本章列出的任何类别中，</a:t>
            </a:r>
            <a:r>
              <a:rPr lang="zh-CN" altLang="en-US" sz="2400" kern="1200"/>
              <a:t>相反，可能</a:t>
            </a:r>
            <a:r>
              <a:rPr lang="en-US" altLang="zh-CN" sz="2400" kern="1200"/>
              <a:t>是两种或多种基本</a:t>
            </a:r>
            <a:r>
              <a:rPr lang="zh-CN" altLang="en-US" sz="2400" kern="1200"/>
              <a:t>结</a:t>
            </a:r>
            <a:r>
              <a:rPr lang="en-US" altLang="zh-CN" sz="2400" kern="1200"/>
              <a:t>构的混合。</a:t>
            </a:r>
          </a:p>
        </p:txBody>
      </p:sp>
      <p:sp>
        <p:nvSpPr>
          <p:cNvPr id="2" name="矩形 1"/>
          <p:cNvSpPr/>
          <p:nvPr/>
        </p:nvSpPr>
        <p:spPr>
          <a:xfrm>
            <a:off x="179512" y="2996952"/>
            <a:ext cx="8784976" cy="1938020"/>
          </a:xfrm>
          <a:prstGeom prst="rect">
            <a:avLst/>
          </a:prstGeom>
        </p:spPr>
        <p:txBody>
          <a:bodyPr wrap="square">
            <a:spAutoFit/>
          </a:bodyPr>
          <a:lstStyle/>
          <a:p>
            <a:pPr marL="457200" indent="-457200" algn="just">
              <a:buFont typeface="Wingdings" panose="05000000000000000000" pitchFamily="2" charset="2"/>
              <a:buChar char="u"/>
            </a:pPr>
            <a:r>
              <a:rPr lang="el-GR" altLang="zh-CN" sz="2400" b="1" dirty="0">
                <a:solidFill>
                  <a:srgbClr val="083CB0"/>
                </a:solidFill>
                <a:latin typeface="+mn-lt"/>
                <a:ea typeface="+mn-ea"/>
              </a:rPr>
              <a:t>Σ–Δ</a:t>
            </a:r>
            <a:r>
              <a:rPr lang="zh-CN" altLang="en-US" sz="2400" b="1" dirty="0">
                <a:solidFill>
                  <a:srgbClr val="083CB0"/>
                </a:solidFill>
                <a:latin typeface="+mn-lt"/>
                <a:ea typeface="+mn-ea"/>
              </a:rPr>
              <a:t> </a:t>
            </a:r>
            <a:r>
              <a:rPr lang="en-US" altLang="zh-CN" sz="2400" b="1" dirty="0">
                <a:solidFill>
                  <a:srgbClr val="083CB0"/>
                </a:solidFill>
                <a:latin typeface="+mn-lt"/>
                <a:ea typeface="+mn-ea"/>
              </a:rPr>
              <a:t>DAC</a:t>
            </a:r>
            <a:r>
              <a:rPr lang="zh-CN" altLang="en-US" sz="2400" b="1" dirty="0">
                <a:solidFill>
                  <a:srgbClr val="083CB0"/>
                </a:solidFill>
                <a:latin typeface="+mn-lt"/>
                <a:ea typeface="+mn-ea"/>
              </a:rPr>
              <a:t>的构建能够采用多位的电阻分压</a:t>
            </a:r>
            <a:r>
              <a:rPr lang="en-US" altLang="zh-CN" sz="2400" b="1" dirty="0">
                <a:solidFill>
                  <a:srgbClr val="083CB0"/>
                </a:solidFill>
                <a:latin typeface="+mn-lt"/>
                <a:ea typeface="+mn-ea"/>
              </a:rPr>
              <a:t>DAC</a:t>
            </a:r>
            <a:r>
              <a:rPr lang="zh-CN" altLang="en-US" sz="2400" b="1" dirty="0">
                <a:solidFill>
                  <a:srgbClr val="083CB0"/>
                </a:solidFill>
                <a:latin typeface="+mn-lt"/>
                <a:ea typeface="+mn-ea"/>
              </a:rPr>
              <a:t>来代替一位的</a:t>
            </a:r>
            <a:r>
              <a:rPr lang="en-US" altLang="zh-CN" sz="2400" b="1" dirty="0">
                <a:solidFill>
                  <a:srgbClr val="083CB0"/>
                </a:solidFill>
                <a:latin typeface="+mn-lt"/>
                <a:ea typeface="+mn-ea"/>
              </a:rPr>
              <a:t>DAC</a:t>
            </a:r>
            <a:r>
              <a:rPr lang="zh-CN" altLang="en-US" sz="2400" b="1" dirty="0">
                <a:solidFill>
                  <a:srgbClr val="083CB0"/>
                </a:solidFill>
                <a:latin typeface="+mn-lt"/>
                <a:ea typeface="+mn-ea"/>
              </a:rPr>
              <a:t>。</a:t>
            </a:r>
            <a:endParaRPr lang="en-US" altLang="zh-CN" sz="2400" b="1" dirty="0">
              <a:solidFill>
                <a:srgbClr val="083CB0"/>
              </a:solidFill>
              <a:latin typeface="+mn-lt"/>
              <a:ea typeface="+mn-ea"/>
            </a:endParaRPr>
          </a:p>
          <a:p>
            <a:pPr marL="457200" indent="-457200" algn="just">
              <a:buFont typeface="Wingdings" panose="05000000000000000000" pitchFamily="2" charset="2"/>
              <a:buChar char="u"/>
            </a:pPr>
            <a:endParaRPr lang="en-US" altLang="zh-CN" sz="2400" b="1" dirty="0">
              <a:solidFill>
                <a:srgbClr val="083CB0"/>
              </a:solidFill>
              <a:latin typeface="+mn-lt"/>
              <a:ea typeface="+mn-ea"/>
            </a:endParaRPr>
          </a:p>
          <a:p>
            <a:pPr marL="457200" indent="-457200" algn="just">
              <a:buFont typeface="Wingdings" panose="05000000000000000000" pitchFamily="2" charset="2"/>
              <a:buChar char="u"/>
            </a:pPr>
            <a:r>
              <a:rPr lang="en-US" altLang="zh-CN" sz="2400" b="1" dirty="0">
                <a:solidFill>
                  <a:srgbClr val="083CB0"/>
                </a:solidFill>
                <a:latin typeface="+mn-lt"/>
                <a:ea typeface="+mn-ea"/>
              </a:rPr>
              <a:t>另一</a:t>
            </a:r>
            <a:r>
              <a:rPr lang="zh-CN" altLang="en-US" sz="2400" b="1" dirty="0">
                <a:solidFill>
                  <a:srgbClr val="083CB0"/>
                </a:solidFill>
                <a:latin typeface="+mn-lt"/>
                <a:ea typeface="+mn-ea"/>
              </a:rPr>
              <a:t>种</a:t>
            </a:r>
            <a:r>
              <a:rPr lang="en-US" altLang="zh-CN" sz="2400" b="1" dirty="0">
                <a:solidFill>
                  <a:srgbClr val="083CB0"/>
                </a:solidFill>
                <a:latin typeface="+mn-lt"/>
                <a:ea typeface="+mn-ea"/>
              </a:rPr>
              <a:t>混合DAC</a:t>
            </a:r>
            <a:r>
              <a:rPr lang="zh-CN" altLang="en-US" sz="2400" b="1" dirty="0">
                <a:solidFill>
                  <a:srgbClr val="083CB0"/>
                </a:solidFill>
                <a:latin typeface="+mn-lt"/>
                <a:ea typeface="+mn-ea"/>
              </a:rPr>
              <a:t>的例子就</a:t>
            </a:r>
            <a:r>
              <a:rPr lang="en-US" altLang="zh-CN" sz="2400" b="1" dirty="0">
                <a:solidFill>
                  <a:srgbClr val="083CB0"/>
                </a:solidFill>
                <a:latin typeface="+mn-lt"/>
                <a:ea typeface="+mn-ea"/>
              </a:rPr>
              <a:t>是分段DAC，它将两个电阻分压DAC的特性组合为一个DAC特性。 </a:t>
            </a:r>
            <a:endParaRPr lang="zh-CN" altLang="en-US" sz="2400" b="1" dirty="0">
              <a:solidFill>
                <a:srgbClr val="083CB0"/>
              </a:solidFill>
              <a:latin typeface="+mn-lt"/>
              <a:ea typeface="+mn-ea"/>
            </a:endParaRPr>
          </a:p>
        </p:txBody>
      </p:sp>
      <p:sp>
        <p:nvSpPr>
          <p:cNvPr id="5" name="标题 1"/>
          <p:cNvSpPr txBox="1"/>
          <p:nvPr/>
        </p:nvSpPr>
        <p:spPr bwMode="auto">
          <a:xfrm>
            <a:off x="2627784" y="2704"/>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4.2 DAC</a:t>
            </a:r>
            <a:r>
              <a:rPr lang="zh-CN" altLang="en-US" sz="3200" kern="0" dirty="0">
                <a:solidFill>
                  <a:srgbClr val="990000"/>
                </a:solidFill>
                <a:latin typeface="Comic Sans MS" panose="030F0702030302020204" pitchFamily="66" charset="0"/>
                <a:ea typeface="隶书" panose="02010509060101010101" pitchFamily="49" charset="-122"/>
              </a:rPr>
              <a:t>结构</a:t>
            </a:r>
          </a:p>
        </p:txBody>
      </p:sp>
    </p:spTree>
  </p:cSld>
  <p:clrMapOvr>
    <a:overrideClrMapping bg1="lt1" tx1="dk1" bg2="lt2" tx2="dk2" accent1="accent1" accent2="accent2" accent3="accent3" accent4="accent4" accent5="accent5" accent6="accent6" hlink="hlink" folHlink="folHlink"/>
  </p:clrMapOvr>
  <p:transition spd="slow">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2669707" y="-105"/>
            <a:ext cx="6236923" cy="854075"/>
          </a:xfrm>
        </p:spPr>
        <p:txBody>
          <a:bodyPr anchor="ctr"/>
          <a:lstStyle/>
          <a:p>
            <a:pPr marL="342900" indent="-342900" algn="ctr"/>
            <a:r>
              <a:rPr lang="en-US" altLang="zh-CN" sz="3200" dirty="0">
                <a:solidFill>
                  <a:srgbClr val="990000"/>
                </a:solidFill>
                <a:latin typeface="Comic Sans MS" panose="030F0702030302020204" pitchFamily="66" charset="0"/>
                <a:ea typeface="隶书" panose="02010509060101010101" pitchFamily="49" charset="-122"/>
              </a:rPr>
              <a:t>4.3 DAC</a:t>
            </a:r>
            <a:r>
              <a:rPr lang="zh-CN" altLang="en-US" sz="3200" dirty="0">
                <a:solidFill>
                  <a:srgbClr val="990000"/>
                </a:solidFill>
                <a:latin typeface="Comic Sans MS" panose="030F0702030302020204" pitchFamily="66" charset="0"/>
                <a:ea typeface="隶书" panose="02010509060101010101" pitchFamily="49" charset="-122"/>
              </a:rPr>
              <a:t>的</a:t>
            </a:r>
            <a:r>
              <a:rPr lang="en-US" altLang="zh-CN" sz="3200" dirty="0">
                <a:solidFill>
                  <a:srgbClr val="990000"/>
                </a:solidFill>
                <a:latin typeface="Comic Sans MS" panose="030F0702030302020204" pitchFamily="66" charset="0"/>
                <a:ea typeface="隶书" panose="02010509060101010101" pitchFamily="49" charset="-122"/>
              </a:rPr>
              <a:t>DC</a:t>
            </a:r>
            <a:r>
              <a:rPr lang="zh-CN" altLang="en-US" sz="3200" dirty="0">
                <a:solidFill>
                  <a:srgbClr val="990000"/>
                </a:solidFill>
                <a:latin typeface="Comic Sans MS" panose="030F0702030302020204" pitchFamily="66" charset="0"/>
                <a:ea typeface="隶书" panose="02010509060101010101" pitchFamily="49" charset="-122"/>
              </a:rPr>
              <a:t>和转换特性测试</a:t>
            </a:r>
          </a:p>
        </p:txBody>
      </p:sp>
      <p:sp>
        <p:nvSpPr>
          <p:cNvPr id="7" name="内容占位符 2"/>
          <p:cNvSpPr txBox="1"/>
          <p:nvPr/>
        </p:nvSpPr>
        <p:spPr bwMode="auto">
          <a:xfrm>
            <a:off x="467544" y="1238688"/>
            <a:ext cx="8920254" cy="44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spcBef>
                <a:spcPct val="0"/>
              </a:spcBef>
              <a:buClrTx/>
              <a:buSzTx/>
              <a:buNone/>
            </a:pPr>
            <a:r>
              <a:rPr lang="zh-CN" altLang="en-US" kern="0" dirty="0">
                <a:solidFill>
                  <a:srgbClr val="FF0000"/>
                </a:solidFill>
                <a:ea typeface="宋体" panose="02010600030101010101" pitchFamily="2" charset="-122"/>
              </a:rPr>
              <a:t>编码的相关参数</a:t>
            </a:r>
          </a:p>
        </p:txBody>
      </p:sp>
      <p:sp>
        <p:nvSpPr>
          <p:cNvPr id="2" name="矩形 1"/>
          <p:cNvSpPr/>
          <p:nvPr/>
        </p:nvSpPr>
        <p:spPr>
          <a:xfrm>
            <a:off x="302964" y="1916832"/>
            <a:ext cx="8424936" cy="1198880"/>
          </a:xfrm>
          <a:prstGeom prst="rect">
            <a:avLst/>
          </a:prstGeom>
        </p:spPr>
        <p:txBody>
          <a:bodyPr wrap="square">
            <a:spAutoFit/>
          </a:bodyPr>
          <a:lstStyle/>
          <a:p>
            <a:pPr algn="just"/>
            <a:r>
              <a:rPr lang="en-US" altLang="zh-CN" sz="2400" b="1" dirty="0">
                <a:solidFill>
                  <a:srgbClr val="083CB0"/>
                </a:solidFill>
                <a:latin typeface="+mn-lt"/>
                <a:ea typeface="+mn-ea"/>
                <a:sym typeface="+mn-ea"/>
              </a:rPr>
              <a:t>DAC</a:t>
            </a:r>
            <a:r>
              <a:rPr lang="zh-CN" altLang="en-US" sz="2400" b="1" dirty="0">
                <a:solidFill>
                  <a:srgbClr val="083CB0"/>
                </a:solidFill>
                <a:latin typeface="+mn-lt"/>
                <a:ea typeface="+mn-ea"/>
                <a:sym typeface="+mn-ea"/>
              </a:rPr>
              <a:t>规格有时表现为对于具体数字码的具体电压。如</a:t>
            </a:r>
            <a:r>
              <a:rPr lang="en-US" altLang="zh-CN" sz="2400" b="1" dirty="0">
                <a:solidFill>
                  <a:srgbClr val="083CB0"/>
                </a:solidFill>
                <a:latin typeface="+mn-lt"/>
                <a:ea typeface="+mn-ea"/>
                <a:sym typeface="+mn-ea"/>
              </a:rPr>
              <a:t>8</a:t>
            </a:r>
            <a:r>
              <a:rPr lang="zh-CN" altLang="en-US" sz="2400" b="1" dirty="0">
                <a:solidFill>
                  <a:srgbClr val="083CB0"/>
                </a:solidFill>
                <a:latin typeface="+mn-lt"/>
                <a:ea typeface="+mn-ea"/>
                <a:sym typeface="+mn-ea"/>
              </a:rPr>
              <a:t>位补码</a:t>
            </a:r>
            <a:r>
              <a:rPr lang="en-US" altLang="zh-CN" sz="2400" b="1" dirty="0">
                <a:solidFill>
                  <a:srgbClr val="083CB0"/>
                </a:solidFill>
                <a:latin typeface="+mn-lt"/>
                <a:ea typeface="+mn-ea"/>
                <a:sym typeface="+mn-ea"/>
              </a:rPr>
              <a:t>DAC</a:t>
            </a:r>
            <a:r>
              <a:rPr lang="zh-CN" altLang="en-US" sz="2400" b="1" dirty="0">
                <a:solidFill>
                  <a:srgbClr val="083CB0"/>
                </a:solidFill>
                <a:latin typeface="+mn-lt"/>
                <a:ea typeface="+mn-ea"/>
                <a:sym typeface="+mn-ea"/>
              </a:rPr>
              <a:t>也许要求当数字码为</a:t>
            </a:r>
            <a:r>
              <a:rPr lang="en-US" altLang="zh-CN" sz="2400" b="1" dirty="0">
                <a:solidFill>
                  <a:srgbClr val="083CB0"/>
                </a:solidFill>
                <a:latin typeface="+mn-lt"/>
                <a:ea typeface="+mn-ea"/>
                <a:sym typeface="+mn-ea"/>
              </a:rPr>
              <a:t>-128</a:t>
            </a:r>
            <a:r>
              <a:rPr lang="zh-CN" altLang="en-US" sz="2400" b="1" dirty="0">
                <a:solidFill>
                  <a:srgbClr val="083CB0"/>
                </a:solidFill>
                <a:latin typeface="+mn-lt"/>
                <a:ea typeface="+mn-ea"/>
                <a:sym typeface="+mn-ea"/>
              </a:rPr>
              <a:t>时电压值为</a:t>
            </a:r>
            <a:r>
              <a:rPr lang="en-US" altLang="zh-CN" sz="2400" b="1" dirty="0">
                <a:solidFill>
                  <a:srgbClr val="083CB0"/>
                </a:solidFill>
                <a:latin typeface="+mn-lt"/>
                <a:ea typeface="+mn-ea"/>
                <a:sym typeface="+mn-ea"/>
              </a:rPr>
              <a:t>1.37V±10mV</a:t>
            </a:r>
            <a:r>
              <a:rPr lang="zh-CN" altLang="en-US" sz="2400" b="1" dirty="0">
                <a:solidFill>
                  <a:srgbClr val="083CB0"/>
                </a:solidFill>
                <a:latin typeface="+mn-lt"/>
                <a:ea typeface="+mn-ea"/>
                <a:sym typeface="+mn-ea"/>
              </a:rPr>
              <a:t>，而当数字码为</a:t>
            </a:r>
            <a:r>
              <a:rPr lang="en-US" altLang="zh-CN" sz="2400" b="1" dirty="0">
                <a:solidFill>
                  <a:srgbClr val="083CB0"/>
                </a:solidFill>
                <a:latin typeface="+mn-lt"/>
                <a:ea typeface="+mn-ea"/>
                <a:sym typeface="+mn-ea"/>
              </a:rPr>
              <a:t>+127</a:t>
            </a:r>
            <a:r>
              <a:rPr lang="zh-CN" altLang="en-US" sz="2400" b="1" dirty="0">
                <a:solidFill>
                  <a:srgbClr val="083CB0"/>
                </a:solidFill>
                <a:latin typeface="+mn-lt"/>
                <a:ea typeface="+mn-ea"/>
                <a:sym typeface="+mn-ea"/>
              </a:rPr>
              <a:t>时电压值为</a:t>
            </a:r>
            <a:r>
              <a:rPr lang="en-US" altLang="zh-CN" sz="2400" b="1" dirty="0">
                <a:solidFill>
                  <a:srgbClr val="083CB0"/>
                </a:solidFill>
                <a:latin typeface="+mn-lt"/>
                <a:ea typeface="+mn-ea"/>
                <a:sym typeface="+mn-ea"/>
              </a:rPr>
              <a:t>2.635V±10mV</a:t>
            </a:r>
            <a:endParaRPr lang="zh-CN" altLang="en-US" sz="2800" b="1" dirty="0">
              <a:solidFill>
                <a:srgbClr val="083CB0"/>
              </a:solidFill>
              <a:latin typeface="+mn-lt"/>
              <a:ea typeface="+mn-ea"/>
            </a:endParaRPr>
          </a:p>
        </p:txBody>
      </p:sp>
      <p:sp>
        <p:nvSpPr>
          <p:cNvPr id="5" name="矩形 4"/>
          <p:cNvSpPr/>
          <p:nvPr/>
        </p:nvSpPr>
        <p:spPr>
          <a:xfrm>
            <a:off x="319335" y="4077072"/>
            <a:ext cx="8587109" cy="1999615"/>
          </a:xfrm>
          <a:prstGeom prst="rect">
            <a:avLst/>
          </a:prstGeom>
        </p:spPr>
        <p:txBody>
          <a:bodyPr wrap="square">
            <a:spAutoFit/>
          </a:bodyPr>
          <a:lstStyle/>
          <a:p>
            <a:pPr algn="just"/>
            <a:r>
              <a:rPr lang="zh-CN" altLang="en-US" sz="2800" b="1" dirty="0">
                <a:solidFill>
                  <a:srgbClr val="FF0000"/>
                </a:solidFill>
                <a:latin typeface="+mn-lt"/>
                <a:ea typeface="+mn-ea"/>
              </a:rPr>
              <a:t>一般的编码相关参数</a:t>
            </a:r>
            <a:r>
              <a:rPr lang="en-US" altLang="zh-CN" sz="2800" b="1" dirty="0">
                <a:solidFill>
                  <a:srgbClr val="FF0000"/>
                </a:solidFill>
                <a:latin typeface="+mn-lt"/>
                <a:ea typeface="+mn-ea"/>
              </a:rPr>
              <a:t>:</a:t>
            </a:r>
          </a:p>
          <a:p>
            <a:pPr algn="just"/>
            <a:r>
              <a:rPr lang="en-US" altLang="zh-CN" sz="2400" b="1" dirty="0">
                <a:solidFill>
                  <a:srgbClr val="083CB0"/>
                </a:solidFill>
                <a:latin typeface="+mn-lt"/>
                <a:ea typeface="+mn-ea"/>
              </a:rPr>
              <a:t>最大满量程（VFS +）电压，</a:t>
            </a:r>
          </a:p>
          <a:p>
            <a:pPr algn="just"/>
            <a:r>
              <a:rPr lang="en-US" altLang="zh-CN" sz="2400" b="1" dirty="0">
                <a:solidFill>
                  <a:srgbClr val="083CB0"/>
                </a:solidFill>
                <a:latin typeface="+mn-lt"/>
                <a:ea typeface="+mn-ea"/>
              </a:rPr>
              <a:t>最小满量程（VFS-）电压，</a:t>
            </a:r>
          </a:p>
          <a:p>
            <a:pPr algn="just"/>
            <a:r>
              <a:rPr lang="en-US" altLang="zh-CN" sz="2400" b="1" dirty="0">
                <a:solidFill>
                  <a:srgbClr val="083CB0"/>
                </a:solidFill>
                <a:latin typeface="+mn-lt"/>
                <a:ea typeface="+mn-ea"/>
              </a:rPr>
              <a:t>中</a:t>
            </a:r>
            <a:r>
              <a:rPr lang="zh-CN" altLang="en-US" sz="2400" b="1" dirty="0">
                <a:solidFill>
                  <a:srgbClr val="083CB0"/>
                </a:solidFill>
                <a:latin typeface="+mn-lt"/>
                <a:ea typeface="+mn-ea"/>
              </a:rPr>
              <a:t>间</a:t>
            </a:r>
            <a:r>
              <a:rPr lang="en-US" altLang="zh-CN" sz="2400" b="1" dirty="0">
                <a:solidFill>
                  <a:srgbClr val="083CB0"/>
                </a:solidFill>
                <a:latin typeface="+mn-lt"/>
                <a:ea typeface="+mn-ea"/>
              </a:rPr>
              <a:t>（VMS）电压。 在双极性DAC中，中</a:t>
            </a:r>
            <a:r>
              <a:rPr lang="zh-CN" altLang="en-US" sz="2400" b="1" dirty="0">
                <a:solidFill>
                  <a:srgbClr val="083CB0"/>
                </a:solidFill>
                <a:latin typeface="+mn-lt"/>
                <a:ea typeface="+mn-ea"/>
              </a:rPr>
              <a:t>间</a:t>
            </a:r>
            <a:r>
              <a:rPr lang="en-US" altLang="zh-CN" sz="2400" b="1" dirty="0">
                <a:solidFill>
                  <a:srgbClr val="083CB0"/>
                </a:solidFill>
                <a:latin typeface="+mn-lt"/>
                <a:ea typeface="+mn-ea"/>
              </a:rPr>
              <a:t>电压通常</a:t>
            </a:r>
            <a:r>
              <a:rPr lang="zh-CN" altLang="en-US" sz="2400" b="1" dirty="0">
                <a:solidFill>
                  <a:srgbClr val="083CB0"/>
                </a:solidFill>
                <a:latin typeface="+mn-lt"/>
                <a:ea typeface="+mn-ea"/>
              </a:rPr>
              <a:t>位</a:t>
            </a:r>
            <a:r>
              <a:rPr lang="en-US" altLang="zh-CN" sz="2400" b="1" dirty="0">
                <a:solidFill>
                  <a:srgbClr val="083CB0"/>
                </a:solidFill>
                <a:latin typeface="+mn-lt"/>
                <a:ea typeface="+mn-ea"/>
              </a:rPr>
              <a:t>0 V，在单</a:t>
            </a:r>
            <a:r>
              <a:rPr lang="zh-CN" altLang="en-US" sz="2400" b="1" dirty="0">
                <a:solidFill>
                  <a:srgbClr val="083CB0"/>
                </a:solidFill>
                <a:latin typeface="+mn-lt"/>
                <a:ea typeface="+mn-ea"/>
              </a:rPr>
              <a:t>端</a:t>
            </a:r>
            <a:r>
              <a:rPr lang="en-US" altLang="zh-CN" sz="2400" b="1" dirty="0">
                <a:solidFill>
                  <a:srgbClr val="083CB0"/>
                </a:solidFill>
                <a:latin typeface="+mn-lt"/>
                <a:ea typeface="+mn-ea"/>
              </a:rPr>
              <a:t>（单电源）DAC中，其对应的中</a:t>
            </a:r>
            <a:r>
              <a:rPr lang="zh-CN" altLang="en-US" sz="2400" b="1" dirty="0">
                <a:solidFill>
                  <a:srgbClr val="083CB0"/>
                </a:solidFill>
                <a:latin typeface="+mn-lt"/>
                <a:ea typeface="+mn-ea"/>
              </a:rPr>
              <a:t>间</a:t>
            </a:r>
            <a:r>
              <a:rPr lang="en-US" altLang="zh-CN" sz="2400" b="1" dirty="0">
                <a:solidFill>
                  <a:srgbClr val="083CB0"/>
                </a:solidFill>
                <a:latin typeface="+mn-lt"/>
                <a:ea typeface="+mn-ea"/>
              </a:rPr>
              <a:t>电压为VDD / 2。</a:t>
            </a:r>
          </a:p>
        </p:txBody>
      </p:sp>
    </p:spTree>
  </p:cSld>
  <p:clrMapOvr>
    <a:masterClrMapping/>
  </p:clrMapOvr>
  <p:transition spd="slow">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bwMode="auto">
          <a:xfrm>
            <a:off x="395536" y="1556792"/>
            <a:ext cx="8606270" cy="3826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spcBef>
                <a:spcPct val="0"/>
              </a:spcBef>
              <a:buClrTx/>
              <a:buSzTx/>
              <a:buNone/>
            </a:pPr>
            <a:r>
              <a:rPr lang="en-US" altLang="zh-CN" kern="0">
                <a:solidFill>
                  <a:srgbClr val="FF0000"/>
                </a:solidFill>
                <a:ea typeface="宋体" panose="02010600030101010101" pitchFamily="2" charset="-122"/>
                <a:sym typeface="+mn-ea"/>
              </a:rPr>
              <a:t>满量程范围</a:t>
            </a:r>
            <a:r>
              <a:rPr lang="en-US" altLang="zh-CN" kern="0" dirty="0" err="1">
                <a:solidFill>
                  <a:srgbClr val="FF0000"/>
                </a:solidFill>
                <a:ea typeface="宋体" panose="02010600030101010101" pitchFamily="2" charset="-122"/>
              </a:rPr>
              <a:t>:</a:t>
            </a:r>
            <a:r>
              <a:rPr lang="en-US" altLang="zh-CN"/>
              <a:t>指DAC可以产生的最大电压和最小电压之间的电压差</a:t>
            </a:r>
            <a:r>
              <a:rPr lang="zh-CN" altLang="en-US"/>
              <a:t>。</a:t>
            </a:r>
            <a:r>
              <a:rPr lang="en-US" altLang="zh-CN" dirty="0"/>
              <a:t>通常通过简单地测量DAC的正满量程电压（VFS +），然后测量DAC的负满量程电压（VFS–）来测量</a:t>
            </a:r>
            <a:r>
              <a:rPr lang="zh-CN" altLang="en-US" dirty="0"/>
              <a:t>。</a:t>
            </a:r>
          </a:p>
        </p:txBody>
      </p:sp>
      <p:graphicFrame>
        <p:nvGraphicFramePr>
          <p:cNvPr id="4" name="对象 3"/>
          <p:cNvGraphicFramePr>
            <a:graphicFrameLocks noChangeAspect="1"/>
          </p:cNvGraphicFramePr>
          <p:nvPr/>
        </p:nvGraphicFramePr>
        <p:xfrm>
          <a:off x="2779162" y="3877280"/>
          <a:ext cx="3365418" cy="856115"/>
        </p:xfrm>
        <a:graphic>
          <a:graphicData uri="http://schemas.openxmlformats.org/presentationml/2006/ole">
            <mc:AlternateContent xmlns:mc="http://schemas.openxmlformats.org/markup-compatibility/2006">
              <mc:Choice xmlns:v="urn:schemas-microsoft-com:vml" Requires="v">
                <p:oleObj spid="_x0000_s87408" name="Equation" r:id="rId3" imgW="1091565" imgH="228600" progId="Equation.DSMT4">
                  <p:embed/>
                </p:oleObj>
              </mc:Choice>
              <mc:Fallback>
                <p:oleObj name="Equation" r:id="rId3" imgW="1091565" imgH="2286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9162" y="3877280"/>
                        <a:ext cx="3365418" cy="856115"/>
                      </a:xfrm>
                      <a:prstGeom prst="rect">
                        <a:avLst/>
                      </a:prstGeom>
                      <a:noFill/>
                    </p:spPr>
                  </p:pic>
                </p:oleObj>
              </mc:Fallback>
            </mc:AlternateContent>
          </a:graphicData>
        </a:graphic>
      </p:graphicFrame>
      <p:sp>
        <p:nvSpPr>
          <p:cNvPr id="5" name="标题 1"/>
          <p:cNvSpPr txBox="1"/>
          <p:nvPr/>
        </p:nvSpPr>
        <p:spPr bwMode="auto">
          <a:xfrm>
            <a:off x="2566204" y="298"/>
            <a:ext cx="6308931"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 </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2276872"/>
            <a:ext cx="5540678" cy="4075455"/>
          </a:xfrm>
          <a:prstGeom prst="rect">
            <a:avLst/>
          </a:prstGeom>
        </p:spPr>
      </p:pic>
      <p:sp>
        <p:nvSpPr>
          <p:cNvPr id="7" name="内容占位符 2"/>
          <p:cNvSpPr txBox="1"/>
          <p:nvPr/>
        </p:nvSpPr>
        <p:spPr bwMode="auto">
          <a:xfrm>
            <a:off x="251520" y="1492285"/>
            <a:ext cx="8282742"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spcBef>
                <a:spcPct val="0"/>
              </a:spcBef>
              <a:buClrTx/>
              <a:buSzTx/>
              <a:buNone/>
            </a:pPr>
            <a:r>
              <a:rPr lang="en-US" altLang="zh-CN" kern="0" dirty="0">
                <a:solidFill>
                  <a:srgbClr val="FF0000"/>
                </a:solidFill>
                <a:ea typeface="宋体" panose="02010600030101010101" pitchFamily="2" charset="-122"/>
              </a:rPr>
              <a:t> DC增益</a:t>
            </a:r>
            <a:r>
              <a:rPr lang="zh-CN" altLang="en-US" kern="0" dirty="0">
                <a:solidFill>
                  <a:srgbClr val="FF0000"/>
                </a:solidFill>
                <a:ea typeface="宋体" panose="02010600030101010101" pitchFamily="2" charset="-122"/>
              </a:rPr>
              <a:t>、</a:t>
            </a:r>
            <a:r>
              <a:rPr lang="en-US" altLang="zh-CN" kern="0" dirty="0">
                <a:solidFill>
                  <a:srgbClr val="FF0000"/>
                </a:solidFill>
                <a:ea typeface="宋体" panose="02010600030101010101" pitchFamily="2" charset="-122"/>
              </a:rPr>
              <a:t>增益误差</a:t>
            </a:r>
            <a:r>
              <a:rPr lang="zh-CN" altLang="en-US" kern="0" dirty="0">
                <a:solidFill>
                  <a:srgbClr val="FF0000"/>
                </a:solidFill>
                <a:ea typeface="宋体" panose="02010600030101010101" pitchFamily="2" charset="-122"/>
              </a:rPr>
              <a:t>、偏移</a:t>
            </a:r>
            <a:r>
              <a:rPr lang="en-US" altLang="zh-CN" kern="0" dirty="0">
                <a:solidFill>
                  <a:srgbClr val="FF0000"/>
                </a:solidFill>
                <a:ea typeface="宋体" panose="02010600030101010101" pitchFamily="2" charset="-122"/>
              </a:rPr>
              <a:t>和</a:t>
            </a:r>
            <a:r>
              <a:rPr lang="zh-CN" altLang="en-US" kern="0" dirty="0">
                <a:solidFill>
                  <a:srgbClr val="FF0000"/>
                </a:solidFill>
                <a:ea typeface="宋体" panose="02010600030101010101" pitchFamily="2" charset="-122"/>
              </a:rPr>
              <a:t>偏移</a:t>
            </a:r>
            <a:r>
              <a:rPr lang="en-US" altLang="zh-CN" kern="0" dirty="0">
                <a:solidFill>
                  <a:srgbClr val="FF0000"/>
                </a:solidFill>
                <a:ea typeface="宋体" panose="02010600030101010101" pitchFamily="2" charset="-122"/>
              </a:rPr>
              <a:t>误差</a:t>
            </a:r>
          </a:p>
        </p:txBody>
      </p:sp>
      <mc:AlternateContent xmlns:mc="http://schemas.openxmlformats.org/markup-compatibility/2006" xmlns:a14="http://schemas.microsoft.com/office/drawing/2010/main">
        <mc:Choice Requires="a14">
          <p:sp>
            <p:nvSpPr>
              <p:cNvPr id="2" name="矩形 1"/>
              <p:cNvSpPr/>
              <p:nvPr/>
            </p:nvSpPr>
            <p:spPr>
              <a:xfrm>
                <a:off x="5789012" y="2186008"/>
                <a:ext cx="2383290"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sz="2400" b="1" i="1" smtClean="0">
                          <a:solidFill>
                            <a:schemeClr val="tx1"/>
                          </a:solidFill>
                          <a:latin typeface="Cambria Math" panose="02040503050406030204" pitchFamily="18" charset="0"/>
                          <a:ea typeface="+mn-ea"/>
                        </a:rPr>
                        <m:t>𝑶𝒇𝒇𝒔𝒆𝒕</m:t>
                      </m:r>
                      <m:r>
                        <a:rPr lang="en-US" altLang="zh-CN" sz="2400" b="1" i="1" smtClean="0">
                          <a:solidFill>
                            <a:schemeClr val="tx1"/>
                          </a:solidFill>
                          <a:latin typeface="Cambria Math" panose="02040503050406030204" pitchFamily="18" charset="0"/>
                          <a:ea typeface="+mn-ea"/>
                        </a:rPr>
                        <m:t>=</m:t>
                      </m:r>
                      <m:sSub>
                        <m:sSubPr>
                          <m:ctrlPr>
                            <a:rPr lang="en-US" altLang="zh-CN" sz="2400" b="1" i="1" smtClean="0">
                              <a:solidFill>
                                <a:schemeClr val="tx1"/>
                              </a:solidFill>
                              <a:latin typeface="Cambria Math" panose="02040503050406030204" pitchFamily="18" charset="0"/>
                              <a:ea typeface="+mn-ea"/>
                            </a:rPr>
                          </m:ctrlPr>
                        </m:sSubPr>
                        <m:e>
                          <m:r>
                            <a:rPr lang="en-US" altLang="zh-CN" sz="2400" b="1" i="1" smtClean="0">
                              <a:solidFill>
                                <a:schemeClr val="tx1"/>
                              </a:solidFill>
                              <a:latin typeface="Cambria Math" panose="02040503050406030204" pitchFamily="18" charset="0"/>
                              <a:ea typeface="+mn-ea"/>
                            </a:rPr>
                            <m:t>𝑽</m:t>
                          </m:r>
                        </m:e>
                        <m:sub>
                          <m:r>
                            <a:rPr lang="en-US" altLang="zh-CN" sz="2400" b="1" i="1" smtClean="0">
                              <a:solidFill>
                                <a:schemeClr val="tx1"/>
                              </a:solidFill>
                              <a:latin typeface="Cambria Math" panose="02040503050406030204" pitchFamily="18" charset="0"/>
                              <a:ea typeface="+mn-ea"/>
                            </a:rPr>
                            <m:t>𝑴𝑺</m:t>
                          </m:r>
                        </m:sub>
                      </m:sSub>
                    </m:oMath>
                  </m:oMathPara>
                </a14:m>
                <a:endParaRPr lang="en-US" altLang="zh-CN" sz="2400" b="1" dirty="0">
                  <a:solidFill>
                    <a:schemeClr val="tx1"/>
                  </a:solidFill>
                  <a:latin typeface="+mn-lt"/>
                  <a:ea typeface="+mn-ea"/>
                </a:endParaRPr>
              </a:p>
            </p:txBody>
          </p:sp>
        </mc:Choice>
        <mc:Fallback xmlns="">
          <p:sp>
            <p:nvSpPr>
              <p:cNvPr id="2" name="矩形 1"/>
              <p:cNvSpPr>
                <a:spLocks noRot="1" noChangeAspect="1" noMove="1" noResize="1" noEditPoints="1" noAdjustHandles="1" noChangeArrowheads="1" noChangeShapeType="1" noTextEdit="1"/>
              </p:cNvSpPr>
              <p:nvPr/>
            </p:nvSpPr>
            <p:spPr>
              <a:xfrm>
                <a:off x="5789012" y="2186008"/>
                <a:ext cx="2383290" cy="461665"/>
              </a:xfrm>
              <a:prstGeom prst="rect">
                <a:avLst/>
              </a:prstGeom>
              <a:blipFill rotWithShape="1">
                <a:blip r:embed="rId3"/>
                <a:stretch>
                  <a:fillRect l="-2302" b="-21333"/>
                </a:stretch>
              </a:blipFill>
            </p:spPr>
            <p:txBody>
              <a:bodyPr/>
              <a:lstStyle/>
              <a:p>
                <a:r>
                  <a:rPr lang="zh-CN" altLang="en-US">
                    <a:noFill/>
                  </a:rPr>
                  <a:t> </a:t>
                </a:r>
                <a:endParaRPr lang="zh-CN" altLang="en-US">
                  <a:noFill/>
                </a:endParaRPr>
              </a:p>
            </p:txBody>
          </p:sp>
        </mc:Fallback>
      </mc:AlternateContent>
      <p:sp>
        <p:nvSpPr>
          <p:cNvPr id="6" name="标题 1"/>
          <p:cNvSpPr txBox="1"/>
          <p:nvPr/>
        </p:nvSpPr>
        <p:spPr bwMode="auto">
          <a:xfrm>
            <a:off x="2725707" y="-213"/>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 </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mc:AlternateContent xmlns:mc="http://schemas.openxmlformats.org/markup-compatibility/2006" xmlns:a14="http://schemas.microsoft.com/office/drawing/2010/main">
        <mc:Choice Requires="a14">
          <p:sp>
            <p:nvSpPr>
              <p:cNvPr id="8" name="文本框 7"/>
              <p:cNvSpPr txBox="1"/>
              <p:nvPr/>
            </p:nvSpPr>
            <p:spPr>
              <a:xfrm>
                <a:off x="5648182" y="2928204"/>
                <a:ext cx="3170174" cy="608821"/>
              </a:xfrm>
              <a:prstGeom prst="rect">
                <a:avLst/>
              </a:prstGeom>
              <a:noFill/>
            </p:spPr>
            <p:txBody>
              <a:bodyPr wrap="square" lIns="0" tIns="0" rIns="0" bIns="0" rtlCol="0">
                <a:spAutoFit/>
              </a:bodyPr>
              <a:lstStyle/>
              <a:p>
                <a:r>
                  <a:rPr lang="en-US" altLang="zh-CN" sz="2400" b="1" dirty="0">
                    <a:solidFill>
                      <a:schemeClr val="tx1"/>
                    </a:solidFill>
                  </a:rPr>
                  <a:t>Gain</a:t>
                </a:r>
                <a14:m>
                  <m:oMath xmlns:m="http://schemas.openxmlformats.org/officeDocument/2006/math">
                    <m:r>
                      <a:rPr lang="en-US" altLang="zh-CN" sz="2400" b="1" i="1" smtClean="0">
                        <a:solidFill>
                          <a:schemeClr val="tx1"/>
                        </a:solidFill>
                        <a:latin typeface="Cambria Math" panose="02040503050406030204" pitchFamily="18" charset="0"/>
                      </a:rPr>
                      <m:t>=</m:t>
                    </m:r>
                    <m:f>
                      <m:fPr>
                        <m:ctrlPr>
                          <a:rPr lang="en-US" altLang="zh-CN" sz="2400" b="1" i="1" smtClean="0">
                            <a:solidFill>
                              <a:schemeClr val="tx1"/>
                            </a:solidFill>
                            <a:latin typeface="Cambria Math" panose="02040503050406030204" pitchFamily="18" charset="0"/>
                          </a:rPr>
                        </m:ctrlPr>
                      </m:fPr>
                      <m:num>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𝑽</m:t>
                            </m:r>
                          </m:e>
                          <m:sub>
                            <m:r>
                              <a:rPr lang="en-US" altLang="zh-CN" sz="2400" b="1" i="1" smtClean="0">
                                <a:solidFill>
                                  <a:schemeClr val="tx1"/>
                                </a:solidFill>
                                <a:latin typeface="Cambria Math" panose="02040503050406030204" pitchFamily="18" charset="0"/>
                              </a:rPr>
                              <m:t>𝑭𝑺𝑹</m:t>
                            </m:r>
                          </m:sub>
                        </m:sSub>
                      </m:num>
                      <m:den>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𝑫</m:t>
                            </m:r>
                          </m:e>
                          <m:sub>
                            <m:r>
                              <a:rPr lang="en-US" altLang="zh-CN" sz="2400" b="1" i="1" smtClean="0">
                                <a:solidFill>
                                  <a:schemeClr val="tx1"/>
                                </a:solidFill>
                                <a:latin typeface="Cambria Math" panose="02040503050406030204" pitchFamily="18" charset="0"/>
                              </a:rPr>
                              <m:t>𝑰𝑵</m:t>
                            </m:r>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𝒎𝒂𝒙</m:t>
                            </m:r>
                          </m:sub>
                        </m:sSub>
                        <m:r>
                          <a:rPr lang="en-US" altLang="zh-CN" sz="2400" b="1" i="1" smtClean="0">
                            <a:solidFill>
                              <a:schemeClr val="tx1"/>
                            </a:solidFill>
                            <a:latin typeface="Cambria Math" panose="02040503050406030204" pitchFamily="18" charset="0"/>
                          </a:rPr>
                          <m:t>−</m:t>
                        </m:r>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𝑫</m:t>
                            </m:r>
                          </m:e>
                          <m:sub>
                            <m:r>
                              <a:rPr lang="en-US" altLang="zh-CN" sz="2400" b="1" i="1" smtClean="0">
                                <a:solidFill>
                                  <a:schemeClr val="tx1"/>
                                </a:solidFill>
                                <a:latin typeface="Cambria Math" panose="02040503050406030204" pitchFamily="18" charset="0"/>
                              </a:rPr>
                              <m:t>𝑰𝑵</m:t>
                            </m:r>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𝒎𝒊𝒏</m:t>
                            </m:r>
                          </m:sub>
                        </m:sSub>
                      </m:den>
                    </m:f>
                  </m:oMath>
                </a14:m>
                <a:endParaRPr lang="zh-CN" altLang="en-US" sz="2400" b="1" dirty="0">
                  <a:solidFill>
                    <a:schemeClr val="tx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648182" y="2928204"/>
                <a:ext cx="3170174" cy="608821"/>
              </a:xfrm>
              <a:prstGeom prst="rect">
                <a:avLst/>
              </a:prstGeom>
              <a:blipFill rotWithShape="1">
                <a:blip r:embed="rId4"/>
                <a:stretch>
                  <a:fillRect l="-5962" t="-2000" b="-4000"/>
                </a:stretch>
              </a:blipFill>
            </p:spPr>
            <p:txBody>
              <a:bodyPr/>
              <a:lstStyle/>
              <a:p>
                <a:r>
                  <a:rPr lang="zh-CN" altLang="en-US">
                    <a:noFill/>
                  </a:rPr>
                  <a:t> </a:t>
                </a:r>
                <a:endParaRPr lang="zh-CN" altLang="en-US">
                  <a:noFill/>
                </a:endParaRPr>
              </a:p>
            </p:txBody>
          </p:sp>
        </mc:Fallback>
      </mc:AlternateContent>
      <p:sp>
        <p:nvSpPr>
          <p:cNvPr id="3" name="文本框 2"/>
          <p:cNvSpPr txBox="1"/>
          <p:nvPr/>
        </p:nvSpPr>
        <p:spPr>
          <a:xfrm>
            <a:off x="5700094" y="3861466"/>
            <a:ext cx="3336402" cy="1198880"/>
          </a:xfrm>
          <a:prstGeom prst="rect">
            <a:avLst/>
          </a:prstGeom>
          <a:noFill/>
        </p:spPr>
        <p:txBody>
          <a:bodyPr wrap="square" rtlCol="0">
            <a:spAutoFit/>
          </a:bodyPr>
          <a:lstStyle/>
          <a:p>
            <a:r>
              <a:rPr lang="en-US" altLang="zh-CN" sz="2400" b="1" dirty="0"/>
              <a:t>VFS +，VFS-和VMS电压与传输曲线的一般形状不一致。</a:t>
            </a: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bwMode="auto">
          <a:xfrm>
            <a:off x="637511" y="1077952"/>
            <a:ext cx="8282742"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spcBef>
                <a:spcPct val="0"/>
              </a:spcBef>
              <a:buClrTx/>
              <a:buSzTx/>
              <a:buNone/>
            </a:pPr>
            <a:r>
              <a:rPr lang="en-US" altLang="zh-CN" kern="0" dirty="0">
                <a:solidFill>
                  <a:srgbClr val="FF0000"/>
                </a:solidFill>
                <a:ea typeface="宋体" panose="02010600030101010101" pitchFamily="2" charset="-122"/>
              </a:rPr>
              <a:t>DC</a:t>
            </a:r>
            <a:r>
              <a:rPr lang="zh-CN" altLang="en-US" kern="0" dirty="0">
                <a:solidFill>
                  <a:srgbClr val="FF0000"/>
                </a:solidFill>
                <a:ea typeface="宋体" panose="02010600030101010101" pitchFamily="2" charset="-122"/>
              </a:rPr>
              <a:t>增益</a:t>
            </a:r>
            <a:r>
              <a:rPr lang="en-US" altLang="zh-CN" kern="0" dirty="0">
                <a:solidFill>
                  <a:srgbClr val="FF0000"/>
                </a:solidFill>
                <a:ea typeface="宋体" panose="02010600030101010101" pitchFamily="2" charset="-122"/>
              </a:rPr>
              <a:t>, </a:t>
            </a:r>
            <a:r>
              <a:rPr lang="zh-CN" altLang="en-US" kern="0" dirty="0">
                <a:solidFill>
                  <a:srgbClr val="FF0000"/>
                </a:solidFill>
                <a:ea typeface="宋体" panose="02010600030101010101" pitchFamily="2" charset="-122"/>
              </a:rPr>
              <a:t>偏移</a:t>
            </a:r>
          </a:p>
        </p:txBody>
      </p:sp>
      <p:grpSp>
        <p:nvGrpSpPr>
          <p:cNvPr id="8" name="组合 7"/>
          <p:cNvGrpSpPr/>
          <p:nvPr/>
        </p:nvGrpSpPr>
        <p:grpSpPr>
          <a:xfrm>
            <a:off x="539552" y="1684962"/>
            <a:ext cx="8210734" cy="3210308"/>
            <a:chOff x="581014" y="1543242"/>
            <a:chExt cx="8210734" cy="3210308"/>
          </a:xfrm>
        </p:grpSpPr>
        <p:sp>
          <p:nvSpPr>
            <p:cNvPr id="3" name="矩形 2"/>
            <p:cNvSpPr/>
            <p:nvPr/>
          </p:nvSpPr>
          <p:spPr>
            <a:xfrm>
              <a:off x="581014" y="1543242"/>
              <a:ext cx="8210734" cy="2306955"/>
            </a:xfrm>
            <a:prstGeom prst="rect">
              <a:avLst/>
            </a:prstGeom>
          </p:spPr>
          <p:txBody>
            <a:bodyPr wrap="square">
              <a:spAutoFit/>
            </a:bodyPr>
            <a:lstStyle/>
            <a:p>
              <a:pPr algn="just"/>
              <a:r>
                <a:rPr lang="zh-CN" altLang="en-US" sz="2400" b="1" dirty="0">
                  <a:solidFill>
                    <a:srgbClr val="000000"/>
                  </a:solidFill>
                  <a:latin typeface="楷体" panose="02010609060101010101" pitchFamily="49" charset="-122"/>
                  <a:ea typeface="楷体" panose="02010609060101010101" pitchFamily="49" charset="-122"/>
                  <a:sym typeface="+mn-ea"/>
                </a:rPr>
                <a:t>最佳拟合直线是指理想输出采样电压与实际输出采样电压间的方差最小的直线。</a:t>
              </a:r>
              <a:endParaRPr lang="en-US" altLang="zh-CN" sz="2400" b="1" dirty="0">
                <a:solidFill>
                  <a:srgbClr val="000000"/>
                </a:solidFill>
                <a:latin typeface="楷体" panose="02010609060101010101" pitchFamily="49" charset="-122"/>
                <a:ea typeface="楷体" panose="02010609060101010101" pitchFamily="49" charset="-122"/>
              </a:endParaRPr>
            </a:p>
            <a:p>
              <a:pPr algn="just"/>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2400" b="1" dirty="0">
                  <a:solidFill>
                    <a:srgbClr val="000000"/>
                  </a:solidFill>
                  <a:latin typeface="楷体" panose="02010609060101010101" pitchFamily="49" charset="-122"/>
                  <a:ea typeface="楷体" panose="02010609060101010101" pitchFamily="49" charset="-122"/>
                  <a:sym typeface="+mn-ea"/>
                </a:rPr>
                <a:t>对一个采样集</a:t>
              </a:r>
              <a:r>
                <a:rPr lang="en-US" altLang="zh-CN" sz="2400" b="1" dirty="0">
                  <a:solidFill>
                    <a:srgbClr val="000000"/>
                  </a:solidFill>
                  <a:latin typeface="楷体" panose="02010609060101010101" pitchFamily="49" charset="-122"/>
                  <a:ea typeface="楷体" panose="02010609060101010101" pitchFamily="49" charset="-122"/>
                  <a:sym typeface="+mn-ea"/>
                </a:rPr>
                <a:t>s(</a:t>
              </a:r>
              <a:r>
                <a:rPr lang="en-US" altLang="zh-CN" sz="2400" b="1" dirty="0" err="1">
                  <a:solidFill>
                    <a:srgbClr val="000000"/>
                  </a:solidFill>
                  <a:latin typeface="楷体" panose="02010609060101010101" pitchFamily="49" charset="-122"/>
                  <a:ea typeface="楷体" panose="02010609060101010101" pitchFamily="49" charset="-122"/>
                  <a:sym typeface="+mn-ea"/>
                </a:rPr>
                <a:t>i</a:t>
              </a:r>
              <a:r>
                <a:rPr lang="en-US" altLang="zh-CN" sz="2400" b="1" dirty="0">
                  <a:solidFill>
                    <a:srgbClr val="000000"/>
                  </a:solidFill>
                  <a:latin typeface="楷体" panose="02010609060101010101" pitchFamily="49" charset="-122"/>
                  <a:ea typeface="楷体" panose="02010609060101010101" pitchFamily="49" charset="-122"/>
                  <a:sym typeface="+mn-ea"/>
                </a:rPr>
                <a:t>)</a:t>
              </a:r>
              <a:r>
                <a:rPr lang="zh-CN" altLang="en-US" sz="2400" b="1" dirty="0">
                  <a:solidFill>
                    <a:srgbClr val="000000"/>
                  </a:solidFill>
                  <a:latin typeface="楷体" panose="02010609060101010101" pitchFamily="49" charset="-122"/>
                  <a:ea typeface="楷体" panose="02010609060101010101" pitchFamily="49" charset="-122"/>
                  <a:sym typeface="+mn-ea"/>
                </a:rPr>
                <a:t> </a:t>
              </a:r>
              <a:r>
                <a:rPr lang="en-US" altLang="zh-CN" sz="2400" b="1" dirty="0">
                  <a:solidFill>
                    <a:srgbClr val="000000"/>
                  </a:solidFill>
                  <a:latin typeface="楷体" panose="02010609060101010101" pitchFamily="49" charset="-122"/>
                  <a:ea typeface="楷体" panose="02010609060101010101" pitchFamily="49" charset="-122"/>
                  <a:sym typeface="+mn-ea"/>
                </a:rPr>
                <a:t>,</a:t>
              </a:r>
              <a:r>
                <a:rPr lang="en-US" altLang="zh-CN" sz="2400" b="1" dirty="0" err="1">
                  <a:solidFill>
                    <a:srgbClr val="000000"/>
                  </a:solidFill>
                  <a:latin typeface="楷体" panose="02010609060101010101" pitchFamily="49" charset="-122"/>
                  <a:ea typeface="楷体" panose="02010609060101010101" pitchFamily="49" charset="-122"/>
                  <a:sym typeface="+mn-ea"/>
                </a:rPr>
                <a:t>i</a:t>
              </a:r>
              <a:r>
                <a:rPr lang="en-US" altLang="zh-CN" sz="2400" b="1" dirty="0">
                  <a:solidFill>
                    <a:srgbClr val="000000"/>
                  </a:solidFill>
                  <a:latin typeface="楷体" panose="02010609060101010101" pitchFamily="49" charset="-122"/>
                  <a:ea typeface="楷体" panose="02010609060101010101" pitchFamily="49" charset="-122"/>
                  <a:sym typeface="+mn-ea"/>
                </a:rPr>
                <a:t>={0,1,…N-1}</a:t>
              </a:r>
              <a:r>
                <a:rPr lang="zh-CN" altLang="en-US" sz="2400" b="1" dirty="0">
                  <a:solidFill>
                    <a:srgbClr val="000000"/>
                  </a:solidFill>
                  <a:latin typeface="楷体" panose="02010609060101010101" pitchFamily="49" charset="-122"/>
                  <a:ea typeface="楷体" panose="02010609060101010101" pitchFamily="49" charset="-122"/>
                  <a:sym typeface="+mn-ea"/>
                </a:rPr>
                <a:t>，</a:t>
              </a:r>
              <a:r>
                <a:rPr lang="en-US" altLang="zh-CN" sz="2400" b="1" dirty="0">
                  <a:solidFill>
                    <a:srgbClr val="000000"/>
                  </a:solidFill>
                  <a:latin typeface="楷体" panose="02010609060101010101" pitchFamily="49" charset="-122"/>
                  <a:ea typeface="楷体" panose="02010609060101010101" pitchFamily="49" charset="-122"/>
                  <a:sym typeface="+mn-ea"/>
                </a:rPr>
                <a:t>N</a:t>
              </a:r>
              <a:r>
                <a:rPr lang="zh-CN" altLang="en-US" sz="2400" b="1" dirty="0">
                  <a:solidFill>
                    <a:srgbClr val="000000"/>
                  </a:solidFill>
                  <a:latin typeface="楷体" panose="02010609060101010101" pitchFamily="49" charset="-122"/>
                  <a:ea typeface="楷体" panose="02010609060101010101" pitchFamily="49" charset="-122"/>
                  <a:sym typeface="+mn-ea"/>
                </a:rPr>
                <a:t>为采样数目，利用斜率（</a:t>
              </a:r>
              <a:r>
                <a:rPr lang="en-US" altLang="zh-CN" sz="2400" b="1" dirty="0">
                  <a:solidFill>
                    <a:srgbClr val="000000"/>
                  </a:solidFill>
                  <a:latin typeface="楷体" panose="02010609060101010101" pitchFamily="49" charset="-122"/>
                  <a:ea typeface="楷体" panose="02010609060101010101" pitchFamily="49" charset="-122"/>
                  <a:sym typeface="+mn-ea"/>
                </a:rPr>
                <a:t>DAC</a:t>
              </a:r>
              <a:r>
                <a:rPr lang="zh-CN" altLang="en-US" sz="2400" b="1" dirty="0">
                  <a:solidFill>
                    <a:srgbClr val="000000"/>
                  </a:solidFill>
                  <a:latin typeface="楷体" panose="02010609060101010101" pitchFamily="49" charset="-122"/>
                  <a:ea typeface="楷体" panose="02010609060101010101" pitchFamily="49" charset="-122"/>
                  <a:sym typeface="+mn-ea"/>
                </a:rPr>
                <a:t>增益）和零点偏移（</a:t>
              </a:r>
              <a:r>
                <a:rPr lang="en-US" altLang="zh-CN" sz="2400" b="1" dirty="0">
                  <a:solidFill>
                    <a:srgbClr val="000000"/>
                  </a:solidFill>
                  <a:latin typeface="楷体" panose="02010609060101010101" pitchFamily="49" charset="-122"/>
                  <a:ea typeface="楷体" panose="02010609060101010101" pitchFamily="49" charset="-122"/>
                  <a:sym typeface="+mn-ea"/>
                </a:rPr>
                <a:t>offset</a:t>
              </a:r>
              <a:r>
                <a:rPr lang="zh-CN" altLang="en-US" sz="2400" b="1" dirty="0">
                  <a:solidFill>
                    <a:srgbClr val="000000"/>
                  </a:solidFill>
                  <a:latin typeface="楷体" panose="02010609060101010101" pitchFamily="49" charset="-122"/>
                  <a:ea typeface="楷体" panose="02010609060101010101" pitchFamily="49" charset="-122"/>
                  <a:sym typeface="+mn-ea"/>
                </a:rPr>
                <a:t>）我们可以得到最佳拟合直线，它是一标准的线性方程：</a:t>
              </a:r>
              <a:endPar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6" name="对象 5"/>
            <p:cNvGraphicFramePr>
              <a:graphicFrameLocks noChangeAspect="1"/>
            </p:cNvGraphicFramePr>
            <p:nvPr/>
          </p:nvGraphicFramePr>
          <p:xfrm>
            <a:off x="1157078" y="4350658"/>
            <a:ext cx="6912768" cy="402892"/>
          </p:xfrm>
          <a:graphic>
            <a:graphicData uri="http://schemas.openxmlformats.org/presentationml/2006/ole">
              <mc:AlternateContent xmlns:mc="http://schemas.openxmlformats.org/markup-compatibility/2006">
                <mc:Choice xmlns:v="urn:schemas-microsoft-com:vml" Requires="v">
                  <p:oleObj spid="_x0000_s130102" name="Equation" r:id="rId3" imgW="3086100" imgH="203200" progId="Equation.DSMT4">
                    <p:embed/>
                  </p:oleObj>
                </mc:Choice>
                <mc:Fallback>
                  <p:oleObj name="Equation" r:id="rId3" imgW="3086100" imgH="2032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7078" y="4350658"/>
                          <a:ext cx="6912768" cy="402892"/>
                        </a:xfrm>
                        <a:prstGeom prst="rect">
                          <a:avLst/>
                        </a:prstGeom>
                        <a:noFill/>
                      </p:spPr>
                    </p:pic>
                  </p:oleObj>
                </mc:Fallback>
              </mc:AlternateContent>
            </a:graphicData>
          </a:graphic>
        </p:graphicFrame>
      </p:grpSp>
      <p:grpSp>
        <p:nvGrpSpPr>
          <p:cNvPr id="13" name="组合 12"/>
          <p:cNvGrpSpPr/>
          <p:nvPr/>
        </p:nvGrpSpPr>
        <p:grpSpPr>
          <a:xfrm>
            <a:off x="2051720" y="5085184"/>
            <a:ext cx="4841290" cy="1472564"/>
            <a:chOff x="1518207" y="4437112"/>
            <a:chExt cx="4841290" cy="1472564"/>
          </a:xfrm>
        </p:grpSpPr>
        <p:graphicFrame>
          <p:nvGraphicFramePr>
            <p:cNvPr id="10" name="对象 9"/>
            <p:cNvGraphicFramePr>
              <a:graphicFrameLocks noChangeAspect="1"/>
            </p:cNvGraphicFramePr>
            <p:nvPr/>
          </p:nvGraphicFramePr>
          <p:xfrm>
            <a:off x="1529468" y="4437112"/>
            <a:ext cx="4605511" cy="720080"/>
          </p:xfrm>
          <a:graphic>
            <a:graphicData uri="http://schemas.openxmlformats.org/presentationml/2006/ole">
              <mc:AlternateContent xmlns:mc="http://schemas.openxmlformats.org/markup-compatibility/2006">
                <mc:Choice xmlns:v="urn:schemas-microsoft-com:vml" Requires="v">
                  <p:oleObj spid="_x0000_s130103" name="Equation" r:id="rId5" imgW="2882900" imgH="431800" progId="Equation.DSMT4">
                    <p:embed/>
                  </p:oleObj>
                </mc:Choice>
                <mc:Fallback>
                  <p:oleObj name="Equation" r:id="rId5" imgW="2882900" imgH="4318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9468" y="4437112"/>
                          <a:ext cx="4605511" cy="720080"/>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1518207" y="5196848"/>
            <a:ext cx="4841290" cy="712828"/>
          </p:xfrm>
          <a:graphic>
            <a:graphicData uri="http://schemas.openxmlformats.org/presentationml/2006/ole">
              <mc:AlternateContent xmlns:mc="http://schemas.openxmlformats.org/markup-compatibility/2006">
                <mc:Choice xmlns:v="urn:schemas-microsoft-com:vml" Requires="v">
                  <p:oleObj spid="_x0000_s130104" name="Equation" r:id="rId7" imgW="3136900" imgH="431800" progId="Equation.DSMT4">
                    <p:embed/>
                  </p:oleObj>
                </mc:Choice>
                <mc:Fallback>
                  <p:oleObj name="Equation" r:id="rId7" imgW="3136900" imgH="4318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8207" y="5196848"/>
                          <a:ext cx="4841290" cy="712828"/>
                        </a:xfrm>
                        <a:prstGeom prst="rect">
                          <a:avLst/>
                        </a:prstGeom>
                        <a:noFill/>
                      </p:spPr>
                    </p:pic>
                  </p:oleObj>
                </mc:Fallback>
              </mc:AlternateContent>
            </a:graphicData>
          </a:graphic>
        </p:graphicFrame>
      </p:grpSp>
      <p:sp>
        <p:nvSpPr>
          <p:cNvPr id="11" name="标题 1"/>
          <p:cNvSpPr txBox="1"/>
          <p:nvPr/>
        </p:nvSpPr>
        <p:spPr bwMode="auto">
          <a:xfrm>
            <a:off x="2585371" y="315"/>
            <a:ext cx="6164915"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 </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89398" y="1518717"/>
            <a:ext cx="7056784" cy="5169535"/>
          </a:xfrm>
          <a:prstGeom prst="rect">
            <a:avLst/>
          </a:prstGeom>
        </p:spPr>
        <p:txBody>
          <a:bodyPr wrap="square">
            <a:spAutoFit/>
          </a:bodyPr>
          <a:lstStyle/>
          <a:p>
            <a:r>
              <a:rPr lang="en-US" altLang="zh-CN" sz="2400" dirty="0">
                <a:solidFill>
                  <a:srgbClr val="000000"/>
                </a:solidFill>
                <a:latin typeface="楷体" panose="02010609060101010101" pitchFamily="49" charset="-122"/>
                <a:ea typeface="楷体" panose="02010609060101010101" pitchFamily="49" charset="-122"/>
              </a:rPr>
              <a:t>MATLAB</a:t>
            </a:r>
            <a:r>
              <a:rPr lang="zh-CN" altLang="en-US" sz="2400" dirty="0">
                <a:solidFill>
                  <a:srgbClr val="000000"/>
                </a:solidFill>
                <a:latin typeface="楷体" panose="02010609060101010101" pitchFamily="49" charset="-122"/>
                <a:ea typeface="楷体" panose="02010609060101010101" pitchFamily="49" charset="-122"/>
              </a:rPr>
              <a:t>程序：</a:t>
            </a:r>
          </a:p>
          <a:p>
            <a:r>
              <a:rPr lang="en-US" altLang="zh-CN" dirty="0"/>
              <a:t>% </a:t>
            </a:r>
            <a:r>
              <a:rPr lang="zh-CN" altLang="en-US" dirty="0"/>
              <a:t>向量</a:t>
            </a:r>
            <a:r>
              <a:rPr lang="en-US" altLang="zh-CN" dirty="0"/>
              <a:t>S</a:t>
            </a:r>
            <a:r>
              <a:rPr lang="zh-CN" altLang="en-US" dirty="0"/>
              <a:t>记录</a:t>
            </a:r>
            <a:r>
              <a:rPr lang="en-US" altLang="zh-CN" dirty="0"/>
              <a:t>DAC</a:t>
            </a:r>
            <a:r>
              <a:rPr lang="zh-CN" altLang="en-US" dirty="0"/>
              <a:t>输出电压</a:t>
            </a:r>
          </a:p>
          <a:p>
            <a:r>
              <a:rPr lang="en-US" altLang="zh-CN" dirty="0"/>
              <a:t>%</a:t>
            </a:r>
          </a:p>
          <a:p>
            <a:r>
              <a:rPr lang="en-US" altLang="zh-CN" dirty="0"/>
              <a:t>% </a:t>
            </a:r>
            <a:r>
              <a:rPr lang="zh-CN" altLang="en-US" dirty="0"/>
              <a:t>初始化</a:t>
            </a:r>
          </a:p>
          <a:p>
            <a:r>
              <a:rPr lang="en-US" altLang="zh-CN" dirty="0"/>
              <a:t>k1=0; k2=0; k3=0; k4=0;</a:t>
            </a:r>
          </a:p>
          <a:p>
            <a:r>
              <a:rPr lang="en-US" altLang="zh-CN" dirty="0"/>
              <a:t>N=length(S);</a:t>
            </a:r>
          </a:p>
          <a:p>
            <a:r>
              <a:rPr lang="en-US" altLang="zh-CN" dirty="0"/>
              <a:t>% </a:t>
            </a:r>
            <a:r>
              <a:rPr lang="zh-CN" altLang="en-US" dirty="0"/>
              <a:t>进行最适应分析</a:t>
            </a:r>
          </a:p>
          <a:p>
            <a:r>
              <a:rPr lang="en-US" altLang="zh-CN" dirty="0"/>
              <a:t>for </a:t>
            </a:r>
            <a:r>
              <a:rPr lang="en-US" altLang="zh-CN" dirty="0" err="1"/>
              <a:t>i</a:t>
            </a:r>
            <a:r>
              <a:rPr lang="en-US" altLang="zh-CN" dirty="0"/>
              <a:t>=O:N-1,</a:t>
            </a:r>
          </a:p>
          <a:p>
            <a:r>
              <a:rPr lang="en-US" altLang="zh-CN" dirty="0"/>
              <a:t>		k1 = k1 + </a:t>
            </a:r>
            <a:r>
              <a:rPr lang="en-US" altLang="zh-CN" dirty="0" err="1"/>
              <a:t>i</a:t>
            </a:r>
            <a:r>
              <a:rPr lang="en-US" altLang="zh-CN" dirty="0"/>
              <a:t>;</a:t>
            </a:r>
          </a:p>
          <a:p>
            <a:r>
              <a:rPr lang="en-US" altLang="zh-CN" dirty="0"/>
              <a:t>		k2 = k2 + S(i+1);</a:t>
            </a:r>
          </a:p>
          <a:p>
            <a:r>
              <a:rPr lang="en-US" altLang="zh-CN" dirty="0"/>
              <a:t>		k3 = k3 + </a:t>
            </a:r>
            <a:r>
              <a:rPr lang="en-US" altLang="zh-CN" dirty="0" err="1"/>
              <a:t>i</a:t>
            </a:r>
            <a:r>
              <a:rPr lang="en-US" altLang="zh-CN" dirty="0"/>
              <a:t>*</a:t>
            </a:r>
            <a:r>
              <a:rPr lang="en-US" altLang="zh-CN" dirty="0" err="1"/>
              <a:t>i</a:t>
            </a:r>
            <a:r>
              <a:rPr lang="en-US" altLang="zh-CN" dirty="0"/>
              <a:t>;</a:t>
            </a:r>
          </a:p>
          <a:p>
            <a:r>
              <a:rPr lang="en-US" altLang="zh-CN" dirty="0"/>
              <a:t>		k4 = k4 + </a:t>
            </a:r>
            <a:r>
              <a:rPr lang="en-US" altLang="zh-CN" dirty="0" err="1"/>
              <a:t>i</a:t>
            </a:r>
            <a:r>
              <a:rPr lang="en-US" altLang="zh-CN" dirty="0"/>
              <a:t>*S(i+1);</a:t>
            </a:r>
          </a:p>
          <a:p>
            <a:r>
              <a:rPr lang="en-US" altLang="zh-CN" dirty="0"/>
              <a:t>end</a:t>
            </a:r>
          </a:p>
          <a:p>
            <a:r>
              <a:rPr lang="en-US" altLang="zh-CN" dirty="0"/>
              <a:t>Gain = (N*k4 -k1*k2) / (N*k3 -k1*k1);</a:t>
            </a:r>
          </a:p>
          <a:p>
            <a:r>
              <a:rPr lang="en-US" altLang="zh-CN" dirty="0"/>
              <a:t>Offset =k2/N-Gain * (k1/N);</a:t>
            </a:r>
          </a:p>
          <a:p>
            <a:r>
              <a:rPr lang="en-US" altLang="zh-CN" dirty="0"/>
              <a:t>for </a:t>
            </a:r>
            <a:r>
              <a:rPr lang="en-US" altLang="zh-CN" dirty="0" err="1"/>
              <a:t>i</a:t>
            </a:r>
            <a:r>
              <a:rPr lang="en-US" altLang="zh-CN" dirty="0"/>
              <a:t>=O:N-1,</a:t>
            </a:r>
          </a:p>
          <a:p>
            <a:r>
              <a:rPr lang="en-US" altLang="zh-CN" dirty="0"/>
              <a:t>		</a:t>
            </a:r>
            <a:r>
              <a:rPr lang="en-US" altLang="zh-CN" dirty="0" err="1"/>
              <a:t>Best_fit_line</a:t>
            </a:r>
            <a:r>
              <a:rPr lang="en-US" altLang="zh-CN" dirty="0"/>
              <a:t>(i+1) =Gain*</a:t>
            </a:r>
            <a:r>
              <a:rPr lang="en-US" altLang="zh-CN" dirty="0" err="1"/>
              <a:t>i</a:t>
            </a:r>
            <a:r>
              <a:rPr lang="en-US" altLang="zh-CN" dirty="0"/>
              <a:t> + Offset;</a:t>
            </a:r>
          </a:p>
          <a:p>
            <a:r>
              <a:rPr lang="en-US" altLang="zh-CN" dirty="0"/>
              <a:t>end</a:t>
            </a:r>
          </a:p>
        </p:txBody>
      </p:sp>
      <p:sp>
        <p:nvSpPr>
          <p:cNvPr id="6" name="标题 1"/>
          <p:cNvSpPr txBox="1"/>
          <p:nvPr/>
        </p:nvSpPr>
        <p:spPr bwMode="auto">
          <a:xfrm>
            <a:off x="2626012" y="-213"/>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 </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5" name="内容占位符 2"/>
          <p:cNvSpPr txBox="1"/>
          <p:nvPr/>
        </p:nvSpPr>
        <p:spPr bwMode="auto">
          <a:xfrm>
            <a:off x="845999" y="934373"/>
            <a:ext cx="3240360"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spcBef>
                <a:spcPct val="0"/>
              </a:spcBef>
              <a:buClrTx/>
              <a:buSzTx/>
              <a:buNone/>
            </a:pPr>
            <a:r>
              <a:rPr lang="en-US" altLang="zh-CN" kern="0" dirty="0">
                <a:solidFill>
                  <a:srgbClr val="FF0000"/>
                </a:solidFill>
                <a:ea typeface="宋体" panose="02010600030101010101" pitchFamily="2" charset="-122"/>
              </a:rPr>
              <a:t>DC</a:t>
            </a:r>
            <a:r>
              <a:rPr lang="zh-CN" altLang="en-US" kern="0" dirty="0">
                <a:solidFill>
                  <a:srgbClr val="FF0000"/>
                </a:solidFill>
                <a:ea typeface="宋体" panose="02010600030101010101" pitchFamily="2" charset="-122"/>
              </a:rPr>
              <a:t>增益</a:t>
            </a:r>
            <a:r>
              <a:rPr lang="en-US" altLang="zh-CN" kern="0" dirty="0">
                <a:solidFill>
                  <a:srgbClr val="FF0000"/>
                </a:solidFill>
                <a:ea typeface="宋体" panose="02010600030101010101" pitchFamily="2" charset="-122"/>
              </a:rPr>
              <a:t>, </a:t>
            </a:r>
            <a:r>
              <a:rPr lang="zh-CN" altLang="en-US" kern="0" dirty="0">
                <a:solidFill>
                  <a:srgbClr val="FF0000"/>
                </a:solidFill>
                <a:ea typeface="宋体" panose="02010600030101010101" pitchFamily="2" charset="-122"/>
              </a:rPr>
              <a:t>偏移</a:t>
            </a:r>
          </a:p>
        </p:txBody>
      </p:sp>
    </p:spTree>
  </p:cSld>
  <p:clrMapOvr>
    <a:masterClrMapping/>
  </p:clrMapOvr>
  <p:transition spd="slow">
    <p:zo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bwMode="auto">
          <a:xfrm>
            <a:off x="537730" y="1124744"/>
            <a:ext cx="8282742"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spcBef>
                <a:spcPct val="0"/>
              </a:spcBef>
              <a:buClrTx/>
              <a:buSzTx/>
              <a:buNone/>
            </a:pPr>
            <a:r>
              <a:rPr lang="zh-CN" altLang="en-US" kern="0" dirty="0">
                <a:solidFill>
                  <a:srgbClr val="FF0000"/>
                </a:solidFill>
                <a:ea typeface="宋体" panose="02010600030101010101" pitchFamily="2" charset="-122"/>
              </a:rPr>
              <a:t>增益误差：</a:t>
            </a:r>
          </a:p>
        </p:txBody>
      </p:sp>
      <p:graphicFrame>
        <p:nvGraphicFramePr>
          <p:cNvPr id="4" name="对象 3"/>
          <p:cNvGraphicFramePr>
            <a:graphicFrameLocks noChangeAspect="1"/>
          </p:cNvGraphicFramePr>
          <p:nvPr/>
        </p:nvGraphicFramePr>
        <p:xfrm>
          <a:off x="2428344" y="967200"/>
          <a:ext cx="2952328" cy="819143"/>
        </p:xfrm>
        <a:graphic>
          <a:graphicData uri="http://schemas.openxmlformats.org/presentationml/2006/ole">
            <mc:AlternateContent xmlns:mc="http://schemas.openxmlformats.org/markup-compatibility/2006">
              <mc:Choice xmlns:v="urn:schemas-microsoft-com:vml" Requires="v">
                <p:oleObj spid="_x0000_s90472" name="Equation" r:id="rId3" imgW="1676400" imgH="482600" progId="Equation.DSMT4">
                  <p:embed/>
                </p:oleObj>
              </mc:Choice>
              <mc:Fallback>
                <p:oleObj name="Equation" r:id="rId3" imgW="1676400" imgH="4826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344" y="967200"/>
                        <a:ext cx="2952328" cy="819143"/>
                      </a:xfrm>
                      <a:prstGeom prst="rect">
                        <a:avLst/>
                      </a:prstGeom>
                      <a:noFill/>
                    </p:spPr>
                  </p:pic>
                </p:oleObj>
              </mc:Fallback>
            </mc:AlternateContent>
          </a:graphicData>
        </a:graphic>
      </p:graphicFrame>
      <p:sp>
        <p:nvSpPr>
          <p:cNvPr id="6" name="矩形 5"/>
          <p:cNvSpPr/>
          <p:nvPr/>
        </p:nvSpPr>
        <p:spPr>
          <a:xfrm>
            <a:off x="179512" y="1969949"/>
            <a:ext cx="8964488" cy="1198880"/>
          </a:xfrm>
          <a:prstGeom prst="rect">
            <a:avLst/>
          </a:prstGeom>
        </p:spPr>
        <p:txBody>
          <a:bodyPr wrap="square">
            <a:spAutoFit/>
          </a:bodyPr>
          <a:lstStyle/>
          <a:p>
            <a:pPr algn="just"/>
            <a:r>
              <a:rPr lang="zh-CN" altLang="en-US" sz="2400" b="1" dirty="0">
                <a:solidFill>
                  <a:srgbClr val="083CB0"/>
                </a:solidFill>
                <a:latin typeface="+mn-lt"/>
                <a:ea typeface="+mn-ea"/>
                <a:sym typeface="+mn-ea"/>
              </a:rPr>
              <a:t>最佳拟合直线计算出来的零点偏移（</a:t>
            </a:r>
            <a:r>
              <a:rPr lang="en-US" altLang="zh-CN" sz="2400" b="1">
                <a:solidFill>
                  <a:srgbClr val="083CB0"/>
                </a:solidFill>
                <a:latin typeface="+mn-lt"/>
                <a:ea typeface="+mn-ea"/>
                <a:sym typeface="+mn-ea"/>
              </a:rPr>
              <a:t>最佳拟合直线在y轴上截距对应的电压值</a:t>
            </a:r>
            <a:r>
              <a:rPr lang="zh-CN" altLang="en-US" sz="2400" b="1">
                <a:solidFill>
                  <a:srgbClr val="083CB0"/>
                </a:solidFill>
                <a:latin typeface="+mn-lt"/>
                <a:ea typeface="+mn-ea"/>
                <a:sym typeface="+mn-ea"/>
              </a:rPr>
              <a:t>。）</a:t>
            </a:r>
            <a:r>
              <a:rPr lang="zh-CN" altLang="en-US" sz="2400" b="1" dirty="0">
                <a:solidFill>
                  <a:srgbClr val="083CB0"/>
                </a:solidFill>
                <a:latin typeface="+mn-lt"/>
                <a:ea typeface="+mn-ea"/>
                <a:sym typeface="+mn-ea"/>
              </a:rPr>
              <a:t>并不依赖于单一码值，不像中间电压法。最佳拟合直线法零点偏移代表着全部采样点的偏移。</a:t>
            </a:r>
            <a:endParaRPr lang="zh-CN" altLang="en-US" sz="2400" b="1" dirty="0">
              <a:solidFill>
                <a:srgbClr val="083CB0"/>
              </a:solidFill>
              <a:latin typeface="+mn-lt"/>
              <a:ea typeface="+mn-ea"/>
            </a:endParaRPr>
          </a:p>
        </p:txBody>
      </p:sp>
      <p:sp>
        <p:nvSpPr>
          <p:cNvPr id="9" name="内容占位符 2"/>
          <p:cNvSpPr txBox="1"/>
          <p:nvPr/>
        </p:nvSpPr>
        <p:spPr bwMode="auto">
          <a:xfrm>
            <a:off x="422065" y="3336974"/>
            <a:ext cx="8282742"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spcBef>
                <a:spcPct val="0"/>
              </a:spcBef>
              <a:buClrTx/>
              <a:buSzTx/>
              <a:buNone/>
            </a:pPr>
            <a:endParaRPr lang="en-US" altLang="zh-CN" kern="0" dirty="0">
              <a:solidFill>
                <a:srgbClr val="FF0000"/>
              </a:solidFill>
              <a:ea typeface="宋体" panose="02010600030101010101" pitchFamily="2" charset="-122"/>
            </a:endParaRPr>
          </a:p>
          <a:p>
            <a:pPr marL="0" indent="0" algn="just">
              <a:spcBef>
                <a:spcPct val="0"/>
              </a:spcBef>
              <a:buClrTx/>
              <a:buSzTx/>
              <a:buNone/>
            </a:pPr>
            <a:r>
              <a:rPr lang="en-US" altLang="zh-CN" kern="0" dirty="0">
                <a:solidFill>
                  <a:srgbClr val="FF0000"/>
                </a:solidFill>
                <a:ea typeface="宋体" panose="02010600030101010101" pitchFamily="2" charset="-122"/>
              </a:rPr>
              <a:t>DAC</a:t>
            </a:r>
            <a:r>
              <a:rPr lang="zh-CN" altLang="en-US" kern="0" dirty="0">
                <a:solidFill>
                  <a:srgbClr val="FF0000"/>
                </a:solidFill>
                <a:ea typeface="宋体" panose="02010600030101010101" pitchFamily="2" charset="-122"/>
              </a:rPr>
              <a:t>的偏移误差</a:t>
            </a:r>
            <a:r>
              <a:rPr lang="en-US" altLang="zh-CN" kern="0" dirty="0" err="1">
                <a:solidFill>
                  <a:srgbClr val="FF0000"/>
                </a:solidFill>
                <a:ea typeface="宋体" panose="02010600030101010101" pitchFamily="2" charset="-122"/>
              </a:rPr>
              <a:t>:</a:t>
            </a:r>
            <a:r>
              <a:rPr lang="en-US" altLang="zh-CN" sz="2400"/>
              <a:t>DAC的偏移减去DAC传输曲线</a:t>
            </a:r>
            <a:r>
              <a:rPr lang="zh-CN" altLang="en-US" sz="2400"/>
              <a:t>在</a:t>
            </a:r>
            <a:r>
              <a:rPr lang="en-US" altLang="zh-CN" sz="2400"/>
              <a:t>此点的理想电压。</a:t>
            </a:r>
          </a:p>
        </p:txBody>
      </p:sp>
      <p:sp>
        <p:nvSpPr>
          <p:cNvPr id="11" name="标题 1"/>
          <p:cNvSpPr txBox="1"/>
          <p:nvPr/>
        </p:nvSpPr>
        <p:spPr bwMode="auto">
          <a:xfrm>
            <a:off x="2728247" y="-213"/>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 </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2743487" y="61382"/>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 </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2" name="文本框 1"/>
          <p:cNvSpPr txBox="1"/>
          <p:nvPr/>
        </p:nvSpPr>
        <p:spPr>
          <a:xfrm>
            <a:off x="323528" y="1484784"/>
            <a:ext cx="8712968" cy="3415030"/>
          </a:xfrm>
          <a:prstGeom prst="rect">
            <a:avLst/>
          </a:prstGeom>
          <a:noFill/>
        </p:spPr>
        <p:txBody>
          <a:bodyPr wrap="square" rtlCol="0">
            <a:spAutoFit/>
          </a:bodyPr>
          <a:lstStyle/>
          <a:p>
            <a:r>
              <a:rPr sz="2400" b="1" dirty="0"/>
              <a:t>例2.3.1（CH6-P188，6.1）</a:t>
            </a:r>
          </a:p>
          <a:p>
            <a:r>
              <a:rPr sz="2400" b="1" dirty="0"/>
              <a:t>一个4位二进制补码DAC产生以下一组电压电平，从码</a:t>
            </a:r>
            <a:r>
              <a:rPr lang="zh-CN" sz="2400" b="1" dirty="0"/>
              <a:t>字</a:t>
            </a:r>
            <a:r>
              <a:rPr sz="2400" b="1" dirty="0"/>
              <a:t>–8开始，一直到码</a:t>
            </a:r>
            <a:r>
              <a:rPr lang="zh-CN" sz="2400" b="1" dirty="0"/>
              <a:t>字</a:t>
            </a:r>
            <a:r>
              <a:rPr sz="2400" b="1" dirty="0"/>
              <a:t>+7：</a:t>
            </a:r>
          </a:p>
          <a:p>
            <a:r>
              <a:rPr sz="2400" b="1" dirty="0"/>
              <a:t>-780 mV，-705 mV，-530 mV，-455 mV，-400 mV，-325 mV，-150 mV，-75 mV，120 mV，195 mV，370 mV，445 mV，500 mV，575 mV， 750 mV，825 mV</a:t>
            </a:r>
          </a:p>
          <a:p>
            <a:r>
              <a:rPr sz="2400" b="1" dirty="0"/>
              <a:t>这些码</a:t>
            </a:r>
            <a:r>
              <a:rPr lang="zh-CN" sz="2400" b="1" dirty="0"/>
              <a:t>字</a:t>
            </a:r>
            <a:r>
              <a:rPr sz="2400" b="1" dirty="0"/>
              <a:t>级别如图所示。 码</a:t>
            </a:r>
            <a:r>
              <a:rPr lang="zh-CN" sz="2400" b="1" dirty="0"/>
              <a:t>字</a:t>
            </a:r>
            <a:r>
              <a:rPr sz="2400" b="1" dirty="0"/>
              <a:t>0处的理想DAC输出为0V。理想增益等于100 mV /位。 </a:t>
            </a:r>
            <a:r>
              <a:rPr sz="2400" b="1" dirty="0" err="1">
                <a:solidFill>
                  <a:srgbClr val="FF0000"/>
                </a:solidFill>
              </a:rPr>
              <a:t>使用最</a:t>
            </a:r>
            <a:r>
              <a:rPr lang="zh-CN" altLang="en-US" sz="2400" b="1" dirty="0">
                <a:solidFill>
                  <a:srgbClr val="FF0000"/>
                </a:solidFill>
              </a:rPr>
              <a:t>佳拟合直线</a:t>
            </a:r>
            <a:r>
              <a:rPr sz="2400" b="1" dirty="0" err="1">
                <a:solidFill>
                  <a:srgbClr val="FF0000"/>
                </a:solidFill>
              </a:rPr>
              <a:t>作为参考，</a:t>
            </a:r>
            <a:r>
              <a:rPr sz="2400" b="1" dirty="0" err="1"/>
              <a:t>计算DAC的增益（每位电压</a:t>
            </a:r>
            <a:r>
              <a:rPr sz="2400" b="1" dirty="0"/>
              <a:t>），增益误差，</a:t>
            </a:r>
            <a:r>
              <a:rPr lang="zh-CN" sz="2400" b="1" dirty="0"/>
              <a:t>偏移</a:t>
            </a:r>
            <a:r>
              <a:rPr sz="2400" b="1" dirty="0"/>
              <a:t>和</a:t>
            </a:r>
            <a:r>
              <a:rPr lang="zh-CN" sz="2400" b="1" dirty="0"/>
              <a:t>偏移</a:t>
            </a:r>
            <a:r>
              <a:rPr sz="2400" b="1" dirty="0"/>
              <a:t>误差。</a:t>
            </a:r>
          </a:p>
        </p:txBody>
      </p:sp>
    </p:spTree>
  </p:cSld>
  <p:clrMapOvr>
    <a:masterClrMapping/>
  </p:clrMapOvr>
  <p:transition spd="slow">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pic>
        <p:nvPicPr>
          <p:cNvPr id="2" name="图片 1"/>
          <p:cNvPicPr>
            <a:picLocks noChangeAspect="1"/>
          </p:cNvPicPr>
          <p:nvPr/>
        </p:nvPicPr>
        <p:blipFill>
          <a:blip r:embed="rId3"/>
          <a:stretch>
            <a:fillRect/>
          </a:stretch>
        </p:blipFill>
        <p:spPr>
          <a:xfrm>
            <a:off x="30510" y="1052736"/>
            <a:ext cx="9144000" cy="4968552"/>
          </a:xfrm>
          <a:prstGeom prst="rect">
            <a:avLst/>
          </a:prstGeom>
        </p:spPr>
      </p:pic>
    </p:spTree>
    <p:extLst>
      <p:ext uri="{BB962C8B-B14F-4D97-AF65-F5344CB8AC3E}">
        <p14:creationId xmlns:p14="http://schemas.microsoft.com/office/powerpoint/2010/main" val="105108789"/>
      </p:ext>
    </p:extLst>
  </p:cSld>
  <p:clrMapOvr>
    <a:masterClrMapping/>
  </p:clrMapOvr>
  <p:transition spd="slow">
    <p:zo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484784"/>
            <a:ext cx="6352134" cy="4680520"/>
          </a:xfrm>
          <a:prstGeom prst="rect">
            <a:avLst/>
          </a:prstGeom>
        </p:spPr>
      </p:pic>
      <p:sp>
        <p:nvSpPr>
          <p:cNvPr id="5" name="标题 1"/>
          <p:cNvSpPr txBox="1"/>
          <p:nvPr/>
        </p:nvSpPr>
        <p:spPr bwMode="auto">
          <a:xfrm>
            <a:off x="2734597" y="-213"/>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 </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auto">
          <a:xfrm>
            <a:off x="2780317" y="-213"/>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 </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mc:AlternateContent xmlns:mc="http://schemas.openxmlformats.org/markup-compatibility/2006" xmlns:a14="http://schemas.microsoft.com/office/drawing/2010/main">
        <mc:Choice Requires="a14">
          <p:sp>
            <p:nvSpPr>
              <p:cNvPr id="2" name="文本框 1"/>
              <p:cNvSpPr txBox="1"/>
              <p:nvPr/>
            </p:nvSpPr>
            <p:spPr>
              <a:xfrm>
                <a:off x="467544" y="1096080"/>
                <a:ext cx="8532440" cy="5059975"/>
              </a:xfrm>
              <a:prstGeom prst="rect">
                <a:avLst/>
              </a:prstGeom>
              <a:noFill/>
            </p:spPr>
            <p:txBody>
              <a:bodyPr wrap="square" rtlCol="0">
                <a:spAutoFit/>
              </a:bodyPr>
              <a:lstStyle/>
              <a:p>
                <a:r>
                  <a:rPr lang="zh-CN" altLang="en-US" sz="2400" b="1" dirty="0">
                    <a:solidFill>
                      <a:srgbClr val="7030A0"/>
                    </a:solidFill>
                  </a:rPr>
                  <a:t>解：</a:t>
                </a:r>
                <a:endParaRPr lang="en-US" altLang="zh-CN" sz="2400" b="1" dirty="0">
                  <a:solidFill>
                    <a:srgbClr val="7030A0"/>
                  </a:solidFill>
                </a:endParaRPr>
              </a:p>
              <a:p>
                <a:r>
                  <a:rPr lang="zh-CN" altLang="en-US" sz="2400" b="1" dirty="0"/>
                  <a:t>采用前述的</a:t>
                </a:r>
                <a:r>
                  <a:rPr lang="en-US" altLang="zh-CN" sz="2400" b="1" dirty="0"/>
                  <a:t>MATLAB </a:t>
                </a:r>
                <a:r>
                  <a:rPr lang="zh-CN" altLang="en-US" sz="2400" b="1" dirty="0"/>
                  <a:t>程序计算可得：</a:t>
                </a:r>
                <a:endParaRPr lang="en-US" altLang="zh-CN" sz="2400" b="1" dirty="0"/>
              </a:p>
              <a:p>
                <a:r>
                  <a:rPr lang="en-US" altLang="zh-CN" sz="2400" b="1" dirty="0"/>
                  <a:t>gain =109.35 mV/bit </a:t>
                </a:r>
              </a:p>
              <a:p>
                <a:r>
                  <a:rPr lang="en-US" altLang="zh-CN" sz="2400" b="1" dirty="0"/>
                  <a:t>offset =–797.64 mV</a:t>
                </a:r>
              </a:p>
              <a:p>
                <a:r>
                  <a:rPr lang="en-US" altLang="zh-CN" sz="2400" b="1" dirty="0"/>
                  <a:t>Gain error:</a:t>
                </a:r>
                <a14:m>
                  <m:oMath xmlns:m="http://schemas.openxmlformats.org/officeDocument/2006/math">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𝑮</m:t>
                    </m:r>
                    <m:r>
                      <a:rPr lang="en-US" altLang="zh-CN" sz="2400" b="1" i="1" smtClean="0">
                        <a:latin typeface="Cambria Math" panose="02040503050406030204" pitchFamily="18" charset="0"/>
                        <a:ea typeface="Cambria Math" panose="02040503050406030204" pitchFamily="18" charset="0"/>
                      </a:rPr>
                      <m:t>=</m:t>
                    </m:r>
                    <m:d>
                      <m:dPr>
                        <m:ctrlPr>
                          <a:rPr lang="en-US" altLang="zh-CN" sz="2400" b="1" i="1" smtClean="0">
                            <a:latin typeface="Cambria Math" panose="02040503050406030204" pitchFamily="18" charset="0"/>
                            <a:ea typeface="Cambria Math" panose="02040503050406030204" pitchFamily="18" charset="0"/>
                          </a:rPr>
                        </m:ctrlPr>
                      </m:dPr>
                      <m:e>
                        <m:f>
                          <m:fPr>
                            <m:ctrlPr>
                              <a:rPr lang="en-US" altLang="zh-CN" sz="2400" b="1" i="1" smtClean="0">
                                <a:latin typeface="Cambria Math" panose="02040503050406030204" pitchFamily="18" charset="0"/>
                                <a:ea typeface="Cambria Math" panose="02040503050406030204" pitchFamily="18" charset="0"/>
                              </a:rPr>
                            </m:ctrlPr>
                          </m:fPr>
                          <m:num>
                            <m:r>
                              <a:rPr lang="en-US" altLang="zh-CN" sz="2400" b="1" i="1" smtClean="0">
                                <a:latin typeface="Cambria Math" panose="02040503050406030204" pitchFamily="18" charset="0"/>
                                <a:ea typeface="Cambria Math" panose="02040503050406030204" pitchFamily="18" charset="0"/>
                              </a:rPr>
                              <m:t>𝟏𝟎𝟗</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𝟑𝟓</m:t>
                            </m:r>
                          </m:num>
                          <m:den>
                            <m:r>
                              <a:rPr lang="en-US" altLang="zh-CN" sz="2400" b="1" i="1" smtClean="0">
                                <a:latin typeface="Cambria Math" panose="02040503050406030204" pitchFamily="18" charset="0"/>
                                <a:ea typeface="Cambria Math" panose="02040503050406030204" pitchFamily="18" charset="0"/>
                              </a:rPr>
                              <m:t>𝟏𝟎𝟎</m:t>
                            </m:r>
                          </m:den>
                        </m:f>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e>
                    </m:d>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𝟏𝟎𝟎</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𝟗</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𝟑𝟓</m:t>
                    </m:r>
                    <m:r>
                      <a:rPr lang="en-US" altLang="zh-CN" sz="2400" b="1" i="1" smtClean="0">
                        <a:latin typeface="Cambria Math" panose="02040503050406030204" pitchFamily="18" charset="0"/>
                        <a:ea typeface="Cambria Math" panose="02040503050406030204" pitchFamily="18" charset="0"/>
                      </a:rPr>
                      <m:t>%</m:t>
                    </m:r>
                  </m:oMath>
                </a14:m>
                <a:endParaRPr lang="en-US" altLang="zh-CN" sz="2400" b="1" dirty="0"/>
              </a:p>
              <a:p>
                <a:r>
                  <a:rPr lang="en-US" altLang="zh-CN" sz="2400" b="1" dirty="0"/>
                  <a:t>Offset error:</a:t>
                </a:r>
              </a:p>
              <a:p>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𝑽</m:t>
                        </m:r>
                      </m:e>
                      <m:sub>
                        <m:r>
                          <a:rPr lang="en-US" altLang="zh-CN" sz="2400" b="1" i="1">
                            <a:latin typeface="Cambria Math" panose="02040503050406030204" pitchFamily="18" charset="0"/>
                          </a:rPr>
                          <m:t>𝑴𝑺</m:t>
                        </m:r>
                      </m:sub>
                    </m:sSub>
                  </m:oMath>
                </a14:m>
                <a:r>
                  <a:rPr lang="en-US" altLang="zh-CN" sz="2400" b="1" dirty="0"/>
                  <a:t>is code 0, then </a:t>
                </a:r>
                <a:r>
                  <a:rPr lang="en-US" altLang="zh-CN" sz="2400" b="1" dirty="0" err="1"/>
                  <a:t>i</a:t>
                </a:r>
                <a:r>
                  <a:rPr lang="en-US" altLang="zh-CN" sz="2400" b="1" dirty="0"/>
                  <a:t>=8(code:-8</a:t>
                </a: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+7 </a:t>
                </a:r>
                <a:r>
                  <a:rPr lang="en-US" altLang="zh-CN" sz="2400" b="1" dirty="0">
                    <a:latin typeface="黑体" panose="02010609060101010101" pitchFamily="49" charset="-122"/>
                    <a:ea typeface="黑体" panose="02010609060101010101" pitchFamily="49" charset="-122"/>
                    <a:sym typeface="Wingdings" panose="05000000000000000000" pitchFamily="2" charset="2"/>
                  </a:rPr>
                  <a:t>i</a:t>
                </a:r>
                <a:r>
                  <a:rPr lang="en-US" altLang="zh-CN" sz="2400" b="1" dirty="0"/>
                  <a:t>:0</a:t>
                </a: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15)</a:t>
                </a:r>
              </a:p>
              <a:p>
                <a:r>
                  <a:rPr lang="en-US" altLang="zh-CN" sz="2400" b="1" dirty="0">
                    <a:latin typeface="黑体" panose="02010609060101010101" pitchFamily="49" charset="-122"/>
                    <a:ea typeface="黑体" panose="02010609060101010101" pitchFamily="49" charset="-122"/>
                  </a:rPr>
                  <a:t>Code 0: </a:t>
                </a:r>
                <a:endParaRPr lang="en-US" altLang="zh-CN" sz="2400" b="1" i="0" dirty="0">
                  <a:latin typeface="Cambria Math" panose="02040503050406030204" pitchFamily="18" charset="0"/>
                  <a:ea typeface="黑体" panose="02010609060101010101" pitchFamily="49" charset="-122"/>
                </a:endParaRPr>
              </a:p>
              <a:p>
                <a:pPr/>
                <a14:m>
                  <m:oMathPara xmlns:m="http://schemas.openxmlformats.org/officeDocument/2006/math">
                    <m:oMathParaPr>
                      <m:jc m:val="left"/>
                    </m:oMathParaPr>
                    <m:oMath xmlns:m="http://schemas.openxmlformats.org/officeDocument/2006/math">
                      <m:r>
                        <a:rPr lang="en-US" altLang="zh-CN" sz="2400" b="1" i="0" dirty="0" smtClean="0">
                          <a:latin typeface="Cambria Math" panose="02040503050406030204" pitchFamily="18" charset="0"/>
                          <a:ea typeface="黑体" panose="02010609060101010101" pitchFamily="49" charset="-122"/>
                        </a:rPr>
                        <m:t>𝐃𝐀𝐂</m:t>
                      </m:r>
                      <m:r>
                        <a:rPr lang="en-US" altLang="zh-CN" sz="2400" b="1" i="1" dirty="0" smtClean="0">
                          <a:latin typeface="Cambria Math" panose="02040503050406030204" pitchFamily="18" charset="0"/>
                          <a:ea typeface="黑体" panose="02010609060101010101" pitchFamily="49" charset="-122"/>
                        </a:rPr>
                        <m:t>𝒐𝒇𝒇𝒔𝒆𝒕</m:t>
                      </m:r>
                      <m:r>
                        <a:rPr lang="en-US" altLang="zh-CN" sz="2400" b="1" i="1" dirty="0" smtClean="0">
                          <a:latin typeface="Cambria Math" panose="02040503050406030204" pitchFamily="18" charset="0"/>
                          <a:ea typeface="黑体" panose="02010609060101010101" pitchFamily="49" charset="-122"/>
                        </a:rPr>
                        <m:t>=</m:t>
                      </m:r>
                      <m:r>
                        <a:rPr lang="en-US" altLang="zh-CN" sz="2400" b="1" i="1" dirty="0" smtClean="0">
                          <a:latin typeface="Cambria Math" panose="02040503050406030204" pitchFamily="18" charset="0"/>
                          <a:ea typeface="黑体" panose="02010609060101010101" pitchFamily="49" charset="-122"/>
                        </a:rPr>
                        <m:t>𝒈𝒂𝒊𝒏</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𝟖</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𝒐𝒇𝒇𝒔𝒆𝒕</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𝟏𝟎𝟗</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𝟑𝟓</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𝟖</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𝟕𝟗𝟕</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𝟔𝟒</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𝟕𝟕</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𝟏𝟔</m:t>
                      </m:r>
                      <m:r>
                        <a:rPr lang="en-US" altLang="zh-CN" sz="2400" b="1" i="1" dirty="0" smtClean="0">
                          <a:latin typeface="Cambria Math" panose="02040503050406030204" pitchFamily="18" charset="0"/>
                          <a:ea typeface="Cambria Math" panose="02040503050406030204" pitchFamily="18" charset="0"/>
                        </a:rPr>
                        <m:t>𝒎𝑽</m:t>
                      </m:r>
                    </m:oMath>
                  </m:oMathPara>
                </a14:m>
                <a:endParaRPr lang="en-US" altLang="zh-CN" sz="2400" b="1"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b="1" dirty="0">
                          <a:latin typeface="Cambria Math" panose="02040503050406030204" pitchFamily="18" charset="0"/>
                          <a:ea typeface="黑体" panose="02010609060101010101" pitchFamily="49" charset="-122"/>
                        </a:rPr>
                        <m:t>𝐃𝐀𝐂</m:t>
                      </m:r>
                      <m:r>
                        <a:rPr lang="en-US" altLang="zh-CN" sz="2400" b="1" i="1" dirty="0">
                          <a:latin typeface="Cambria Math" panose="02040503050406030204" pitchFamily="18" charset="0"/>
                          <a:ea typeface="黑体" panose="02010609060101010101" pitchFamily="49" charset="-122"/>
                        </a:rPr>
                        <m:t>𝒐𝒇𝒇𝒔𝒆𝒕</m:t>
                      </m:r>
                      <m:r>
                        <a:rPr lang="en-US" altLang="zh-CN" sz="2400" b="1" i="1" dirty="0" smtClean="0">
                          <a:latin typeface="Cambria Math" panose="02040503050406030204" pitchFamily="18" charset="0"/>
                          <a:ea typeface="黑体" panose="02010609060101010101" pitchFamily="49" charset="-122"/>
                        </a:rPr>
                        <m:t> </m:t>
                      </m:r>
                      <m:r>
                        <a:rPr lang="en-US" altLang="zh-CN" sz="2400" b="1" i="1" dirty="0" smtClean="0">
                          <a:latin typeface="Cambria Math" panose="02040503050406030204" pitchFamily="18" charset="0"/>
                          <a:ea typeface="黑体" panose="02010609060101010101" pitchFamily="49" charset="-122"/>
                        </a:rPr>
                        <m:t>𝒆𝒓𝒓𝒐𝒓</m:t>
                      </m:r>
                      <m:r>
                        <a:rPr lang="en-US" altLang="zh-CN" sz="2400" b="1" i="1" dirty="0">
                          <a:latin typeface="Cambria Math" panose="02040503050406030204" pitchFamily="18" charset="0"/>
                          <a:ea typeface="黑体" panose="02010609060101010101" pitchFamily="49" charset="-122"/>
                        </a:rPr>
                        <m:t>=</m:t>
                      </m:r>
                      <m:r>
                        <a:rPr lang="en-US" altLang="zh-CN" sz="2400" b="1" i="1" dirty="0" smtClean="0">
                          <a:latin typeface="Cambria Math" panose="02040503050406030204" pitchFamily="18" charset="0"/>
                          <a:ea typeface="黑体" panose="02010609060101010101" pitchFamily="49" charset="-122"/>
                        </a:rPr>
                        <m:t>𝑫𝑨𝑪</m:t>
                      </m:r>
                      <m:r>
                        <a:rPr lang="en-US" altLang="zh-CN" sz="2400" b="1" i="1" dirty="0" smtClean="0">
                          <a:latin typeface="Cambria Math" panose="02040503050406030204" pitchFamily="18" charset="0"/>
                          <a:ea typeface="黑体" panose="02010609060101010101" pitchFamily="49" charset="-122"/>
                        </a:rPr>
                        <m:t> </m:t>
                      </m:r>
                      <m:r>
                        <a:rPr lang="en-US" altLang="zh-CN" sz="2400" b="1" i="1" dirty="0" smtClean="0">
                          <a:latin typeface="Cambria Math" panose="02040503050406030204" pitchFamily="18" charset="0"/>
                          <a:ea typeface="黑体" panose="02010609060101010101" pitchFamily="49" charset="-122"/>
                        </a:rPr>
                        <m:t>𝒐𝒇𝒇𝒔𝒆𝒕</m:t>
                      </m:r>
                      <m:r>
                        <a:rPr lang="en-US" altLang="zh-CN" sz="2400" b="1" i="1" dirty="0" smtClean="0">
                          <a:latin typeface="Cambria Math" panose="02040503050406030204" pitchFamily="18" charset="0"/>
                          <a:ea typeface="黑体" panose="02010609060101010101" pitchFamily="49" charset="-122"/>
                        </a:rPr>
                        <m:t>−</m:t>
                      </m:r>
                      <m:r>
                        <a:rPr lang="en-US" altLang="zh-CN" sz="2400" b="1" i="1" dirty="0" smtClean="0">
                          <a:latin typeface="Cambria Math" panose="02040503050406030204" pitchFamily="18" charset="0"/>
                          <a:ea typeface="黑体" panose="02010609060101010101" pitchFamily="49" charset="-122"/>
                        </a:rPr>
                        <m:t>𝒐𝒇𝒇𝒔𝒆𝒕</m:t>
                      </m:r>
                      <m:d>
                        <m:dPr>
                          <m:ctrlPr>
                            <a:rPr lang="en-US" altLang="zh-CN" sz="2400" b="1" i="1" dirty="0" smtClean="0">
                              <a:latin typeface="Cambria Math" panose="02040503050406030204" pitchFamily="18" charset="0"/>
                              <a:ea typeface="黑体" panose="02010609060101010101" pitchFamily="49" charset="-122"/>
                            </a:rPr>
                          </m:ctrlPr>
                        </m:dPr>
                        <m:e>
                          <m:r>
                            <a:rPr lang="en-US" altLang="zh-CN" sz="2400" b="1" i="1" dirty="0" smtClean="0">
                              <a:latin typeface="Cambria Math" panose="02040503050406030204" pitchFamily="18" charset="0"/>
                              <a:ea typeface="黑体" panose="02010609060101010101" pitchFamily="49" charset="-122"/>
                            </a:rPr>
                            <m:t>𝒊𝒅𝒆𝒂𝒍</m:t>
                          </m:r>
                        </m:e>
                      </m:d>
                      <m:r>
                        <a:rPr lang="en-US" altLang="zh-CN" sz="2400" b="1" i="1" dirty="0" smtClean="0">
                          <a:latin typeface="Cambria Math" panose="02040503050406030204" pitchFamily="18" charset="0"/>
                          <a:ea typeface="黑体" panose="02010609060101010101" pitchFamily="49" charset="-122"/>
                        </a:rPr>
                        <m:t>=</m:t>
                      </m:r>
                      <m:r>
                        <a:rPr lang="en-US" altLang="zh-CN" sz="2400" b="1" i="1" dirty="0" smtClean="0">
                          <a:latin typeface="Cambria Math" panose="02040503050406030204" pitchFamily="18" charset="0"/>
                          <a:ea typeface="黑体" panose="02010609060101010101" pitchFamily="49" charset="-122"/>
                        </a:rPr>
                        <m:t>𝟕𝟕</m:t>
                      </m:r>
                      <m:r>
                        <a:rPr lang="en-US" altLang="zh-CN" sz="2400" b="1" i="1" dirty="0" smtClean="0">
                          <a:latin typeface="Cambria Math" panose="02040503050406030204" pitchFamily="18" charset="0"/>
                          <a:ea typeface="黑体" panose="02010609060101010101" pitchFamily="49" charset="-122"/>
                        </a:rPr>
                        <m:t>.</m:t>
                      </m:r>
                      <m:r>
                        <a:rPr lang="en-US" altLang="zh-CN" sz="2400" b="1" i="1" dirty="0" smtClean="0">
                          <a:latin typeface="Cambria Math" panose="02040503050406030204" pitchFamily="18" charset="0"/>
                          <a:ea typeface="黑体" panose="02010609060101010101" pitchFamily="49" charset="-122"/>
                        </a:rPr>
                        <m:t>𝟏𝟔</m:t>
                      </m:r>
                      <m:r>
                        <a:rPr lang="en-US" altLang="zh-CN" sz="2400" b="1" i="1" dirty="0" smtClean="0">
                          <a:latin typeface="Cambria Math" panose="02040503050406030204" pitchFamily="18" charset="0"/>
                          <a:ea typeface="黑体" panose="02010609060101010101" pitchFamily="49" charset="-122"/>
                        </a:rPr>
                        <m:t>−</m:t>
                      </m:r>
                      <m:r>
                        <a:rPr lang="en-US" altLang="zh-CN" sz="2400" b="1" i="1" dirty="0" smtClean="0">
                          <a:latin typeface="Cambria Math" panose="02040503050406030204" pitchFamily="18" charset="0"/>
                          <a:ea typeface="黑体" panose="02010609060101010101" pitchFamily="49" charset="-122"/>
                        </a:rPr>
                        <m:t>𝟎</m:t>
                      </m:r>
                      <m:r>
                        <a:rPr lang="en-US" altLang="zh-CN" sz="2400" b="1" i="1" dirty="0" smtClean="0">
                          <a:latin typeface="Cambria Math" panose="02040503050406030204" pitchFamily="18" charset="0"/>
                          <a:ea typeface="黑体" panose="02010609060101010101" pitchFamily="49" charset="-122"/>
                        </a:rPr>
                        <m:t>=</m:t>
                      </m:r>
                      <m:r>
                        <a:rPr lang="en-US" altLang="zh-CN" sz="2400" b="1" i="1" dirty="0" smtClean="0">
                          <a:latin typeface="Cambria Math" panose="02040503050406030204" pitchFamily="18" charset="0"/>
                          <a:ea typeface="黑体" panose="02010609060101010101" pitchFamily="49" charset="-122"/>
                        </a:rPr>
                        <m:t>𝟕𝟕</m:t>
                      </m:r>
                      <m:r>
                        <a:rPr lang="en-US" altLang="zh-CN" sz="2400" b="1" i="1" dirty="0" smtClean="0">
                          <a:latin typeface="Cambria Math" panose="02040503050406030204" pitchFamily="18" charset="0"/>
                          <a:ea typeface="黑体" panose="02010609060101010101" pitchFamily="49" charset="-122"/>
                        </a:rPr>
                        <m:t>.</m:t>
                      </m:r>
                      <m:r>
                        <a:rPr lang="en-US" altLang="zh-CN" sz="2400" b="1" i="1" dirty="0" smtClean="0">
                          <a:latin typeface="Cambria Math" panose="02040503050406030204" pitchFamily="18" charset="0"/>
                          <a:ea typeface="黑体" panose="02010609060101010101" pitchFamily="49" charset="-122"/>
                        </a:rPr>
                        <m:t>𝟏𝟔</m:t>
                      </m:r>
                      <m:r>
                        <a:rPr lang="en-US" altLang="zh-CN" sz="2400" b="1" i="1" dirty="0" smtClean="0">
                          <a:latin typeface="Cambria Math" panose="02040503050406030204" pitchFamily="18" charset="0"/>
                          <a:ea typeface="黑体" panose="02010609060101010101" pitchFamily="49" charset="-122"/>
                        </a:rPr>
                        <m:t>𝒎𝑽</m:t>
                      </m:r>
                    </m:oMath>
                  </m:oMathPara>
                </a14:m>
                <a:endParaRPr lang="en-US" altLang="zh-CN" sz="2400" b="1" dirty="0">
                  <a:ea typeface="Cambria Math" panose="02040503050406030204" pitchFamily="18" charset="0"/>
                </a:endParaRPr>
              </a:p>
              <a:p>
                <a:endParaRPr lang="zh-CN" altLang="en-US" sz="2400" b="1" dirty="0"/>
              </a:p>
            </p:txBody>
          </p:sp>
        </mc:Choice>
        <mc:Fallback xmlns="">
          <p:sp>
            <p:nvSpPr>
              <p:cNvPr id="2" name="文本框 1"/>
              <p:cNvSpPr txBox="1">
                <a:spLocks noRot="1" noChangeAspect="1" noMove="1" noResize="1" noEditPoints="1" noAdjustHandles="1" noChangeArrowheads="1" noChangeShapeType="1" noTextEdit="1"/>
              </p:cNvSpPr>
              <p:nvPr/>
            </p:nvSpPr>
            <p:spPr>
              <a:xfrm>
                <a:off x="467544" y="1096080"/>
                <a:ext cx="8532440" cy="5059975"/>
              </a:xfrm>
              <a:prstGeom prst="rect">
                <a:avLst/>
              </a:prstGeom>
              <a:blipFill>
                <a:blip r:embed="rId2"/>
                <a:stretch>
                  <a:fillRect l="-1144" t="-1325"/>
                </a:stretch>
              </a:blipFill>
            </p:spPr>
            <p:txBody>
              <a:bodyPr/>
              <a:lstStyle/>
              <a:p>
                <a:r>
                  <a:rPr lang="zh-CN" altLang="en-US">
                    <a:noFill/>
                  </a:rPr>
                  <a:t> </a:t>
                </a:r>
              </a:p>
            </p:txBody>
          </p:sp>
        </mc:Fallback>
      </mc:AlternateContent>
    </p:spTree>
  </p:cSld>
  <p:clrMapOvr>
    <a:masterClrMapping/>
  </p:clrMapOvr>
  <p:transition spd="slow">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bwMode="auto">
          <a:xfrm>
            <a:off x="544762" y="1628800"/>
            <a:ext cx="8282742"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lnSpc>
                <a:spcPct val="150000"/>
              </a:lnSpc>
              <a:spcBef>
                <a:spcPct val="0"/>
              </a:spcBef>
              <a:buClrTx/>
              <a:buSzTx/>
              <a:buNone/>
            </a:pPr>
            <a:r>
              <a:rPr lang="zh-CN" altLang="en-US" kern="0" dirty="0">
                <a:solidFill>
                  <a:srgbClr val="FF0000"/>
                </a:solidFill>
                <a:ea typeface="宋体" panose="02010600030101010101" pitchFamily="2" charset="-122"/>
              </a:rPr>
              <a:t>最低有效位</a:t>
            </a:r>
            <a:r>
              <a:rPr lang="en-US" altLang="zh-CN" kern="0" dirty="0">
                <a:solidFill>
                  <a:srgbClr val="FF0000"/>
                </a:solidFill>
                <a:ea typeface="宋体" panose="02010600030101010101" pitchFamily="2" charset="-122"/>
              </a:rPr>
              <a:t> (LSB)</a:t>
            </a:r>
            <a:r>
              <a:rPr lang="zh-CN" altLang="en-US" kern="0" dirty="0">
                <a:solidFill>
                  <a:srgbClr val="FF0000"/>
                </a:solidFill>
                <a:ea typeface="宋体" panose="02010600030101010101" pitchFamily="2" charset="-122"/>
              </a:rPr>
              <a:t>步长</a:t>
            </a:r>
            <a:r>
              <a:rPr lang="en-US" altLang="zh-CN" kern="0" dirty="0">
                <a:solidFill>
                  <a:srgbClr val="FF0000"/>
                </a:solidFill>
                <a:ea typeface="宋体" panose="02010600030101010101" pitchFamily="2" charset="-122"/>
              </a:rPr>
              <a:t>:</a:t>
            </a:r>
            <a:r>
              <a:rPr lang="en-US" altLang="zh-CN" sz="2400" dirty="0"/>
              <a:t>DAC传输曲线的平均步长</a:t>
            </a:r>
            <a:r>
              <a:rPr lang="zh-CN" altLang="en-US" sz="2400" dirty="0"/>
              <a:t>，</a:t>
            </a:r>
            <a:r>
              <a:rPr lang="en-US" altLang="zh-CN" sz="2400" dirty="0"/>
              <a:t>它等于DAC的增益</a:t>
            </a:r>
            <a:r>
              <a:rPr lang="zh-CN" altLang="en-US" sz="2400" dirty="0"/>
              <a:t>。</a:t>
            </a:r>
            <a:endParaRPr lang="en-US" altLang="zh-CN" sz="2400" dirty="0"/>
          </a:p>
          <a:p>
            <a:pPr marL="0" indent="0" algn="just">
              <a:lnSpc>
                <a:spcPct val="150000"/>
              </a:lnSpc>
              <a:spcBef>
                <a:spcPct val="0"/>
              </a:spcBef>
              <a:buClrTx/>
              <a:buSzTx/>
              <a:buNone/>
            </a:pPr>
            <a:r>
              <a:rPr lang="en-US" altLang="zh-CN" sz="2400" dirty="0">
                <a:sym typeface="+mn-ea"/>
              </a:rPr>
              <a:t>可以通过将满量程除以转换编码间隔数得到LSB的近似值，更为精确的方法是测量最佳拟合直线的增益。</a:t>
            </a:r>
            <a:endParaRPr lang="en-US" altLang="zh-CN" sz="2400" dirty="0"/>
          </a:p>
          <a:p>
            <a:pPr marL="0" indent="0" algn="just">
              <a:lnSpc>
                <a:spcPct val="150000"/>
              </a:lnSpc>
              <a:spcBef>
                <a:spcPct val="0"/>
              </a:spcBef>
              <a:buClrTx/>
              <a:buSzTx/>
              <a:buNone/>
            </a:pPr>
            <a:r>
              <a:rPr lang="zh-CN" altLang="en-US" sz="2400" dirty="0"/>
              <a:t>（</a:t>
            </a:r>
            <a:r>
              <a:rPr lang="en-US" altLang="zh-CN" sz="2400" dirty="0"/>
              <a:t>使用上</a:t>
            </a:r>
            <a:r>
              <a:rPr lang="zh-CN" altLang="en-US" sz="2400" dirty="0"/>
              <a:t>一个</a:t>
            </a:r>
            <a:r>
              <a:rPr lang="en-US" altLang="zh-CN" sz="2400" dirty="0"/>
              <a:t>示例的结果，4位DAC的</a:t>
            </a:r>
            <a:r>
              <a:rPr lang="en-US" altLang="zh-CN" sz="2400" dirty="0">
                <a:sym typeface="+mn-ea"/>
              </a:rPr>
              <a:t>LSB的近似值</a:t>
            </a:r>
            <a:r>
              <a:rPr lang="zh-CN" altLang="en-US" sz="2400" dirty="0">
                <a:sym typeface="+mn-ea"/>
              </a:rPr>
              <a:t>为</a:t>
            </a:r>
            <a:r>
              <a:rPr lang="en-US" altLang="zh-CN" sz="2400" dirty="0">
                <a:sym typeface="+mn-ea"/>
              </a:rPr>
              <a:t>107mV</a:t>
            </a:r>
            <a:r>
              <a:rPr lang="zh-CN" altLang="en-US" sz="2400" dirty="0">
                <a:sym typeface="+mn-ea"/>
              </a:rPr>
              <a:t>，最佳拟合直线的</a:t>
            </a:r>
            <a:r>
              <a:rPr lang="en-US" altLang="zh-CN" sz="2400" dirty="0"/>
              <a:t>LSB步长等于109.35 mV</a:t>
            </a:r>
            <a:r>
              <a:rPr lang="zh-CN" altLang="en-US" sz="2400" dirty="0"/>
              <a:t>，理想</a:t>
            </a:r>
            <a:r>
              <a:rPr lang="en-US" altLang="zh-CN" sz="2400" dirty="0" err="1"/>
              <a:t>LSB步长等于</a:t>
            </a:r>
            <a:r>
              <a:rPr lang="en-US" altLang="zh-CN" sz="2400" dirty="0"/>
              <a:t> 100 mV </a:t>
            </a:r>
            <a:r>
              <a:rPr lang="zh-CN" altLang="en-US" sz="2400" dirty="0"/>
              <a:t>）。</a:t>
            </a:r>
          </a:p>
        </p:txBody>
      </p:sp>
      <p:sp>
        <p:nvSpPr>
          <p:cNvPr id="4" name="标题 1"/>
          <p:cNvSpPr txBox="1"/>
          <p:nvPr/>
        </p:nvSpPr>
        <p:spPr bwMode="auto">
          <a:xfrm>
            <a:off x="2735232" y="-213"/>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 </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p:nvPr/>
        </p:nvSpPr>
        <p:spPr bwMode="auto">
          <a:xfrm>
            <a:off x="270595" y="1172945"/>
            <a:ext cx="8282742"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lnSpc>
                <a:spcPct val="150000"/>
              </a:lnSpc>
              <a:spcBef>
                <a:spcPct val="0"/>
              </a:spcBef>
              <a:buClrTx/>
              <a:buSzTx/>
              <a:buNone/>
            </a:pPr>
            <a:r>
              <a:rPr lang="en-US" altLang="zh-CN" kern="0" dirty="0">
                <a:solidFill>
                  <a:srgbClr val="FF0000"/>
                </a:solidFill>
                <a:ea typeface="宋体" panose="02010600030101010101" pitchFamily="2" charset="-122"/>
              </a:rPr>
              <a:t>DC PSS:</a:t>
            </a:r>
            <a:r>
              <a:rPr lang="en-US" altLang="zh-CN" sz="2400" dirty="0">
                <a:cs typeface="+mn-lt"/>
                <a:sym typeface="+mn-ea"/>
              </a:rPr>
              <a:t>DAC</a:t>
            </a:r>
            <a:r>
              <a:rPr lang="zh-CN" altLang="en-US" sz="2400" dirty="0">
                <a:cs typeface="+mn-lt"/>
                <a:sym typeface="+mn-ea"/>
              </a:rPr>
              <a:t>直流电压源灵敏度（</a:t>
            </a:r>
            <a:r>
              <a:rPr lang="en-US" altLang="zh-CN" sz="2400" dirty="0">
                <a:cs typeface="+mn-lt"/>
                <a:sym typeface="+mn-ea"/>
              </a:rPr>
              <a:t>PSS</a:t>
            </a:r>
            <a:r>
              <a:rPr lang="zh-CN" altLang="en-US" sz="2400" dirty="0">
                <a:cs typeface="+mn-lt"/>
                <a:sym typeface="+mn-ea"/>
              </a:rPr>
              <a:t>）通过将一个输入码固定，测量电源电压输入到输出的增益得到。</a:t>
            </a:r>
            <a:r>
              <a:rPr lang="en-US" altLang="zh-CN" sz="2400" dirty="0"/>
              <a:t>因此，用于DAC的PSS与任何其他电路中PSS的测量相同</a:t>
            </a:r>
            <a:r>
              <a:rPr lang="zh-CN" altLang="en-US" sz="2400" dirty="0"/>
              <a:t>。</a:t>
            </a:r>
          </a:p>
        </p:txBody>
      </p:sp>
      <p:sp>
        <p:nvSpPr>
          <p:cNvPr id="2" name="矩形 1"/>
          <p:cNvSpPr/>
          <p:nvPr/>
        </p:nvSpPr>
        <p:spPr>
          <a:xfrm>
            <a:off x="197096" y="3717032"/>
            <a:ext cx="8659003" cy="1683987"/>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400" b="1" dirty="0">
                <a:solidFill>
                  <a:srgbClr val="996600"/>
                </a:solidFill>
                <a:latin typeface="Sitka Small" panose="02000505000000020004" pitchFamily="2" charset="0"/>
                <a:ea typeface="楷体" panose="02010609060101010101" pitchFamily="49" charset="-122"/>
                <a:sym typeface="+mn-ea"/>
              </a:rPr>
              <a:t>DAC</a:t>
            </a:r>
            <a:r>
              <a:rPr lang="en-US" altLang="zh-CN" sz="2400" b="1" dirty="0">
                <a:solidFill>
                  <a:srgbClr val="7030A0"/>
                </a:solidFill>
                <a:latin typeface="Sitka Small" panose="02000505000000020004" pitchFamily="2" charset="0"/>
                <a:ea typeface="楷体" panose="02010609060101010101" pitchFamily="49" charset="-122"/>
                <a:sym typeface="+mn-ea"/>
              </a:rPr>
              <a:t>正满量程</a:t>
            </a:r>
            <a:r>
              <a:rPr lang="en-US" altLang="zh-CN" sz="2400" b="1" dirty="0">
                <a:solidFill>
                  <a:srgbClr val="996600"/>
                </a:solidFill>
                <a:latin typeface="Sitka Small" panose="02000505000000020004" pitchFamily="2" charset="0"/>
                <a:ea typeface="楷体" panose="02010609060101010101" pitchFamily="49" charset="-122"/>
                <a:sym typeface="+mn-ea"/>
              </a:rPr>
              <a:t>和</a:t>
            </a:r>
            <a:r>
              <a:rPr lang="en-US" altLang="zh-CN" sz="2400" b="1" dirty="0">
                <a:solidFill>
                  <a:srgbClr val="7030A0"/>
                </a:solidFill>
                <a:latin typeface="Sitka Small" panose="02000505000000020004" pitchFamily="2" charset="0"/>
                <a:ea typeface="楷体" panose="02010609060101010101" pitchFamily="49" charset="-122"/>
                <a:sym typeface="+mn-ea"/>
              </a:rPr>
              <a:t>负满量程</a:t>
            </a:r>
            <a:r>
              <a:rPr lang="en-US" altLang="zh-CN" sz="2400" b="1" dirty="0">
                <a:solidFill>
                  <a:srgbClr val="996600"/>
                </a:solidFill>
                <a:latin typeface="Sitka Small" panose="02000505000000020004" pitchFamily="2" charset="0"/>
                <a:ea typeface="楷体" panose="02010609060101010101" pitchFamily="49" charset="-122"/>
                <a:sym typeface="+mn-ea"/>
              </a:rPr>
              <a:t>处有最坏的PSS，因为这时DAC的输出直接</a:t>
            </a:r>
            <a:r>
              <a:rPr lang="zh-CN" altLang="en-US" sz="2400" b="1" dirty="0">
                <a:solidFill>
                  <a:srgbClr val="996600"/>
                </a:solidFill>
                <a:latin typeface="Sitka Small" panose="02000505000000020004" pitchFamily="2" charset="0"/>
                <a:ea typeface="楷体" panose="02010609060101010101" pitchFamily="49" charset="-122"/>
                <a:sym typeface="+mn-ea"/>
              </a:rPr>
              <a:t>取决</a:t>
            </a:r>
            <a:r>
              <a:rPr lang="en-US" altLang="zh-CN" sz="2400" b="1" dirty="0">
                <a:solidFill>
                  <a:srgbClr val="996600"/>
                </a:solidFill>
                <a:latin typeface="Sitka Small" panose="02000505000000020004" pitchFamily="2" charset="0"/>
                <a:ea typeface="楷体" panose="02010609060101010101" pitchFamily="49" charset="-122"/>
                <a:sym typeface="+mn-ea"/>
              </a:rPr>
              <a:t>于电源电压。</a:t>
            </a:r>
            <a:endParaRPr lang="en-US" altLang="zh-CN" sz="2400" b="1" dirty="0">
              <a:solidFill>
                <a:srgbClr val="996600"/>
              </a:solidFill>
              <a:latin typeface="Sitka Small" panose="02000505000000020004" pitchFamily="2" charset="0"/>
              <a:ea typeface="楷体" panose="02010609060101010101" pitchFamily="49" charset="-122"/>
            </a:endParaRPr>
          </a:p>
          <a:p>
            <a:pPr marL="342900" indent="-342900">
              <a:lnSpc>
                <a:spcPct val="150000"/>
              </a:lnSpc>
              <a:buFont typeface="Wingdings" panose="05000000000000000000" pitchFamily="2" charset="2"/>
              <a:buChar char="u"/>
            </a:pPr>
            <a:r>
              <a:rPr lang="en-US" altLang="zh-CN" sz="2400" b="1" dirty="0">
                <a:solidFill>
                  <a:srgbClr val="996600"/>
                </a:solidFill>
                <a:latin typeface="Sitka Small" panose="02000505000000020004" pitchFamily="2" charset="0"/>
                <a:ea typeface="楷体" panose="02010609060101010101" pitchFamily="49" charset="-122"/>
                <a:sym typeface="+mn-ea"/>
              </a:rPr>
              <a:t>当定义DAC的特征参数时，应当采用最坏情况下的PSS</a:t>
            </a:r>
            <a:r>
              <a:rPr lang="zh-CN" altLang="en-US" sz="2400" b="1" dirty="0">
                <a:solidFill>
                  <a:srgbClr val="996600"/>
                </a:solidFill>
                <a:latin typeface="Sitka Small" panose="02000505000000020004" pitchFamily="2" charset="0"/>
                <a:ea typeface="楷体" panose="02010609060101010101" pitchFamily="49" charset="-122"/>
                <a:sym typeface="+mn-ea"/>
              </a:rPr>
              <a:t>。</a:t>
            </a:r>
          </a:p>
        </p:txBody>
      </p:sp>
      <p:sp>
        <p:nvSpPr>
          <p:cNvPr id="5" name="标题 1"/>
          <p:cNvSpPr txBox="1"/>
          <p:nvPr/>
        </p:nvSpPr>
        <p:spPr bwMode="auto">
          <a:xfrm>
            <a:off x="2770792" y="-213"/>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 </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2716817" y="-213"/>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 </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2" name="文本框 1"/>
          <p:cNvSpPr txBox="1"/>
          <p:nvPr/>
        </p:nvSpPr>
        <p:spPr>
          <a:xfrm>
            <a:off x="539552" y="1196752"/>
            <a:ext cx="4464496" cy="460375"/>
          </a:xfrm>
          <a:prstGeom prst="rect">
            <a:avLst/>
          </a:prstGeom>
          <a:noFill/>
        </p:spPr>
        <p:txBody>
          <a:bodyPr wrap="square" rtlCol="0">
            <a:spAutoFit/>
          </a:bodyPr>
          <a:lstStyle/>
          <a:p>
            <a:r>
              <a:rPr lang="zh-CN" altLang="en-US" sz="2400" b="1" dirty="0"/>
              <a:t>练习</a:t>
            </a:r>
            <a:r>
              <a:rPr lang="en-US" altLang="zh-CN" sz="2400" b="1" dirty="0"/>
              <a:t>2.3.1: (CH6-P189)</a:t>
            </a:r>
            <a:endParaRPr lang="zh-CN" altLang="en-US" sz="2400" b="1" dirty="0"/>
          </a:p>
        </p:txBody>
      </p:sp>
      <p:sp>
        <p:nvSpPr>
          <p:cNvPr id="3" name="文本框 2"/>
          <p:cNvSpPr txBox="1"/>
          <p:nvPr/>
        </p:nvSpPr>
        <p:spPr>
          <a:xfrm>
            <a:off x="323528" y="1658417"/>
            <a:ext cx="8820472" cy="3785652"/>
          </a:xfrm>
          <a:prstGeom prst="rect">
            <a:avLst/>
          </a:prstGeom>
          <a:noFill/>
        </p:spPr>
        <p:txBody>
          <a:bodyPr wrap="square" rtlCol="0">
            <a:spAutoFit/>
          </a:bodyPr>
          <a:lstStyle/>
          <a:p>
            <a:r>
              <a:rPr lang="zh-CN" altLang="en-US" sz="2400" b="1" dirty="0"/>
              <a:t>（</a:t>
            </a:r>
            <a:r>
              <a:rPr lang="en-US" altLang="zh-CN" sz="2400" b="1" dirty="0"/>
              <a:t>1</a:t>
            </a:r>
            <a:r>
              <a:rPr lang="zh-CN" altLang="en-US" sz="2400" b="1" dirty="0"/>
              <a:t>）</a:t>
            </a:r>
            <a:r>
              <a:rPr lang="en-US" altLang="zh-CN" sz="2400" b="1" dirty="0"/>
              <a:t>一个4位无符号二进制DAC产生以下一组电压电平，从码</a:t>
            </a:r>
            <a:r>
              <a:rPr lang="zh-CN" altLang="en-US" sz="2400" b="1" dirty="0"/>
              <a:t>字</a:t>
            </a:r>
            <a:r>
              <a:rPr lang="en-US" altLang="zh-CN" sz="2400" b="1" dirty="0"/>
              <a:t>0开始，一直到码</a:t>
            </a:r>
            <a:r>
              <a:rPr lang="zh-CN" altLang="en-US" sz="2400" b="1" dirty="0"/>
              <a:t>字</a:t>
            </a:r>
            <a:r>
              <a:rPr lang="en-US" altLang="zh-CN" sz="2400" b="1" dirty="0"/>
              <a:t>15:1.0091、1.2030、1.3363、1.5617、1.6925、1.9453、2.0871、2.3206、2.4522、2.6529、2.8491 ，2.9965、3.1453、3.3357、3.4834、3.6218</a:t>
            </a:r>
            <a:r>
              <a:rPr lang="zh-CN" altLang="en-US" sz="2400" b="1" dirty="0"/>
              <a:t>。</a:t>
            </a:r>
            <a:r>
              <a:rPr lang="en-US" altLang="zh-CN" sz="2400" b="1" dirty="0">
                <a:sym typeface="+mn-ea"/>
              </a:rPr>
              <a:t>理想DAC</a:t>
            </a:r>
            <a:r>
              <a:rPr lang="zh-CN" altLang="en-US" sz="2400" b="1" dirty="0">
                <a:sym typeface="+mn-ea"/>
              </a:rPr>
              <a:t>在</a:t>
            </a:r>
            <a:r>
              <a:rPr lang="en-US" altLang="zh-CN" sz="2400" b="1" dirty="0"/>
              <a:t>码</a:t>
            </a:r>
            <a:r>
              <a:rPr lang="zh-CN" altLang="en-US" sz="2400" b="1" dirty="0"/>
              <a:t>字</a:t>
            </a:r>
            <a:r>
              <a:rPr lang="en-US" altLang="zh-CN" sz="2400" b="1" dirty="0"/>
              <a:t>0处的输出为1 V，理想增益等于200mV/bit</a:t>
            </a:r>
            <a:r>
              <a:rPr lang="zh-CN" altLang="en-US" sz="2400" b="1" dirty="0"/>
              <a:t>。</a:t>
            </a:r>
            <a:r>
              <a:rPr lang="en-US" altLang="zh-CN" sz="2400" b="1" dirty="0"/>
              <a:t> </a:t>
            </a:r>
            <a:r>
              <a:rPr lang="zh-CN" altLang="en-US" sz="2400" b="1" dirty="0"/>
              <a:t>该</a:t>
            </a:r>
            <a:r>
              <a:rPr lang="en-US" altLang="zh-CN" sz="2400" b="1" dirty="0"/>
              <a:t>DAC</a:t>
            </a:r>
            <a:r>
              <a:rPr lang="zh-CN" altLang="en-US" sz="2400" b="1" dirty="0"/>
              <a:t>的数据手册在码字</a:t>
            </a:r>
            <a:r>
              <a:rPr lang="en-US" altLang="zh-CN" sz="2400" b="1" dirty="0"/>
              <a:t>0</a:t>
            </a:r>
            <a:r>
              <a:rPr lang="zh-CN" altLang="en-US" sz="2400" b="1" dirty="0"/>
              <a:t>处用最佳拟合曲线指定了偏移和增益</a:t>
            </a:r>
            <a:r>
              <a:rPr lang="en-US" altLang="zh-CN" sz="2400" b="1" dirty="0"/>
              <a:t> </a:t>
            </a:r>
            <a:r>
              <a:rPr lang="zh-CN" altLang="en-US" sz="2400" b="1" dirty="0"/>
              <a:t>。请计算</a:t>
            </a:r>
            <a:r>
              <a:rPr lang="en-US" altLang="zh-CN" sz="2400" b="1" dirty="0"/>
              <a:t>DAC</a:t>
            </a:r>
            <a:r>
              <a:rPr lang="zh-CN" altLang="en-US" sz="2400" b="1" dirty="0"/>
              <a:t>的增益、增益误差、偏移和偏移误差。</a:t>
            </a:r>
            <a:endParaRPr lang="en-US" altLang="zh-CN" sz="2400" b="1" dirty="0"/>
          </a:p>
          <a:p>
            <a:endParaRPr lang="en-US" altLang="zh-CN" sz="2400" b="1" dirty="0"/>
          </a:p>
          <a:p>
            <a:r>
              <a:rPr lang="zh-CN" altLang="en-US" sz="2400" b="1" dirty="0"/>
              <a:t>（</a:t>
            </a:r>
            <a:r>
              <a:rPr lang="en-US" altLang="zh-CN" sz="2400" b="1" dirty="0"/>
              <a:t>2</a:t>
            </a:r>
            <a:r>
              <a:rPr lang="zh-CN" altLang="en-US" sz="2400" b="1" dirty="0"/>
              <a:t>）</a:t>
            </a:r>
            <a:r>
              <a:rPr lang="en-US" altLang="zh-CN" sz="2400" b="1" dirty="0" err="1"/>
              <a:t>使用测得的满量程范围估算</a:t>
            </a:r>
            <a:r>
              <a:rPr lang="zh-CN" altLang="en-US" sz="2400" b="1" dirty="0"/>
              <a:t>（</a:t>
            </a:r>
            <a:r>
              <a:rPr lang="en-US" altLang="zh-CN" sz="2400" b="1" dirty="0"/>
              <a:t>1</a:t>
            </a:r>
            <a:r>
              <a:rPr lang="zh-CN" altLang="en-US" sz="2400" b="1" dirty="0"/>
              <a:t>）</a:t>
            </a:r>
            <a:r>
              <a:rPr lang="en-US" altLang="zh-CN" sz="2400" b="1" dirty="0"/>
              <a:t>中</a:t>
            </a:r>
            <a:r>
              <a:rPr lang="zh-CN" altLang="en-US" sz="2400" b="1" dirty="0"/>
              <a:t>所</a:t>
            </a:r>
            <a:r>
              <a:rPr lang="en-US" altLang="zh-CN" sz="2400" b="1" dirty="0"/>
              <a:t>描述的DAC的LSB步长。</a:t>
            </a:r>
          </a:p>
        </p:txBody>
      </p:sp>
    </p:spTree>
  </p:cSld>
  <p:clrMapOvr>
    <a:masterClrMapping/>
  </p:clrMapOvr>
  <p:transition spd="slow">
    <p:zo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2743487" y="79162"/>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 </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mc:AlternateContent xmlns:mc="http://schemas.openxmlformats.org/markup-compatibility/2006" xmlns:a14="http://schemas.microsoft.com/office/drawing/2010/main">
        <mc:Choice Requires="a14">
          <p:sp>
            <p:nvSpPr>
              <p:cNvPr id="6" name="文本框 5"/>
              <p:cNvSpPr txBox="1"/>
              <p:nvPr/>
            </p:nvSpPr>
            <p:spPr>
              <a:xfrm>
                <a:off x="467544" y="1096080"/>
                <a:ext cx="8532440" cy="5393015"/>
              </a:xfrm>
              <a:prstGeom prst="rect">
                <a:avLst/>
              </a:prstGeom>
              <a:noFill/>
            </p:spPr>
            <p:txBody>
              <a:bodyPr wrap="square" rtlCol="0">
                <a:spAutoFit/>
              </a:bodyPr>
              <a:lstStyle/>
              <a:p>
                <a:r>
                  <a:rPr lang="zh-CN" altLang="en-US" sz="2400" b="1" dirty="0">
                    <a:solidFill>
                      <a:srgbClr val="7030A0"/>
                    </a:solidFill>
                  </a:rPr>
                  <a:t>解</a:t>
                </a:r>
                <a:r>
                  <a:rPr lang="en-US" altLang="zh-CN" sz="2400" b="1" dirty="0">
                    <a:solidFill>
                      <a:srgbClr val="7030A0"/>
                    </a:solidFill>
                  </a:rPr>
                  <a:t>:</a:t>
                </a:r>
              </a:p>
              <a:p>
                <a:r>
                  <a:rPr lang="zh-CN" altLang="en-US" sz="2400" b="1" dirty="0"/>
                  <a:t>采用前述</a:t>
                </a:r>
                <a:r>
                  <a:rPr lang="en-US" altLang="zh-CN" sz="2400" b="1" dirty="0"/>
                  <a:t>MATLAB </a:t>
                </a:r>
                <a:r>
                  <a:rPr lang="zh-CN" altLang="en-US" sz="2400" b="1" dirty="0"/>
                  <a:t>程序计算增益（</a:t>
                </a:r>
                <a:r>
                  <a:rPr lang="en-US" altLang="zh-CN" sz="2400" b="1" dirty="0"/>
                  <a:t>gain</a:t>
                </a:r>
                <a:r>
                  <a:rPr lang="zh-CN" altLang="en-US" sz="2400" b="1" dirty="0"/>
                  <a:t>）和偏移（</a:t>
                </a:r>
                <a:r>
                  <a:rPr lang="en-US" altLang="zh-CN" sz="2400" b="1" dirty="0"/>
                  <a:t>offset</a:t>
                </a:r>
                <a:r>
                  <a:rPr lang="zh-CN" altLang="en-US" sz="2400" b="1" dirty="0"/>
                  <a:t>）</a:t>
                </a:r>
                <a:r>
                  <a:rPr lang="en-US" altLang="zh-CN" sz="2400" b="1" dirty="0"/>
                  <a:t>, </a:t>
                </a:r>
                <a:r>
                  <a:rPr lang="zh-CN" altLang="en-US" sz="2400" b="1" dirty="0"/>
                  <a:t>结果</a:t>
                </a:r>
                <a:r>
                  <a:rPr lang="en-US" altLang="zh-CN" sz="2400" b="1" dirty="0"/>
                  <a:t>:</a:t>
                </a:r>
              </a:p>
              <a:p>
                <a:r>
                  <a:rPr lang="en-US" altLang="zh-CN" sz="2400" b="1" dirty="0"/>
                  <a:t>gain =177.3 mV/bit </a:t>
                </a:r>
              </a:p>
              <a:p>
                <a:r>
                  <a:rPr lang="en-US" altLang="zh-CN" sz="2400" b="1" dirty="0"/>
                  <a:t>offset =1.026V</a:t>
                </a:r>
              </a:p>
              <a:p>
                <a:r>
                  <a:rPr lang="zh-CN" altLang="en-US" sz="2400" b="1" dirty="0"/>
                  <a:t>增益误差</a:t>
                </a:r>
                <a:r>
                  <a:rPr lang="en-US" altLang="zh-CN" sz="2400" b="1" dirty="0"/>
                  <a:t>:</a:t>
                </a:r>
                <a14:m>
                  <m:oMath xmlns:m="http://schemas.openxmlformats.org/officeDocument/2006/math">
                    <m:r>
                      <a:rPr lang="en-US" altLang="zh-CN" sz="2400" b="1" i="0" smtClean="0">
                        <a:latin typeface="Cambria Math" panose="02040503050406030204" pitchFamily="18" charset="0"/>
                        <a:ea typeface="Cambria Math" panose="02040503050406030204" pitchFamily="18" charset="0"/>
                      </a:rPr>
                      <m:t> </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𝑮</m:t>
                    </m:r>
                    <m:r>
                      <a:rPr lang="en-US" altLang="zh-CN" sz="2400" b="1" i="1" smtClean="0">
                        <a:latin typeface="Cambria Math" panose="02040503050406030204" pitchFamily="18" charset="0"/>
                        <a:ea typeface="Cambria Math" panose="02040503050406030204" pitchFamily="18" charset="0"/>
                      </a:rPr>
                      <m:t>=</m:t>
                    </m:r>
                    <m:d>
                      <m:dPr>
                        <m:ctrlPr>
                          <a:rPr lang="en-US" altLang="zh-CN" sz="2400" b="1" i="1" smtClean="0">
                            <a:latin typeface="Cambria Math" panose="02040503050406030204" pitchFamily="18" charset="0"/>
                            <a:ea typeface="Cambria Math" panose="02040503050406030204" pitchFamily="18" charset="0"/>
                          </a:rPr>
                        </m:ctrlPr>
                      </m:dPr>
                      <m:e>
                        <m:f>
                          <m:fPr>
                            <m:ctrlPr>
                              <a:rPr lang="en-US" altLang="zh-CN" sz="2400" b="1" i="1" smtClean="0">
                                <a:latin typeface="Cambria Math" panose="02040503050406030204" pitchFamily="18" charset="0"/>
                                <a:ea typeface="Cambria Math" panose="02040503050406030204" pitchFamily="18" charset="0"/>
                              </a:rPr>
                            </m:ctrlPr>
                          </m:fPr>
                          <m:num>
                            <m:r>
                              <a:rPr lang="en-US" altLang="zh-CN" sz="2400" b="1" i="1" smtClean="0">
                                <a:latin typeface="Cambria Math" panose="02040503050406030204" pitchFamily="18" charset="0"/>
                                <a:ea typeface="Cambria Math" panose="02040503050406030204" pitchFamily="18" charset="0"/>
                              </a:rPr>
                              <m:t>𝟏𝟕𝟕</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𝟑</m:t>
                            </m:r>
                          </m:num>
                          <m:den>
                            <m:r>
                              <a:rPr lang="en-US" altLang="zh-CN" sz="2400" b="1" i="1" smtClean="0">
                                <a:latin typeface="Cambria Math" panose="02040503050406030204" pitchFamily="18" charset="0"/>
                                <a:ea typeface="Cambria Math" panose="02040503050406030204" pitchFamily="18" charset="0"/>
                              </a:rPr>
                              <m:t>𝟐𝟎𝟎</m:t>
                            </m:r>
                          </m:den>
                        </m:f>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e>
                    </m:d>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𝟏𝟎𝟎</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𝟏𝟏</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𝟑𝟓</m:t>
                    </m:r>
                    <m:r>
                      <a:rPr lang="en-US" altLang="zh-CN" sz="2400" b="1" i="1" smtClean="0">
                        <a:latin typeface="Cambria Math" panose="02040503050406030204" pitchFamily="18" charset="0"/>
                        <a:ea typeface="Cambria Math" panose="02040503050406030204" pitchFamily="18" charset="0"/>
                      </a:rPr>
                      <m:t>%</m:t>
                    </m:r>
                  </m:oMath>
                </a14:m>
                <a:endParaRPr lang="en-US" altLang="zh-CN" sz="2400" b="1" dirty="0"/>
              </a:p>
              <a:p>
                <a:r>
                  <a:rPr lang="zh-CN" altLang="en-US" sz="2400" b="1" dirty="0"/>
                  <a:t>偏移误差</a:t>
                </a:r>
                <a:r>
                  <a:rPr lang="en-US" altLang="zh-CN" sz="2400" b="1" dirty="0"/>
                  <a:t>: </a:t>
                </a:r>
                <a14:m>
                  <m:oMath xmlns:m="http://schemas.openxmlformats.org/officeDocument/2006/math">
                    <m:r>
                      <a:rPr lang="en-US" altLang="zh-CN" sz="2400" b="1" dirty="0">
                        <a:latin typeface="Cambria Math" panose="02040503050406030204" pitchFamily="18" charset="0"/>
                        <a:ea typeface="黑体" panose="02010609060101010101" pitchFamily="49" charset="-122"/>
                      </a:rPr>
                      <m:t>𝐃𝐀𝐂</m:t>
                    </m:r>
                    <m:r>
                      <a:rPr lang="en-US" altLang="zh-CN" sz="2400" b="1" i="1" dirty="0">
                        <a:latin typeface="Cambria Math" panose="02040503050406030204" pitchFamily="18" charset="0"/>
                        <a:ea typeface="黑体" panose="02010609060101010101" pitchFamily="49" charset="-122"/>
                      </a:rPr>
                      <m:t>𝒐𝒇𝒇𝒔𝒆𝒕</m:t>
                    </m:r>
                    <m:r>
                      <a:rPr lang="en-US" altLang="zh-CN" sz="2400" b="1" i="1" dirty="0">
                        <a:latin typeface="Cambria Math" panose="02040503050406030204" pitchFamily="18" charset="0"/>
                        <a:ea typeface="黑体" panose="02010609060101010101" pitchFamily="49" charset="-122"/>
                      </a:rPr>
                      <m:t> </m:t>
                    </m:r>
                    <m:r>
                      <a:rPr lang="en-US" altLang="zh-CN" sz="2400" b="1" i="1" dirty="0">
                        <a:latin typeface="Cambria Math" panose="02040503050406030204" pitchFamily="18" charset="0"/>
                        <a:ea typeface="黑体" panose="02010609060101010101" pitchFamily="49" charset="-122"/>
                      </a:rPr>
                      <m:t>𝒆𝒓𝒓𝒐𝒓</m:t>
                    </m:r>
                  </m:oMath>
                </a14:m>
                <a:endParaRPr lang="en-US" altLang="zh-CN" sz="2400" b="1" dirty="0"/>
              </a:p>
              <a:p>
                <a:r>
                  <a:rPr lang="en-US" altLang="zh-CN" sz="2400" b="1" dirty="0">
                    <a:latin typeface="黑体" panose="02010609060101010101" pitchFamily="49" charset="-122"/>
                    <a:ea typeface="黑体" panose="02010609060101010101" pitchFamily="49" charset="-122"/>
                  </a:rPr>
                  <a:t>Code 0: </a:t>
                </a:r>
                <a:endParaRPr lang="en-US" altLang="zh-CN" sz="2400" b="1" i="0" dirty="0">
                  <a:latin typeface="Cambria Math" panose="02040503050406030204" pitchFamily="18" charset="0"/>
                  <a:ea typeface="黑体" panose="02010609060101010101" pitchFamily="49" charset="-122"/>
                </a:endParaRPr>
              </a:p>
              <a:p>
                <a:pPr/>
                <a14:m>
                  <m:oMathPara xmlns:m="http://schemas.openxmlformats.org/officeDocument/2006/math">
                    <m:oMathParaPr>
                      <m:jc m:val="left"/>
                    </m:oMathParaPr>
                    <m:oMath xmlns:m="http://schemas.openxmlformats.org/officeDocument/2006/math">
                      <m:r>
                        <a:rPr lang="en-US" altLang="zh-CN" sz="2400" b="1" i="0" dirty="0" smtClean="0">
                          <a:latin typeface="Cambria Math" panose="02040503050406030204" pitchFamily="18" charset="0"/>
                          <a:ea typeface="黑体" panose="02010609060101010101" pitchFamily="49" charset="-122"/>
                        </a:rPr>
                        <m:t>𝐃𝐀𝐂</m:t>
                      </m:r>
                      <m:r>
                        <a:rPr lang="en-US" altLang="zh-CN" sz="2400" b="1" i="1" dirty="0" smtClean="0">
                          <a:latin typeface="Cambria Math" panose="02040503050406030204" pitchFamily="18" charset="0"/>
                          <a:ea typeface="黑体" panose="02010609060101010101" pitchFamily="49" charset="-122"/>
                        </a:rPr>
                        <m:t>𝒐𝒇𝒇𝒔𝒆𝒕</m:t>
                      </m:r>
                      <m:r>
                        <a:rPr lang="en-US" altLang="zh-CN" sz="2400" b="1" i="1" dirty="0" smtClean="0">
                          <a:latin typeface="Cambria Math" panose="02040503050406030204" pitchFamily="18" charset="0"/>
                          <a:ea typeface="黑体" panose="02010609060101010101" pitchFamily="49" charset="-122"/>
                        </a:rPr>
                        <m:t>=</m:t>
                      </m:r>
                      <m:r>
                        <a:rPr lang="en-US" altLang="zh-CN" sz="2400" b="1" i="1" dirty="0" smtClean="0">
                          <a:latin typeface="Cambria Math" panose="02040503050406030204" pitchFamily="18" charset="0"/>
                          <a:ea typeface="黑体" panose="02010609060101010101" pitchFamily="49" charset="-122"/>
                        </a:rPr>
                        <m:t>𝒈𝒂𝒊𝒏</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𝟎</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𝒐𝒇𝒇𝒔𝒆𝒕</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𝟎</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𝟏</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𝟎𝟐𝟔</m:t>
                      </m:r>
                      <m:r>
                        <a:rPr lang="en-US" altLang="zh-CN" sz="2400" b="1" i="1" dirty="0" smtClean="0">
                          <a:latin typeface="Cambria Math" panose="02040503050406030204" pitchFamily="18" charset="0"/>
                          <a:ea typeface="Cambria Math" panose="02040503050406030204" pitchFamily="18" charset="0"/>
                        </a:rPr>
                        <m:t>𝑽</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𝟏</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𝟎𝟐𝟔</m:t>
                      </m:r>
                      <m:r>
                        <a:rPr lang="en-US" altLang="zh-CN" sz="2400" b="1" i="1" dirty="0" smtClean="0">
                          <a:latin typeface="Cambria Math" panose="02040503050406030204" pitchFamily="18" charset="0"/>
                          <a:ea typeface="Cambria Math" panose="02040503050406030204" pitchFamily="18" charset="0"/>
                        </a:rPr>
                        <m:t>𝑽</m:t>
                      </m:r>
                    </m:oMath>
                  </m:oMathPara>
                </a14:m>
                <a:endParaRPr lang="en-US" altLang="zh-CN" sz="2400" b="1"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b="1" dirty="0">
                          <a:latin typeface="Cambria Math" panose="02040503050406030204" pitchFamily="18" charset="0"/>
                          <a:ea typeface="黑体" panose="02010609060101010101" pitchFamily="49" charset="-122"/>
                        </a:rPr>
                        <m:t>𝐃𝐀𝐂</m:t>
                      </m:r>
                      <m:r>
                        <a:rPr lang="en-US" altLang="zh-CN" sz="2400" b="1" i="1" dirty="0">
                          <a:latin typeface="Cambria Math" panose="02040503050406030204" pitchFamily="18" charset="0"/>
                          <a:ea typeface="黑体" panose="02010609060101010101" pitchFamily="49" charset="-122"/>
                        </a:rPr>
                        <m:t>𝒐𝒇𝒇𝒔𝒆𝒕</m:t>
                      </m:r>
                      <m:r>
                        <a:rPr lang="en-US" altLang="zh-CN" sz="2400" b="1" i="1" dirty="0" smtClean="0">
                          <a:latin typeface="Cambria Math" panose="02040503050406030204" pitchFamily="18" charset="0"/>
                          <a:ea typeface="黑体" panose="02010609060101010101" pitchFamily="49" charset="-122"/>
                        </a:rPr>
                        <m:t> </m:t>
                      </m:r>
                      <m:r>
                        <a:rPr lang="en-US" altLang="zh-CN" sz="2400" b="1" i="1" dirty="0" smtClean="0">
                          <a:latin typeface="Cambria Math" panose="02040503050406030204" pitchFamily="18" charset="0"/>
                          <a:ea typeface="黑体" panose="02010609060101010101" pitchFamily="49" charset="-122"/>
                        </a:rPr>
                        <m:t>𝒆𝒓𝒓𝒐𝒓</m:t>
                      </m:r>
                      <m:r>
                        <a:rPr lang="en-US" altLang="zh-CN" sz="2400" b="1" i="1" dirty="0">
                          <a:latin typeface="Cambria Math" panose="02040503050406030204" pitchFamily="18" charset="0"/>
                          <a:ea typeface="黑体" panose="02010609060101010101" pitchFamily="49" charset="-122"/>
                        </a:rPr>
                        <m:t>=</m:t>
                      </m:r>
                      <m:r>
                        <a:rPr lang="en-US" altLang="zh-CN" sz="2400" b="1" i="1" dirty="0" smtClean="0">
                          <a:latin typeface="Cambria Math" panose="02040503050406030204" pitchFamily="18" charset="0"/>
                          <a:ea typeface="黑体" panose="02010609060101010101" pitchFamily="49" charset="-122"/>
                        </a:rPr>
                        <m:t>𝑫𝑨𝑪</m:t>
                      </m:r>
                      <m:r>
                        <a:rPr lang="en-US" altLang="zh-CN" sz="2400" b="1" i="1" dirty="0" smtClean="0">
                          <a:latin typeface="Cambria Math" panose="02040503050406030204" pitchFamily="18" charset="0"/>
                          <a:ea typeface="黑体" panose="02010609060101010101" pitchFamily="49" charset="-122"/>
                        </a:rPr>
                        <m:t> </m:t>
                      </m:r>
                      <m:r>
                        <a:rPr lang="en-US" altLang="zh-CN" sz="2400" b="1" i="1" dirty="0" smtClean="0">
                          <a:latin typeface="Cambria Math" panose="02040503050406030204" pitchFamily="18" charset="0"/>
                          <a:ea typeface="黑体" panose="02010609060101010101" pitchFamily="49" charset="-122"/>
                        </a:rPr>
                        <m:t>𝒐𝒇𝒇𝒔𝒆𝒕</m:t>
                      </m:r>
                      <m:r>
                        <a:rPr lang="en-US" altLang="zh-CN" sz="2400" b="1" i="1" dirty="0" smtClean="0">
                          <a:latin typeface="Cambria Math" panose="02040503050406030204" pitchFamily="18" charset="0"/>
                          <a:ea typeface="黑体" panose="02010609060101010101" pitchFamily="49" charset="-122"/>
                        </a:rPr>
                        <m:t>−</m:t>
                      </m:r>
                      <m:r>
                        <a:rPr lang="en-US" altLang="zh-CN" sz="2400" b="1" i="1" dirty="0" smtClean="0">
                          <a:latin typeface="Cambria Math" panose="02040503050406030204" pitchFamily="18" charset="0"/>
                          <a:ea typeface="黑体" panose="02010609060101010101" pitchFamily="49" charset="-122"/>
                        </a:rPr>
                        <m:t>𝒐𝒇𝒇𝒔𝒆𝒕</m:t>
                      </m:r>
                      <m:d>
                        <m:dPr>
                          <m:ctrlPr>
                            <a:rPr lang="en-US" altLang="zh-CN" sz="2400" b="1" i="1" dirty="0" smtClean="0">
                              <a:latin typeface="Cambria Math" panose="02040503050406030204" pitchFamily="18" charset="0"/>
                              <a:ea typeface="黑体" panose="02010609060101010101" pitchFamily="49" charset="-122"/>
                            </a:rPr>
                          </m:ctrlPr>
                        </m:dPr>
                        <m:e>
                          <m:r>
                            <a:rPr lang="en-US" altLang="zh-CN" sz="2400" b="1" i="1" dirty="0" smtClean="0">
                              <a:latin typeface="Cambria Math" panose="02040503050406030204" pitchFamily="18" charset="0"/>
                              <a:ea typeface="黑体" panose="02010609060101010101" pitchFamily="49" charset="-122"/>
                            </a:rPr>
                            <m:t>𝒊𝒅𝒆𝒂𝒍</m:t>
                          </m:r>
                        </m:e>
                      </m:d>
                      <m:r>
                        <a:rPr lang="en-US" altLang="zh-CN" sz="2400" b="1" i="1" dirty="0" smtClean="0">
                          <a:latin typeface="Cambria Math" panose="02040503050406030204" pitchFamily="18" charset="0"/>
                          <a:ea typeface="黑体" panose="02010609060101010101" pitchFamily="49" charset="-122"/>
                        </a:rPr>
                        <m:t>=</m:t>
                      </m:r>
                      <m:r>
                        <a:rPr lang="en-US" altLang="zh-CN" sz="2400" b="1" i="1" dirty="0" smtClean="0">
                          <a:latin typeface="Cambria Math" panose="02040503050406030204" pitchFamily="18" charset="0"/>
                          <a:ea typeface="黑体" panose="02010609060101010101" pitchFamily="49" charset="-122"/>
                        </a:rPr>
                        <m:t>𝟏</m:t>
                      </m:r>
                      <m:r>
                        <a:rPr lang="en-US" altLang="zh-CN" sz="2400" b="1" i="1" dirty="0" smtClean="0">
                          <a:latin typeface="Cambria Math" panose="02040503050406030204" pitchFamily="18" charset="0"/>
                          <a:ea typeface="黑体" panose="02010609060101010101" pitchFamily="49" charset="-122"/>
                        </a:rPr>
                        <m:t>.</m:t>
                      </m:r>
                      <m:r>
                        <a:rPr lang="en-US" altLang="zh-CN" sz="2400" b="1" i="1" dirty="0" smtClean="0">
                          <a:latin typeface="Cambria Math" panose="02040503050406030204" pitchFamily="18" charset="0"/>
                          <a:ea typeface="黑体" panose="02010609060101010101" pitchFamily="49" charset="-122"/>
                        </a:rPr>
                        <m:t>𝟎𝟐𝟔</m:t>
                      </m:r>
                      <m:r>
                        <a:rPr lang="en-US" altLang="zh-CN" sz="2400" b="1" i="1" dirty="0" smtClean="0">
                          <a:latin typeface="Cambria Math" panose="02040503050406030204" pitchFamily="18" charset="0"/>
                          <a:ea typeface="黑体" panose="02010609060101010101" pitchFamily="49" charset="-122"/>
                        </a:rPr>
                        <m:t>𝑽</m:t>
                      </m:r>
                      <m:r>
                        <a:rPr lang="en-US" altLang="zh-CN" sz="2400" b="1" i="1" dirty="0" smtClean="0">
                          <a:latin typeface="Cambria Math" panose="02040503050406030204" pitchFamily="18" charset="0"/>
                          <a:ea typeface="黑体" panose="02010609060101010101" pitchFamily="49" charset="-122"/>
                        </a:rPr>
                        <m:t>−</m:t>
                      </m:r>
                      <m:r>
                        <a:rPr lang="en-US" altLang="zh-CN" sz="2400" b="1" i="1" dirty="0" smtClean="0">
                          <a:latin typeface="Cambria Math" panose="02040503050406030204" pitchFamily="18" charset="0"/>
                          <a:ea typeface="黑体" panose="02010609060101010101" pitchFamily="49" charset="-122"/>
                        </a:rPr>
                        <m:t>𝟏</m:t>
                      </m:r>
                      <m:r>
                        <a:rPr lang="en-US" altLang="zh-CN" sz="2400" b="1" i="1" dirty="0" smtClean="0">
                          <a:latin typeface="Cambria Math" panose="02040503050406030204" pitchFamily="18" charset="0"/>
                          <a:ea typeface="黑体" panose="02010609060101010101" pitchFamily="49" charset="-122"/>
                        </a:rPr>
                        <m:t>𝑽</m:t>
                      </m:r>
                      <m:r>
                        <a:rPr lang="en-US" altLang="zh-CN" sz="2400" b="1" i="1" dirty="0" smtClean="0">
                          <a:latin typeface="Cambria Math" panose="02040503050406030204" pitchFamily="18" charset="0"/>
                          <a:ea typeface="黑体" panose="02010609060101010101" pitchFamily="49" charset="-122"/>
                        </a:rPr>
                        <m:t>=</m:t>
                      </m:r>
                      <m:r>
                        <a:rPr lang="en-US" altLang="zh-CN" sz="2400" b="1" i="1" dirty="0" smtClean="0">
                          <a:latin typeface="Cambria Math" panose="02040503050406030204" pitchFamily="18" charset="0"/>
                          <a:ea typeface="黑体" panose="02010609060101010101" pitchFamily="49" charset="-122"/>
                        </a:rPr>
                        <m:t>𝟐𝟔</m:t>
                      </m:r>
                      <m:r>
                        <a:rPr lang="en-US" altLang="zh-CN" sz="2400" b="1" i="1" dirty="0" smtClean="0">
                          <a:latin typeface="Cambria Math" panose="02040503050406030204" pitchFamily="18" charset="0"/>
                          <a:ea typeface="黑体" panose="02010609060101010101" pitchFamily="49" charset="-122"/>
                        </a:rPr>
                        <m:t>𝒎𝑽</m:t>
                      </m:r>
                    </m:oMath>
                  </m:oMathPara>
                </a14:m>
                <a:endParaRPr lang="en-US" altLang="zh-CN" sz="2400" b="1"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𝑽</m:t>
                          </m:r>
                        </m:e>
                        <m:sub>
                          <m:r>
                            <a:rPr lang="en-US" altLang="zh-CN" sz="2400" b="1" i="1" smtClean="0">
                              <a:latin typeface="Cambria Math" panose="02040503050406030204" pitchFamily="18" charset="0"/>
                              <a:ea typeface="Cambria Math" panose="02040503050406030204" pitchFamily="18" charset="0"/>
                            </a:rPr>
                            <m:t>𝑭𝑺𝑹</m:t>
                          </m:r>
                        </m:sub>
                      </m:sSub>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𝟑</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𝟔𝟐𝟏𝟖</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𝟎𝟎𝟗𝟏</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𝟐</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𝟔𝟏𝟐𝟕</m:t>
                      </m:r>
                      <m:r>
                        <a:rPr lang="en-US" altLang="zh-CN" sz="2400" b="1" i="1" smtClean="0">
                          <a:latin typeface="Cambria Math" panose="02040503050406030204" pitchFamily="18" charset="0"/>
                          <a:ea typeface="Cambria Math" panose="02040503050406030204" pitchFamily="18" charset="0"/>
                        </a:rPr>
                        <m:t>𝑽</m:t>
                      </m:r>
                    </m:oMath>
                  </m:oMathPara>
                </a14:m>
                <a:endParaRPr lang="en-US" altLang="zh-CN" sz="2400" b="1"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ea typeface="Cambria Math" panose="02040503050406030204" pitchFamily="18" charset="0"/>
                        </a:rPr>
                        <m:t>𝑽</m:t>
                      </m:r>
                      <m:r>
                        <a:rPr lang="en-US" altLang="zh-CN" sz="2400" b="1" i="1" baseline="-25000" smtClean="0">
                          <a:latin typeface="Cambria Math" panose="02040503050406030204" pitchFamily="18" charset="0"/>
                          <a:ea typeface="Cambria Math" panose="02040503050406030204" pitchFamily="18" charset="0"/>
                        </a:rPr>
                        <m:t>𝑳𝑺𝑩</m:t>
                      </m:r>
                      <m:r>
                        <a:rPr lang="en-US" altLang="zh-CN" sz="2400" b="1" i="1" smtClean="0">
                          <a:latin typeface="Cambria Math" panose="02040503050406030204" pitchFamily="18" charset="0"/>
                          <a:ea typeface="Cambria Math" panose="02040503050406030204" pitchFamily="18" charset="0"/>
                        </a:rPr>
                        <m:t>=</m:t>
                      </m:r>
                      <m:f>
                        <m:fPr>
                          <m:ctrlPr>
                            <a:rPr lang="en-US" altLang="zh-CN" sz="2400" b="1" i="1" smtClean="0">
                              <a:latin typeface="Cambria Math" panose="02040503050406030204" pitchFamily="18" charset="0"/>
                              <a:ea typeface="Cambria Math" panose="02040503050406030204" pitchFamily="18" charset="0"/>
                            </a:rPr>
                          </m:ctrlPr>
                        </m:fPr>
                        <m:num>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𝑽</m:t>
                              </m:r>
                            </m:e>
                            <m:sub>
                              <m:r>
                                <a:rPr lang="en-US" altLang="zh-CN" sz="2400" b="1" i="1" smtClean="0">
                                  <a:latin typeface="Cambria Math" panose="02040503050406030204" pitchFamily="18" charset="0"/>
                                  <a:ea typeface="Cambria Math" panose="02040503050406030204" pitchFamily="18" charset="0"/>
                                </a:rPr>
                                <m:t>𝑭𝑺𝑹</m:t>
                              </m:r>
                            </m:sub>
                          </m:sSub>
                        </m:num>
                        <m:den>
                          <m:sSup>
                            <m:sSupPr>
                              <m:ctrlPr>
                                <a:rPr lang="en-US" altLang="zh-CN" sz="2400" b="1" i="1" smtClean="0">
                                  <a:latin typeface="Cambria Math" panose="02040503050406030204" pitchFamily="18" charset="0"/>
                                  <a:ea typeface="Cambria Math" panose="02040503050406030204" pitchFamily="18" charset="0"/>
                                </a:rPr>
                              </m:ctrlPr>
                            </m:sSupPr>
                            <m:e>
                              <m:r>
                                <a:rPr lang="en-US" altLang="zh-CN" sz="2400" b="1" i="1" smtClean="0">
                                  <a:latin typeface="Cambria Math" panose="02040503050406030204" pitchFamily="18" charset="0"/>
                                  <a:ea typeface="Cambria Math" panose="02040503050406030204" pitchFamily="18" charset="0"/>
                                </a:rPr>
                                <m:t>𝟐</m:t>
                              </m:r>
                            </m:e>
                            <m:sup>
                              <m:r>
                                <a:rPr lang="en-US" altLang="zh-CN" sz="2400" b="1" i="1" smtClean="0">
                                  <a:latin typeface="Cambria Math" panose="02040503050406030204" pitchFamily="18" charset="0"/>
                                  <a:ea typeface="Cambria Math" panose="02040503050406030204" pitchFamily="18" charset="0"/>
                                </a:rPr>
                                <m:t>𝑫</m:t>
                              </m:r>
                            </m:sup>
                          </m:sSup>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den>
                      </m:f>
                      <m:r>
                        <a:rPr lang="en-US" altLang="zh-CN" sz="2400" b="1" i="1" smtClean="0">
                          <a:latin typeface="Cambria Math" panose="02040503050406030204" pitchFamily="18" charset="0"/>
                          <a:ea typeface="Cambria Math" panose="02040503050406030204" pitchFamily="18" charset="0"/>
                        </a:rPr>
                        <m:t>=</m:t>
                      </m:r>
                      <m:f>
                        <m:fPr>
                          <m:ctrlPr>
                            <a:rPr lang="en-US" altLang="zh-CN" sz="2400" b="1" i="1" smtClean="0">
                              <a:latin typeface="Cambria Math" panose="02040503050406030204" pitchFamily="18" charset="0"/>
                              <a:ea typeface="Cambria Math" panose="02040503050406030204" pitchFamily="18" charset="0"/>
                            </a:rPr>
                          </m:ctrlPr>
                        </m:fPr>
                        <m:num>
                          <m:r>
                            <a:rPr lang="en-US" altLang="zh-CN" sz="2400" b="1" i="1" smtClean="0">
                              <a:latin typeface="Cambria Math" panose="02040503050406030204" pitchFamily="18" charset="0"/>
                              <a:ea typeface="Cambria Math" panose="02040503050406030204" pitchFamily="18" charset="0"/>
                            </a:rPr>
                            <m:t>𝟐</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𝟔𝟏𝟐𝟕</m:t>
                          </m:r>
                        </m:num>
                        <m:den>
                          <m:r>
                            <a:rPr lang="en-US" altLang="zh-CN" sz="2400" b="1" i="1" smtClean="0">
                              <a:latin typeface="Cambria Math" panose="02040503050406030204" pitchFamily="18" charset="0"/>
                              <a:ea typeface="Cambria Math" panose="02040503050406030204" pitchFamily="18" charset="0"/>
                            </a:rPr>
                            <m:t>𝟏𝟓</m:t>
                          </m:r>
                        </m:den>
                      </m:f>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𝟏𝟕𝟒</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𝟏𝟖</m:t>
                      </m:r>
                      <m:r>
                        <a:rPr lang="en-US" altLang="zh-CN" sz="2400" b="1" i="1" smtClean="0">
                          <a:latin typeface="Cambria Math" panose="02040503050406030204" pitchFamily="18" charset="0"/>
                          <a:ea typeface="Cambria Math" panose="02040503050406030204" pitchFamily="18" charset="0"/>
                        </a:rPr>
                        <m:t>𝒎𝑽</m:t>
                      </m:r>
                    </m:oMath>
                  </m:oMathPara>
                </a14:m>
                <a:endParaRPr lang="zh-CN" altLang="en-US" sz="2400" b="1" dirty="0"/>
              </a:p>
            </p:txBody>
          </p:sp>
        </mc:Choice>
        <mc:Fallback xmlns="">
          <p:sp>
            <p:nvSpPr>
              <p:cNvPr id="6" name="文本框 5"/>
              <p:cNvSpPr txBox="1">
                <a:spLocks noRot="1" noChangeAspect="1" noMove="1" noResize="1" noEditPoints="1" noAdjustHandles="1" noChangeArrowheads="1" noChangeShapeType="1" noTextEdit="1"/>
              </p:cNvSpPr>
              <p:nvPr/>
            </p:nvSpPr>
            <p:spPr>
              <a:xfrm>
                <a:off x="467544" y="1096080"/>
                <a:ext cx="8532440" cy="5393015"/>
              </a:xfrm>
              <a:prstGeom prst="rect">
                <a:avLst/>
              </a:prstGeom>
              <a:blipFill>
                <a:blip r:embed="rId2"/>
                <a:stretch>
                  <a:fillRect l="-1144" t="-1244"/>
                </a:stretch>
              </a:blipFill>
            </p:spPr>
            <p:txBody>
              <a:bodyPr/>
              <a:lstStyle/>
              <a:p>
                <a:r>
                  <a:rPr lang="zh-CN" altLang="en-US">
                    <a:noFill/>
                  </a:rPr>
                  <a:t> </a:t>
                </a:r>
              </a:p>
            </p:txBody>
          </p:sp>
        </mc:Fallback>
      </mc:AlternateContent>
    </p:spTree>
  </p:cSld>
  <p:clrMapOvr>
    <a:masterClrMapping/>
  </p:clrMapOvr>
  <p:transition spd="slow">
    <p:zo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bwMode="auto">
          <a:xfrm>
            <a:off x="467544" y="1844824"/>
            <a:ext cx="8282742" cy="443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spcBef>
                <a:spcPct val="0"/>
              </a:spcBef>
              <a:buClrTx/>
              <a:buSzTx/>
              <a:buNone/>
            </a:pPr>
            <a:r>
              <a:rPr lang="zh-CN" altLang="en-US" kern="0" dirty="0">
                <a:solidFill>
                  <a:srgbClr val="FF0000"/>
                </a:solidFill>
                <a:ea typeface="宋体" panose="02010600030101010101" pitchFamily="2" charset="-122"/>
              </a:rPr>
              <a:t>绝对误差</a:t>
            </a:r>
            <a:r>
              <a:rPr lang="en-US" altLang="zh-CN" kern="0" dirty="0" err="1">
                <a:solidFill>
                  <a:srgbClr val="FF0000"/>
                </a:solidFill>
                <a:ea typeface="宋体" panose="02010600030101010101" pitchFamily="2" charset="-122"/>
              </a:rPr>
              <a:t>:</a:t>
            </a:r>
            <a:r>
              <a:rPr lang="zh-CN" altLang="en-US" sz="2400" dirty="0" err="1"/>
              <a:t>在理想的</a:t>
            </a:r>
            <a:r>
              <a:rPr lang="en-US" altLang="zh-CN" sz="2400" dirty="0" err="1"/>
              <a:t>DAC</a:t>
            </a:r>
            <a:r>
              <a:rPr lang="zh-CN" altLang="en-US" sz="2400" dirty="0" err="1"/>
              <a:t>中，其转移特性或转移曲线上每个相邻的输出电压之间的步长等于</a:t>
            </a:r>
            <a:r>
              <a:rPr lang="en-US" altLang="zh-CN" sz="2400" dirty="0" err="1"/>
              <a:t>LSB</a:t>
            </a:r>
            <a:r>
              <a:rPr lang="zh-CN" altLang="en-US" sz="2400" dirty="0" err="1"/>
              <a:t>的大小。</a:t>
            </a:r>
            <a:endParaRPr lang="en-US" altLang="zh-CN" sz="2400" dirty="0"/>
          </a:p>
          <a:p>
            <a:pPr marL="0" indent="0" algn="just">
              <a:spcBef>
                <a:spcPct val="0"/>
              </a:spcBef>
              <a:buClrTx/>
              <a:buSzTx/>
              <a:buNone/>
            </a:pPr>
            <a:endParaRPr lang="en-US" altLang="zh-CN" dirty="0"/>
          </a:p>
          <a:p>
            <a:pPr marL="0" indent="0" algn="just">
              <a:spcBef>
                <a:spcPct val="0"/>
              </a:spcBef>
              <a:buClrTx/>
              <a:buSzTx/>
              <a:buNone/>
            </a:pPr>
            <a:r>
              <a:rPr lang="en-US" altLang="zh-CN" sz="2400" dirty="0"/>
              <a:t>通过从实际测量的DAC曲线中减去理想的DAC输出曲线，可以计算出绝对误差曲线。 通过将每个电压除以理想LSB大小</a:t>
            </a:r>
            <a:r>
              <a:rPr lang="zh-CN" altLang="en-US" sz="2400" dirty="0"/>
              <a:t>（</a:t>
            </a:r>
            <a:r>
              <a:rPr lang="en-US" altLang="zh-CN" sz="2400" dirty="0">
                <a:sym typeface="+mn-ea"/>
              </a:rPr>
              <a:t>V</a:t>
            </a:r>
            <a:r>
              <a:rPr lang="en-US" altLang="zh-CN" sz="2400" baseline="-25000" dirty="0">
                <a:sym typeface="+mn-ea"/>
              </a:rPr>
              <a:t>LSB</a:t>
            </a:r>
            <a:r>
              <a:rPr lang="zh-CN" altLang="en-US" sz="2400" dirty="0"/>
              <a:t>）</a:t>
            </a:r>
            <a:r>
              <a:rPr lang="en-US" altLang="zh-CN" sz="2400" dirty="0"/>
              <a:t>，可以将绝对误差曲线上的值转换为LSB。</a:t>
            </a:r>
          </a:p>
        </p:txBody>
      </p:sp>
      <p:sp>
        <p:nvSpPr>
          <p:cNvPr id="4" name="标题 1"/>
          <p:cNvSpPr txBox="1"/>
          <p:nvPr/>
        </p:nvSpPr>
        <p:spPr bwMode="auto">
          <a:xfrm>
            <a:off x="2657379" y="169"/>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 </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bwMode="auto">
          <a:xfrm>
            <a:off x="467544" y="1772816"/>
            <a:ext cx="8282742" cy="41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spcBef>
                <a:spcPct val="0"/>
              </a:spcBef>
              <a:buClrTx/>
              <a:buSzTx/>
              <a:buNone/>
            </a:pPr>
            <a:r>
              <a:rPr lang="zh-CN" altLang="en-US" kern="0" dirty="0">
                <a:solidFill>
                  <a:srgbClr val="FF0000"/>
                </a:solidFill>
                <a:ea typeface="宋体" panose="02010600030101010101" pitchFamily="2" charset="-122"/>
              </a:rPr>
              <a:t>绝对误差</a:t>
            </a:r>
            <a:r>
              <a:rPr lang="en-US" altLang="zh-CN" kern="0" dirty="0">
                <a:solidFill>
                  <a:srgbClr val="FF0000"/>
                </a:solidFill>
                <a:ea typeface="宋体" panose="02010600030101010101" pitchFamily="2" charset="-122"/>
              </a:rPr>
              <a:t>:</a:t>
            </a:r>
            <a:endParaRPr lang="en-US" altLang="zh-CN" sz="2400" dirty="0"/>
          </a:p>
        </p:txBody>
      </p:sp>
      <p:sp>
        <p:nvSpPr>
          <p:cNvPr id="8" name="矩形 7"/>
          <p:cNvSpPr/>
          <p:nvPr/>
        </p:nvSpPr>
        <p:spPr>
          <a:xfrm>
            <a:off x="633364" y="2665621"/>
            <a:ext cx="8496944" cy="1198880"/>
          </a:xfrm>
          <a:prstGeom prst="rect">
            <a:avLst/>
          </a:prstGeom>
        </p:spPr>
        <p:txBody>
          <a:bodyPr wrap="square">
            <a:spAutoFit/>
          </a:bodyPr>
          <a:lstStyle/>
          <a:p>
            <a:pPr algn="just"/>
            <a:r>
              <a:rPr lang="en-US" altLang="zh-CN" sz="2400" b="1">
                <a:solidFill>
                  <a:srgbClr val="083CB0"/>
                </a:solidFill>
                <a:latin typeface="+mn-lt"/>
                <a:ea typeface="+mn-ea"/>
              </a:rPr>
              <a:t>如果我们将理想</a:t>
            </a:r>
            <a:r>
              <a:rPr lang="zh-CN" altLang="en-US" sz="2400" b="1">
                <a:solidFill>
                  <a:srgbClr val="083CB0"/>
                </a:solidFill>
                <a:latin typeface="+mn-lt"/>
                <a:ea typeface="+mn-ea"/>
              </a:rPr>
              <a:t>转移</a:t>
            </a:r>
            <a:r>
              <a:rPr lang="en-US" altLang="zh-CN" sz="2400" b="1">
                <a:solidFill>
                  <a:srgbClr val="083CB0"/>
                </a:solidFill>
                <a:latin typeface="+mn-lt"/>
                <a:ea typeface="+mn-ea"/>
              </a:rPr>
              <a:t>曲线和实际</a:t>
            </a:r>
            <a:r>
              <a:rPr lang="zh-CN" altLang="en-US" sz="2400" b="1">
                <a:solidFill>
                  <a:srgbClr val="083CB0"/>
                </a:solidFill>
                <a:latin typeface="+mn-lt"/>
                <a:ea typeface="+mn-ea"/>
              </a:rPr>
              <a:t>转移</a:t>
            </a:r>
            <a:r>
              <a:rPr lang="en-US" altLang="zh-CN" sz="2400" b="1">
                <a:solidFill>
                  <a:srgbClr val="083CB0"/>
                </a:solidFill>
                <a:latin typeface="+mn-lt"/>
                <a:ea typeface="+mn-ea"/>
              </a:rPr>
              <a:t>曲线上的第i个值分别表示为SIDEAL（i）和S（i），则可以写出归一化绝对误差传递曲线∆S（i）为</a:t>
            </a:r>
          </a:p>
        </p:txBody>
      </p:sp>
      <p:sp>
        <p:nvSpPr>
          <p:cNvPr id="10" name="标题 1"/>
          <p:cNvSpPr txBox="1"/>
          <p:nvPr/>
        </p:nvSpPr>
        <p:spPr bwMode="auto">
          <a:xfrm>
            <a:off x="2734597" y="-213"/>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 </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mc:AlternateContent xmlns:mc="http://schemas.openxmlformats.org/markup-compatibility/2006" xmlns:a14="http://schemas.microsoft.com/office/drawing/2010/main">
        <mc:Choice Requires="a14">
          <p:sp>
            <p:nvSpPr>
              <p:cNvPr id="9" name="文本框 8"/>
              <p:cNvSpPr txBox="1"/>
              <p:nvPr/>
            </p:nvSpPr>
            <p:spPr>
              <a:xfrm>
                <a:off x="2411760" y="4581128"/>
                <a:ext cx="3296992" cy="7795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𝑆</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𝑖</m:t>
                          </m:r>
                        </m:e>
                      </m:d>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𝑆</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𝑖</m:t>
                              </m:r>
                            </m:e>
                          </m:d>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𝑆</m:t>
                              </m:r>
                            </m:e>
                            <m:sub>
                              <m:r>
                                <a:rPr lang="en-US" altLang="zh-CN" sz="2400" b="0" i="1" smtClean="0">
                                  <a:latin typeface="Cambria Math" panose="02040503050406030204" pitchFamily="18" charset="0"/>
                                  <a:ea typeface="Cambria Math" panose="02040503050406030204" pitchFamily="18" charset="0"/>
                                </a:rPr>
                                <m:t>𝐼𝐷𝐸𝐴𝐿</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m:t>
                          </m:r>
                        </m:num>
                        <m:den>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𝑉</m:t>
                              </m:r>
                            </m:e>
                            <m:sub>
                              <m:r>
                                <a:rPr lang="en-US" altLang="zh-CN" sz="2400" b="0" i="1" smtClean="0">
                                  <a:latin typeface="Cambria Math" panose="02040503050406030204" pitchFamily="18" charset="0"/>
                                  <a:ea typeface="Cambria Math" panose="02040503050406030204" pitchFamily="18" charset="0"/>
                                </a:rPr>
                                <m:t>𝐿𝑆𝐵</m:t>
                              </m:r>
                            </m:sub>
                          </m:sSub>
                        </m:den>
                      </m:f>
                    </m:oMath>
                  </m:oMathPara>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2411760" y="4581128"/>
                <a:ext cx="3296992" cy="779572"/>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spd="slow">
    <p:zo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2734597" y="-65618"/>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 </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2" name="文本框 1"/>
          <p:cNvSpPr txBox="1"/>
          <p:nvPr/>
        </p:nvSpPr>
        <p:spPr>
          <a:xfrm>
            <a:off x="323528" y="977871"/>
            <a:ext cx="8820472" cy="1200329"/>
          </a:xfrm>
          <a:prstGeom prst="rect">
            <a:avLst/>
          </a:prstGeom>
          <a:noFill/>
        </p:spPr>
        <p:txBody>
          <a:bodyPr wrap="square" rtlCol="0">
            <a:spAutoFit/>
          </a:bodyPr>
          <a:lstStyle/>
          <a:p>
            <a:r>
              <a:rPr lang="en-US" altLang="zh-CN" sz="2400" b="1" dirty="0"/>
              <a:t>例2.3.2（CH6-P190）</a:t>
            </a:r>
          </a:p>
          <a:p>
            <a:r>
              <a:rPr lang="en-US" altLang="zh-CN" sz="2400" b="1" dirty="0"/>
              <a:t>假设每个LSB的理想增益为100 mV，代码0的理想偏移为0 V，则计算上例2.3.1的4位DAC的绝对误差曲线</a:t>
            </a:r>
            <a:r>
              <a:rPr lang="zh-CN" altLang="en-US" sz="2400" b="1" dirty="0"/>
              <a:t>，</a:t>
            </a:r>
            <a:r>
              <a:rPr lang="en-US" altLang="zh-CN" sz="2400" b="1" dirty="0" err="1"/>
              <a:t>用LSB表示结果</a:t>
            </a:r>
            <a:r>
              <a:rPr lang="en-US" altLang="zh-CN" sz="2400" b="1" dirty="0"/>
              <a:t>。</a:t>
            </a:r>
          </a:p>
        </p:txBody>
      </p:sp>
      <p:sp>
        <p:nvSpPr>
          <p:cNvPr id="5" name="文本框 4"/>
          <p:cNvSpPr txBox="1"/>
          <p:nvPr/>
        </p:nvSpPr>
        <p:spPr>
          <a:xfrm>
            <a:off x="143000" y="2349338"/>
            <a:ext cx="9001000" cy="4154984"/>
          </a:xfrm>
          <a:prstGeom prst="rect">
            <a:avLst/>
          </a:prstGeom>
          <a:noFill/>
        </p:spPr>
        <p:txBody>
          <a:bodyPr wrap="square" rtlCol="0">
            <a:spAutoFit/>
          </a:bodyPr>
          <a:lstStyle/>
          <a:p>
            <a:r>
              <a:rPr lang="en-US" altLang="zh-CN" sz="2400" b="1" dirty="0"/>
              <a:t>解：</a:t>
            </a:r>
          </a:p>
          <a:p>
            <a:r>
              <a:rPr lang="en-US" altLang="zh-CN" sz="2400" b="1" dirty="0"/>
              <a:t>理想的DAC电平为–800，–700 、。 。 。 ，+ 700 mV。</a:t>
            </a:r>
            <a:r>
              <a:rPr lang="zh-CN" altLang="en-US" sz="2400" b="1" dirty="0"/>
              <a:t>实际测量值为</a:t>
            </a:r>
            <a:endParaRPr lang="en-US" altLang="zh-CN" sz="2400" b="1" dirty="0"/>
          </a:p>
          <a:p>
            <a:r>
              <a:rPr lang="en-US" altLang="zh-CN" sz="2400" b="1" dirty="0"/>
              <a:t>-780 mV</a:t>
            </a:r>
            <a:r>
              <a:rPr lang="zh-CN" altLang="en-US" sz="2400" b="1" dirty="0"/>
              <a:t>，</a:t>
            </a:r>
            <a:r>
              <a:rPr lang="en-US" altLang="zh-CN" sz="2400" b="1" dirty="0"/>
              <a:t>-705 mV</a:t>
            </a:r>
            <a:r>
              <a:rPr lang="zh-CN" altLang="en-US" sz="2400" b="1" dirty="0"/>
              <a:t>，</a:t>
            </a:r>
            <a:r>
              <a:rPr lang="en-US" altLang="zh-CN" sz="2400" b="1" dirty="0"/>
              <a:t>-530 mV</a:t>
            </a:r>
            <a:r>
              <a:rPr lang="zh-CN" altLang="en-US" sz="2400" b="1" dirty="0"/>
              <a:t>，</a:t>
            </a:r>
            <a:r>
              <a:rPr lang="en-US" altLang="zh-CN" sz="2400" b="1" dirty="0"/>
              <a:t>-455 mV</a:t>
            </a:r>
            <a:r>
              <a:rPr lang="zh-CN" altLang="en-US" sz="2400" b="1" dirty="0"/>
              <a:t>，</a:t>
            </a:r>
            <a:r>
              <a:rPr lang="en-US" altLang="zh-CN" sz="2400" b="1" dirty="0"/>
              <a:t>-400 mV</a:t>
            </a:r>
            <a:r>
              <a:rPr lang="zh-CN" altLang="en-US" sz="2400" b="1" dirty="0"/>
              <a:t>，</a:t>
            </a:r>
            <a:r>
              <a:rPr lang="en-US" altLang="zh-CN" sz="2400" b="1" dirty="0"/>
              <a:t>-325 mV</a:t>
            </a:r>
            <a:r>
              <a:rPr lang="zh-CN" altLang="en-US" sz="2400" b="1" dirty="0"/>
              <a:t>，</a:t>
            </a:r>
            <a:r>
              <a:rPr lang="en-US" altLang="zh-CN" sz="2400" b="1" dirty="0"/>
              <a:t>-150 mV</a:t>
            </a:r>
            <a:r>
              <a:rPr lang="zh-CN" altLang="en-US" sz="2400" b="1" dirty="0"/>
              <a:t>，</a:t>
            </a:r>
            <a:r>
              <a:rPr lang="en-US" altLang="zh-CN" sz="2400" b="1" dirty="0"/>
              <a:t>-75 mV</a:t>
            </a:r>
            <a:r>
              <a:rPr lang="zh-CN" altLang="en-US" sz="2400" b="1" dirty="0"/>
              <a:t>，</a:t>
            </a:r>
            <a:r>
              <a:rPr lang="en-US" altLang="zh-CN" sz="2400" b="1" dirty="0"/>
              <a:t>120 mV</a:t>
            </a:r>
            <a:r>
              <a:rPr lang="zh-CN" altLang="en-US" sz="2400" b="1" dirty="0"/>
              <a:t>，</a:t>
            </a:r>
            <a:r>
              <a:rPr lang="en-US" altLang="zh-CN" sz="2400" b="1" dirty="0"/>
              <a:t>195 mV</a:t>
            </a:r>
            <a:r>
              <a:rPr lang="zh-CN" altLang="en-US" sz="2400" b="1" dirty="0"/>
              <a:t>，</a:t>
            </a:r>
            <a:r>
              <a:rPr lang="en-US" altLang="zh-CN" sz="2400" b="1" dirty="0"/>
              <a:t>370 mV</a:t>
            </a:r>
            <a:r>
              <a:rPr lang="zh-CN" altLang="en-US" sz="2400" b="1" dirty="0"/>
              <a:t>，</a:t>
            </a:r>
            <a:r>
              <a:rPr lang="en-US" altLang="zh-CN" sz="2400" b="1" dirty="0"/>
              <a:t>445 mV</a:t>
            </a:r>
            <a:r>
              <a:rPr lang="zh-CN" altLang="en-US" sz="2400" b="1" dirty="0"/>
              <a:t>，</a:t>
            </a:r>
            <a:r>
              <a:rPr lang="en-US" altLang="zh-CN" sz="2400" b="1" dirty="0"/>
              <a:t>500 mV</a:t>
            </a:r>
            <a:r>
              <a:rPr lang="zh-CN" altLang="en-US" sz="2400" b="1" dirty="0"/>
              <a:t>，</a:t>
            </a:r>
            <a:r>
              <a:rPr lang="en-US" altLang="zh-CN" sz="2400" b="1" dirty="0"/>
              <a:t>575 mV</a:t>
            </a:r>
            <a:r>
              <a:rPr lang="zh-CN" altLang="en-US" sz="2400" b="1" dirty="0"/>
              <a:t>， </a:t>
            </a:r>
            <a:r>
              <a:rPr lang="en-US" altLang="zh-CN" sz="2400" b="1" dirty="0"/>
              <a:t>750 mV</a:t>
            </a:r>
            <a:r>
              <a:rPr lang="zh-CN" altLang="en-US" sz="2400" b="1" dirty="0"/>
              <a:t>，</a:t>
            </a:r>
            <a:r>
              <a:rPr lang="en-US" altLang="zh-CN" sz="2400" b="1" dirty="0"/>
              <a:t>825 mV</a:t>
            </a:r>
            <a:r>
              <a:rPr lang="zh-CN" altLang="en-US" sz="2400" b="1" dirty="0"/>
              <a:t>。</a:t>
            </a:r>
            <a:endParaRPr lang="en-US" altLang="zh-CN" sz="2400" b="1" dirty="0"/>
          </a:p>
          <a:p>
            <a:r>
              <a:rPr lang="en-US" altLang="zh-CN" sz="2400" b="1" dirty="0" err="1"/>
              <a:t>从实际值中减去这些理想值，我们可以计算出绝对电压误差∆S（i）为</a:t>
            </a:r>
            <a:r>
              <a:rPr lang="en-US" altLang="zh-CN" sz="2400" b="1" dirty="0"/>
              <a:t>：</a:t>
            </a:r>
          </a:p>
          <a:p>
            <a:r>
              <a:rPr lang="en-US" altLang="zh-CN" sz="2400" b="1" dirty="0"/>
              <a:t>+20 mV，25 mV，+ 70 mV，+ 45 mV，0 mV，225 mV，+ 50 mV，+ 25 mV，+ 120 mV，+95 mV，+ 170 mV，+ 145 mV，+ 100 mV，+ 75 mV，+ 150 mV，+ 125 mV</a:t>
            </a:r>
          </a:p>
        </p:txBody>
      </p:sp>
    </p:spTree>
  </p:cSld>
  <p:clrMapOvr>
    <a:masterClrMapping/>
  </p:clrMapOvr>
  <p:transition spd="slow">
    <p:zo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2734597" y="-65618"/>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 </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5" name="文本框 4"/>
          <p:cNvSpPr txBox="1"/>
          <p:nvPr/>
        </p:nvSpPr>
        <p:spPr>
          <a:xfrm>
            <a:off x="118632" y="1052736"/>
            <a:ext cx="9001000" cy="5006563"/>
          </a:xfrm>
          <a:prstGeom prst="rect">
            <a:avLst/>
          </a:prstGeom>
          <a:noFill/>
        </p:spPr>
        <p:txBody>
          <a:bodyPr wrap="square" rtlCol="0">
            <a:spAutoFit/>
          </a:bodyPr>
          <a:lstStyle/>
          <a:p>
            <a:pPr>
              <a:lnSpc>
                <a:spcPct val="150000"/>
              </a:lnSpc>
            </a:pPr>
            <a:r>
              <a:rPr lang="en-US" altLang="zh-CN" sz="2400" b="1" dirty="0"/>
              <a:t>解：</a:t>
            </a:r>
          </a:p>
          <a:p>
            <a:pPr>
              <a:lnSpc>
                <a:spcPct val="150000"/>
              </a:lnSpc>
            </a:pPr>
            <a:r>
              <a:rPr lang="en-US" altLang="zh-CN" sz="2400" b="1" dirty="0"/>
              <a:t>最大绝对误差为+170 mV，最小绝对误差为–25 mV。将每个值除以理想的LSB大小（100 mV），我们得到的归一化误差曲线如图2.8所示。该曲线表明，该DAC的最大和最小绝对误差分别为+1.7和–0.25 LSB。在简单的4位DAC中，这</a:t>
            </a:r>
            <a:r>
              <a:rPr lang="zh-CN" altLang="en-US" sz="2400" b="1" dirty="0"/>
              <a:t>是</a:t>
            </a:r>
            <a:r>
              <a:rPr lang="en-US" altLang="zh-CN" sz="2400" b="1" dirty="0"/>
              <a:t>是非常差的性能，但这是为教学目的而设计的DAC。另一方面，在高分辨率DAC中，几个LSB的绝对误差很常见。高分辨率DAC中较大的归一化绝对误差是LSB较小的结果，因此，高分辨率DAC中的绝对误差测试通常被增益，</a:t>
            </a:r>
            <a:r>
              <a:rPr lang="zh-CN" altLang="en-US" sz="2400" b="1" dirty="0"/>
              <a:t>偏移</a:t>
            </a:r>
            <a:r>
              <a:rPr lang="en-US" altLang="zh-CN" sz="2400" b="1" dirty="0"/>
              <a:t>和线性测试所代替。</a:t>
            </a:r>
          </a:p>
        </p:txBody>
      </p:sp>
    </p:spTree>
    <p:extLst>
      <p:ext uri="{BB962C8B-B14F-4D97-AF65-F5344CB8AC3E}">
        <p14:creationId xmlns:p14="http://schemas.microsoft.com/office/powerpoint/2010/main" val="88356347"/>
      </p:ext>
    </p:extLst>
  </p:cSld>
  <p:clrMapOvr>
    <a:masterClrMapping/>
  </p:clrMapOvr>
  <p:transition spd="slow">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pic>
        <p:nvPicPr>
          <p:cNvPr id="3" name="图片 2"/>
          <p:cNvPicPr>
            <a:picLocks noChangeAspect="1"/>
          </p:cNvPicPr>
          <p:nvPr/>
        </p:nvPicPr>
        <p:blipFill>
          <a:blip r:embed="rId3"/>
          <a:stretch>
            <a:fillRect/>
          </a:stretch>
        </p:blipFill>
        <p:spPr>
          <a:xfrm>
            <a:off x="107505" y="1340768"/>
            <a:ext cx="9036496" cy="5256584"/>
          </a:xfrm>
          <a:prstGeom prst="rect">
            <a:avLst/>
          </a:prstGeom>
        </p:spPr>
      </p:pic>
    </p:spTree>
  </p:cSld>
  <p:clrMapOvr>
    <a:masterClrMapping/>
  </p:clrMapOvr>
  <p:transition spd="slow">
    <p:zo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1901880"/>
            <a:ext cx="5978745" cy="4032448"/>
          </a:xfrm>
          <a:prstGeom prst="rect">
            <a:avLst/>
          </a:prstGeom>
        </p:spPr>
      </p:pic>
      <p:sp>
        <p:nvSpPr>
          <p:cNvPr id="7" name="内容占位符 2"/>
          <p:cNvSpPr txBox="1"/>
          <p:nvPr/>
        </p:nvSpPr>
        <p:spPr bwMode="auto">
          <a:xfrm>
            <a:off x="899592" y="1233247"/>
            <a:ext cx="7813779"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spcBef>
                <a:spcPct val="0"/>
              </a:spcBef>
              <a:buClrTx/>
              <a:buSzTx/>
              <a:buNone/>
            </a:pPr>
            <a:r>
              <a:rPr lang="zh-CN" altLang="en-US" dirty="0"/>
              <a:t>图</a:t>
            </a:r>
            <a:r>
              <a:rPr lang="en-US" altLang="zh-CN" dirty="0"/>
              <a:t> 2.8</a:t>
            </a:r>
            <a:endParaRPr lang="en-US" altLang="zh-CN" sz="2400" dirty="0">
              <a:solidFill>
                <a:schemeClr val="tx1"/>
              </a:solidFill>
            </a:endParaRPr>
          </a:p>
        </p:txBody>
      </p:sp>
      <p:sp>
        <p:nvSpPr>
          <p:cNvPr id="6" name="矩形 5"/>
          <p:cNvSpPr/>
          <p:nvPr/>
        </p:nvSpPr>
        <p:spPr>
          <a:xfrm>
            <a:off x="3030627" y="5934127"/>
            <a:ext cx="2722880" cy="368300"/>
          </a:xfrm>
          <a:prstGeom prst="rect">
            <a:avLst/>
          </a:prstGeom>
        </p:spPr>
        <p:txBody>
          <a:bodyPr wrap="none">
            <a:spAutoFit/>
          </a:bodyPr>
          <a:lstStyle/>
          <a:p>
            <a:pPr algn="l"/>
            <a:r>
              <a:rPr lang="zh-CN" altLang="en-US" dirty="0"/>
              <a:t>归一化DAC绝对误差曲线</a:t>
            </a:r>
          </a:p>
        </p:txBody>
      </p:sp>
      <p:sp>
        <p:nvSpPr>
          <p:cNvPr id="8" name="标题 1"/>
          <p:cNvSpPr txBox="1"/>
          <p:nvPr/>
        </p:nvSpPr>
        <p:spPr bwMode="auto">
          <a:xfrm>
            <a:off x="2852072" y="-138008"/>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 </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bwMode="auto">
          <a:xfrm>
            <a:off x="430629" y="1294276"/>
            <a:ext cx="8282742" cy="127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lnSpc>
                <a:spcPct val="150000"/>
              </a:lnSpc>
              <a:spcBef>
                <a:spcPct val="0"/>
              </a:spcBef>
              <a:buClrTx/>
              <a:buSzTx/>
              <a:buNone/>
            </a:pPr>
            <a:r>
              <a:rPr lang="zh-CN" altLang="en-US" kern="0" dirty="0" err="1">
                <a:solidFill>
                  <a:srgbClr val="FF0000"/>
                </a:solidFill>
                <a:ea typeface="宋体" panose="02010600030101010101" pitchFamily="2" charset="-122"/>
              </a:rPr>
              <a:t>单调性</a:t>
            </a:r>
            <a:r>
              <a:rPr lang="en-US" altLang="zh-CN" kern="0" dirty="0" err="1">
                <a:solidFill>
                  <a:srgbClr val="FF0000"/>
                </a:solidFill>
                <a:ea typeface="宋体" panose="02010600030101010101" pitchFamily="2" charset="-122"/>
              </a:rPr>
              <a:t>:</a:t>
            </a:r>
            <a:r>
              <a:rPr lang="zh-CN" altLang="en-US" sz="2400" dirty="0">
                <a:sym typeface="+mn-ea"/>
              </a:rPr>
              <a:t>一个单调</a:t>
            </a:r>
            <a:r>
              <a:rPr lang="en-US" altLang="zh-CN" sz="2400" dirty="0">
                <a:sym typeface="+mn-ea"/>
              </a:rPr>
              <a:t>DAC</a:t>
            </a:r>
            <a:r>
              <a:rPr lang="zh-CN" altLang="en-US" sz="2400" dirty="0">
                <a:sym typeface="+mn-ea"/>
              </a:rPr>
              <a:t>，其每个输入编码对应的输出电压比前一个编码对应的输出电压大。</a:t>
            </a:r>
            <a:endParaRPr lang="en-US" altLang="zh-CN" dirty="0"/>
          </a:p>
        </p:txBody>
      </p:sp>
      <p:grpSp>
        <p:nvGrpSpPr>
          <p:cNvPr id="5" name="组合 4"/>
          <p:cNvGrpSpPr/>
          <p:nvPr/>
        </p:nvGrpSpPr>
        <p:grpSpPr>
          <a:xfrm>
            <a:off x="120905" y="3198812"/>
            <a:ext cx="8774544" cy="460375"/>
            <a:chOff x="234911" y="2276872"/>
            <a:chExt cx="7778697" cy="460375"/>
          </a:xfrm>
        </p:grpSpPr>
        <p:sp>
          <p:nvSpPr>
            <p:cNvPr id="2" name="矩形 1"/>
            <p:cNvSpPr/>
            <p:nvPr/>
          </p:nvSpPr>
          <p:spPr>
            <a:xfrm>
              <a:off x="234911" y="2276872"/>
              <a:ext cx="6106688" cy="460375"/>
            </a:xfrm>
            <a:prstGeom prst="rect">
              <a:avLst/>
            </a:prstGeom>
          </p:spPr>
          <p:txBody>
            <a:bodyPr wrap="none">
              <a:spAutoFit/>
            </a:bodyPr>
            <a:lstStyle/>
            <a:p>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单调性测试要求我们求离散转移曲线的一阶导数：</a:t>
              </a:r>
            </a:p>
          </p:txBody>
        </p:sp>
        <p:graphicFrame>
          <p:nvGraphicFramePr>
            <p:cNvPr id="4" name="对象 3"/>
            <p:cNvGraphicFramePr>
              <a:graphicFrameLocks noChangeAspect="1"/>
            </p:cNvGraphicFramePr>
            <p:nvPr/>
          </p:nvGraphicFramePr>
          <p:xfrm>
            <a:off x="6071805" y="2316779"/>
            <a:ext cx="1941803" cy="420241"/>
          </p:xfrm>
          <a:graphic>
            <a:graphicData uri="http://schemas.openxmlformats.org/presentationml/2006/ole">
              <mc:AlternateContent xmlns:mc="http://schemas.openxmlformats.org/markup-compatibility/2006">
                <mc:Choice xmlns:v="urn:schemas-microsoft-com:vml" Requires="v">
                  <p:oleObj spid="_x0000_s97779" name="Equation" r:id="rId3" imgW="1282700" imgH="228600" progId="Equation.DSMT4">
                    <p:embed/>
                  </p:oleObj>
                </mc:Choice>
                <mc:Fallback>
                  <p:oleObj name="Equation" r:id="rId3" imgW="1282700" imgH="2286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805" y="2316779"/>
                          <a:ext cx="1941803" cy="420241"/>
                        </a:xfrm>
                        <a:prstGeom prst="rect">
                          <a:avLst/>
                        </a:prstGeom>
                        <a:noFill/>
                      </p:spPr>
                    </p:pic>
                  </p:oleObj>
                </mc:Fallback>
              </mc:AlternateContent>
            </a:graphicData>
          </a:graphic>
        </p:graphicFrame>
      </p:grpSp>
      <p:sp>
        <p:nvSpPr>
          <p:cNvPr id="6" name="矩形 5"/>
          <p:cNvSpPr/>
          <p:nvPr/>
        </p:nvSpPr>
        <p:spPr>
          <a:xfrm>
            <a:off x="267212" y="3966562"/>
            <a:ext cx="8374610" cy="1684244"/>
          </a:xfrm>
          <a:prstGeom prst="rect">
            <a:avLst/>
          </a:prstGeom>
        </p:spPr>
        <p:txBody>
          <a:bodyPr wrap="square">
            <a:spAutoFit/>
          </a:bodyPr>
          <a:lstStyle/>
          <a:p>
            <a:pPr algn="just">
              <a:lnSpc>
                <a:spcPct val="150000"/>
              </a:lnSpc>
            </a:pPr>
            <a:r>
              <a:rPr lang="zh-CN" altLang="en-US" sz="2400" b="1" dirty="0">
                <a:solidFill>
                  <a:srgbClr val="FF0000"/>
                </a:solidFill>
                <a:latin typeface="楷体" panose="02010609060101010101" pitchFamily="49" charset="-122"/>
                <a:ea typeface="楷体" panose="02010609060101010101" pitchFamily="49" charset="-122"/>
                <a:sym typeface="+mn-ea"/>
              </a:rPr>
              <a:t>对于一个随着编码上升输出增大的</a:t>
            </a:r>
            <a:r>
              <a:rPr lang="en-US" altLang="zh-CN" sz="2400" b="1" dirty="0">
                <a:solidFill>
                  <a:srgbClr val="FF0000"/>
                </a:solidFill>
                <a:latin typeface="楷体" panose="02010609060101010101" pitchFamily="49" charset="-122"/>
                <a:ea typeface="楷体" panose="02010609060101010101" pitchFamily="49" charset="-122"/>
                <a:sym typeface="+mn-ea"/>
              </a:rPr>
              <a:t>DAC</a:t>
            </a:r>
            <a:r>
              <a:rPr lang="zh-CN" altLang="en-US" sz="2400" b="1" dirty="0">
                <a:solidFill>
                  <a:srgbClr val="FF0000"/>
                </a:solidFill>
                <a:latin typeface="楷体" panose="02010609060101010101" pitchFamily="49" charset="-122"/>
                <a:ea typeface="楷体" panose="02010609060101010101" pitchFamily="49" charset="-122"/>
                <a:sym typeface="+mn-ea"/>
              </a:rPr>
              <a:t>导数均是正数，或对于一个随着编码上升输出减小的</a:t>
            </a:r>
            <a:r>
              <a:rPr lang="en-US" altLang="zh-CN" sz="2400" b="1" dirty="0">
                <a:solidFill>
                  <a:srgbClr val="FF0000"/>
                </a:solidFill>
                <a:latin typeface="楷体" panose="02010609060101010101" pitchFamily="49" charset="-122"/>
                <a:ea typeface="楷体" panose="02010609060101010101" pitchFamily="49" charset="-122"/>
                <a:sym typeface="+mn-ea"/>
              </a:rPr>
              <a:t>DAC</a:t>
            </a:r>
            <a:r>
              <a:rPr lang="zh-CN" altLang="en-US" sz="2400" b="1" dirty="0">
                <a:solidFill>
                  <a:srgbClr val="FF0000"/>
                </a:solidFill>
                <a:latin typeface="楷体" panose="02010609060101010101" pitchFamily="49" charset="-122"/>
                <a:ea typeface="楷体" panose="02010609060101010101" pitchFamily="49" charset="-122"/>
                <a:sym typeface="+mn-ea"/>
              </a:rPr>
              <a:t>导数均是负数，那么这个</a:t>
            </a:r>
            <a:r>
              <a:rPr lang="en-US" altLang="zh-CN" sz="2400" b="1" dirty="0">
                <a:solidFill>
                  <a:srgbClr val="FF0000"/>
                </a:solidFill>
                <a:latin typeface="楷体" panose="02010609060101010101" pitchFamily="49" charset="-122"/>
                <a:ea typeface="楷体" panose="02010609060101010101" pitchFamily="49" charset="-122"/>
                <a:sym typeface="+mn-ea"/>
              </a:rPr>
              <a:t>DAC</a:t>
            </a:r>
            <a:r>
              <a:rPr lang="zh-CN" altLang="en-US" sz="2400" b="1" dirty="0">
                <a:solidFill>
                  <a:srgbClr val="FF0000"/>
                </a:solidFill>
                <a:latin typeface="楷体" panose="02010609060101010101" pitchFamily="49" charset="-122"/>
                <a:ea typeface="楷体" panose="02010609060101010101" pitchFamily="49" charset="-122"/>
                <a:sym typeface="+mn-ea"/>
              </a:rPr>
              <a:t>就是单调的。</a:t>
            </a:r>
            <a:endParaRPr lang="zh-CN" altLang="en-US" sz="2400" dirty="0">
              <a:solidFill>
                <a:srgbClr val="9966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标题 1"/>
          <p:cNvSpPr txBox="1"/>
          <p:nvPr/>
        </p:nvSpPr>
        <p:spPr bwMode="auto">
          <a:xfrm>
            <a:off x="2802542" y="-213"/>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bwMode="auto">
          <a:xfrm>
            <a:off x="611560" y="1382723"/>
            <a:ext cx="2706866" cy="5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spcBef>
                <a:spcPct val="0"/>
              </a:spcBef>
              <a:buClrTx/>
              <a:buSzTx/>
              <a:buNone/>
            </a:pPr>
            <a:r>
              <a:rPr lang="zh-CN" altLang="en-US" kern="0" dirty="0">
                <a:solidFill>
                  <a:srgbClr val="FF0000"/>
                </a:solidFill>
                <a:ea typeface="宋体" panose="02010600030101010101" pitchFamily="2" charset="-122"/>
              </a:rPr>
              <a:t>单调性</a:t>
            </a:r>
            <a:r>
              <a:rPr lang="en-US" altLang="zh-CN" kern="0" dirty="0">
                <a:solidFill>
                  <a:srgbClr val="FF0000"/>
                </a:solidFill>
                <a:ea typeface="宋体" panose="02010600030101010101" pitchFamily="2" charset="-122"/>
              </a:rPr>
              <a:t>:</a:t>
            </a:r>
            <a:endParaRPr lang="en-US" altLang="zh-CN" dirty="0"/>
          </a:p>
        </p:txBody>
      </p:sp>
      <p:sp>
        <p:nvSpPr>
          <p:cNvPr id="5" name="标题 1"/>
          <p:cNvSpPr txBox="1"/>
          <p:nvPr/>
        </p:nvSpPr>
        <p:spPr bwMode="auto">
          <a:xfrm>
            <a:off x="2734597" y="-213"/>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2" name="文本框 1"/>
          <p:cNvSpPr txBox="1"/>
          <p:nvPr/>
        </p:nvSpPr>
        <p:spPr>
          <a:xfrm>
            <a:off x="467544" y="2299276"/>
            <a:ext cx="3672408" cy="460375"/>
          </a:xfrm>
          <a:prstGeom prst="rect">
            <a:avLst/>
          </a:prstGeom>
          <a:noFill/>
        </p:spPr>
        <p:txBody>
          <a:bodyPr wrap="square" rtlCol="0">
            <a:spAutoFit/>
          </a:bodyPr>
          <a:lstStyle/>
          <a:p>
            <a:r>
              <a:rPr lang="zh-CN" altLang="en-US" sz="2400" b="1" dirty="0"/>
              <a:t>例</a:t>
            </a:r>
            <a:r>
              <a:rPr lang="en-US" altLang="zh-CN" sz="2400" b="1" dirty="0"/>
              <a:t>2.3.3</a:t>
            </a:r>
            <a:endParaRPr lang="zh-CN" altLang="en-US" sz="2400" b="1" dirty="0"/>
          </a:p>
        </p:txBody>
      </p:sp>
      <p:sp>
        <p:nvSpPr>
          <p:cNvPr id="3" name="文本框 2"/>
          <p:cNvSpPr txBox="1"/>
          <p:nvPr/>
        </p:nvSpPr>
        <p:spPr>
          <a:xfrm>
            <a:off x="395536" y="3140968"/>
            <a:ext cx="8652228" cy="1938020"/>
          </a:xfrm>
          <a:prstGeom prst="rect">
            <a:avLst/>
          </a:prstGeom>
          <a:noFill/>
        </p:spPr>
        <p:txBody>
          <a:bodyPr wrap="square" rtlCol="0">
            <a:spAutoFit/>
          </a:bodyPr>
          <a:lstStyle/>
          <a:p>
            <a:r>
              <a:rPr lang="zh-CN" altLang="en-US" sz="2400" b="1" dirty="0"/>
              <a:t>检验前面例</a:t>
            </a:r>
            <a:r>
              <a:rPr lang="en-US" altLang="zh-CN" sz="2400" b="1" dirty="0"/>
              <a:t>2.3.2</a:t>
            </a:r>
            <a:r>
              <a:rPr lang="zh-CN" altLang="en-US" sz="2400" b="1" dirty="0"/>
              <a:t>的单调性，</a:t>
            </a:r>
            <a:r>
              <a:rPr lang="en-US" altLang="zh-CN" sz="2400" b="1" dirty="0"/>
              <a:t>DAC</a:t>
            </a:r>
            <a:r>
              <a:rPr lang="zh-CN" altLang="en-US" sz="2400" b="1" dirty="0"/>
              <a:t>一阶导数计算值如下</a:t>
            </a:r>
            <a:r>
              <a:rPr lang="en-US" altLang="zh-CN" sz="2400" b="1" dirty="0"/>
              <a:t>:</a:t>
            </a:r>
          </a:p>
          <a:p>
            <a:r>
              <a:rPr lang="en-US" altLang="zh-CN" sz="2400" b="1" dirty="0"/>
              <a:t>75 mV, 175 mV, 75 mV, 55 mV, 75 mV, 175 mV, 75 mV, 195 mV, 75 mV,175mV, 75 mV, 55 mV, 75 mV, 175 mV, 75 mV.</a:t>
            </a:r>
          </a:p>
          <a:p>
            <a:endParaRPr lang="en-US" altLang="zh-CN" sz="2400" b="1" dirty="0"/>
          </a:p>
          <a:p>
            <a:endParaRPr lang="zh-CN" altLang="en-US" sz="2400" b="1" dirty="0"/>
          </a:p>
        </p:txBody>
      </p:sp>
    </p:spTree>
  </p:cSld>
  <p:clrMapOvr>
    <a:masterClrMapping/>
  </p:clrMapOvr>
  <p:transition spd="slow">
    <p:zo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bwMode="auto">
          <a:xfrm>
            <a:off x="467927" y="876370"/>
            <a:ext cx="8282742" cy="189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lnSpc>
                <a:spcPct val="150000"/>
              </a:lnSpc>
              <a:spcBef>
                <a:spcPct val="0"/>
              </a:spcBef>
              <a:buClrTx/>
              <a:buSzTx/>
              <a:buNone/>
            </a:pPr>
            <a:r>
              <a:rPr lang="zh-CN" altLang="en-US" kern="0" dirty="0">
                <a:solidFill>
                  <a:srgbClr val="FF0000"/>
                </a:solidFill>
                <a:ea typeface="宋体" panose="02010600030101010101" pitchFamily="2" charset="-122"/>
              </a:rPr>
              <a:t>微分非线性（</a:t>
            </a:r>
            <a:r>
              <a:rPr lang="en-US" altLang="zh-CN" kern="0" dirty="0">
                <a:solidFill>
                  <a:srgbClr val="FF0000"/>
                </a:solidFill>
                <a:ea typeface="宋体" panose="02010600030101010101" pitchFamily="2" charset="-122"/>
              </a:rPr>
              <a:t>DNL</a:t>
            </a:r>
            <a:r>
              <a:rPr lang="zh-CN" altLang="en-US" kern="0" dirty="0">
                <a:solidFill>
                  <a:srgbClr val="FF0000"/>
                </a:solidFill>
                <a:ea typeface="宋体" panose="02010600030101010101" pitchFamily="2" charset="-122"/>
              </a:rPr>
              <a:t>）</a:t>
            </a:r>
            <a:r>
              <a:rPr lang="en-US" altLang="zh-CN" kern="0" dirty="0">
                <a:solidFill>
                  <a:srgbClr val="FF0000"/>
                </a:solidFill>
                <a:ea typeface="宋体" panose="02010600030101010101" pitchFamily="2" charset="-122"/>
              </a:rPr>
              <a:t>:</a:t>
            </a:r>
            <a:r>
              <a:rPr lang="zh-CN" altLang="en-US" sz="2400" dirty="0"/>
              <a:t>在理想的</a:t>
            </a:r>
            <a:r>
              <a:rPr lang="en-US" altLang="zh-CN" sz="2400" dirty="0"/>
              <a:t>DAC</a:t>
            </a:r>
            <a:r>
              <a:rPr lang="zh-CN" altLang="en-US" sz="2400" dirty="0"/>
              <a:t>中，</a:t>
            </a:r>
            <a:r>
              <a:rPr lang="en-US" altLang="zh-CN" sz="2400" dirty="0"/>
              <a:t> </a:t>
            </a:r>
            <a:r>
              <a:rPr lang="zh-CN" altLang="en-US" sz="2400" dirty="0"/>
              <a:t>每个步长应该恰好等于理想的</a:t>
            </a:r>
            <a:r>
              <a:rPr lang="en-US" altLang="zh-CN" sz="2400" dirty="0"/>
              <a:t>LSB</a:t>
            </a:r>
            <a:r>
              <a:rPr lang="zh-CN" altLang="en-US" sz="2400" dirty="0"/>
              <a:t>值。</a:t>
            </a:r>
            <a:r>
              <a:rPr lang="en-US" altLang="zh-CN" sz="2400" dirty="0"/>
              <a:t> </a:t>
            </a:r>
            <a:r>
              <a:rPr lang="zh-CN" altLang="en-US" sz="2400" dirty="0"/>
              <a:t>微分非线性</a:t>
            </a:r>
            <a:r>
              <a:rPr lang="en-US" altLang="zh-CN" sz="2400" dirty="0"/>
              <a:t> (DNL) </a:t>
            </a:r>
            <a:r>
              <a:rPr lang="zh-CN" altLang="en-US" sz="2400" dirty="0"/>
              <a:t>就是描述</a:t>
            </a:r>
            <a:r>
              <a:rPr lang="en-US" altLang="zh-CN" sz="2400" dirty="0"/>
              <a:t>DAC</a:t>
            </a:r>
            <a:r>
              <a:rPr lang="zh-CN" altLang="en-US" sz="2400" dirty="0"/>
              <a:t>编码间隔大小一致性的参数。</a:t>
            </a:r>
          </a:p>
        </p:txBody>
      </p:sp>
      <p:graphicFrame>
        <p:nvGraphicFramePr>
          <p:cNvPr id="11" name="对象 10"/>
          <p:cNvGraphicFramePr>
            <a:graphicFrameLocks noChangeAspect="1"/>
          </p:cNvGraphicFramePr>
          <p:nvPr>
            <p:extLst>
              <p:ext uri="{D42A27DB-BD31-4B8C-83A1-F6EECF244321}">
                <p14:modId xmlns:p14="http://schemas.microsoft.com/office/powerpoint/2010/main" val="2091087402"/>
              </p:ext>
            </p:extLst>
          </p:nvPr>
        </p:nvGraphicFramePr>
        <p:xfrm>
          <a:off x="251521" y="5521517"/>
          <a:ext cx="3706578" cy="823684"/>
        </p:xfrm>
        <a:graphic>
          <a:graphicData uri="http://schemas.openxmlformats.org/presentationml/2006/ole">
            <mc:AlternateContent xmlns:mc="http://schemas.openxmlformats.org/markup-compatibility/2006">
              <mc:Choice xmlns:v="urn:schemas-microsoft-com:vml" Requires="v">
                <p:oleObj spid="_x0000_s99656" name="Equation" r:id="rId3" imgW="2095500" imgH="431800" progId="Equation.DSMT4">
                  <p:embed/>
                </p:oleObj>
              </mc:Choice>
              <mc:Fallback>
                <p:oleObj name="Equation" r:id="rId3" imgW="2095500" imgH="4318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1" y="5521517"/>
                        <a:ext cx="3706578" cy="823684"/>
                      </a:xfrm>
                      <a:prstGeom prst="rect">
                        <a:avLst/>
                      </a:prstGeom>
                      <a:noFill/>
                    </p:spPr>
                  </p:pic>
                </p:oleObj>
              </mc:Fallback>
            </mc:AlternateContent>
          </a:graphicData>
        </a:graphic>
      </p:graphicFrame>
      <p:sp>
        <p:nvSpPr>
          <p:cNvPr id="2" name="矩形 1"/>
          <p:cNvSpPr/>
          <p:nvPr/>
        </p:nvSpPr>
        <p:spPr>
          <a:xfrm>
            <a:off x="251521" y="2766580"/>
            <a:ext cx="3816424" cy="1688411"/>
          </a:xfrm>
          <a:prstGeom prst="rect">
            <a:avLst/>
          </a:prstGeom>
        </p:spPr>
        <p:txBody>
          <a:bodyPr wrap="square">
            <a:spAutoFit/>
          </a:bodyPr>
          <a:lstStyle/>
          <a:p>
            <a:pPr>
              <a:lnSpc>
                <a:spcPct val="150000"/>
              </a:lnSpc>
            </a:pPr>
            <a:r>
              <a:rPr lang="en-US" altLang="zh-CN" sz="2400" b="1" dirty="0">
                <a:solidFill>
                  <a:srgbClr val="7030A0"/>
                </a:solidFill>
                <a:latin typeface="+mn-lt"/>
                <a:ea typeface="+mn-ea"/>
              </a:rPr>
              <a:t>DNL</a:t>
            </a:r>
            <a:r>
              <a:rPr lang="zh-CN" altLang="en-US" sz="2400" b="1" dirty="0">
                <a:solidFill>
                  <a:srgbClr val="7030A0"/>
                </a:solidFill>
                <a:latin typeface="+mn-lt"/>
                <a:ea typeface="+mn-ea"/>
              </a:rPr>
              <a:t>曲线表示的是相邻编码步长的误差， 可以</a:t>
            </a:r>
            <a:r>
              <a:rPr lang="zh-CN" altLang="en-US" sz="2400" b="1" dirty="0">
                <a:solidFill>
                  <a:srgbClr val="7030A0"/>
                </a:solidFill>
                <a:latin typeface="+mn-lt"/>
                <a:ea typeface="+mn-ea"/>
                <a:sym typeface="+mn-ea"/>
              </a:rPr>
              <a:t>用误差与LSB的比值表示。</a:t>
            </a:r>
            <a:endParaRPr lang="zh-CN" altLang="en-US" sz="2400" b="1" dirty="0">
              <a:solidFill>
                <a:srgbClr val="7030A0"/>
              </a:solidFill>
              <a:latin typeface="+mn-lt"/>
              <a:ea typeface="+mn-ea"/>
            </a:endParaRPr>
          </a:p>
        </p:txBody>
      </p:sp>
      <p:sp>
        <p:nvSpPr>
          <p:cNvPr id="6" name="标题 1"/>
          <p:cNvSpPr txBox="1"/>
          <p:nvPr/>
        </p:nvSpPr>
        <p:spPr bwMode="auto">
          <a:xfrm>
            <a:off x="2657762" y="-213"/>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pic>
        <p:nvPicPr>
          <p:cNvPr id="8" name="Picture 5">
            <a:extLst>
              <a:ext uri="{FF2B5EF4-FFF2-40B4-BE49-F238E27FC236}">
                <a16:creationId xmlns:a16="http://schemas.microsoft.com/office/drawing/2014/main" id="{C71A8C5B-57B2-4510-86A3-DD4E4FE43E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351" y="3140968"/>
            <a:ext cx="4859649" cy="3347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zo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1341" y="1484784"/>
            <a:ext cx="7721318" cy="4276725"/>
          </a:xfrm>
          <a:prstGeom prst="rect">
            <a:avLst/>
          </a:prstGeom>
        </p:spPr>
        <p:txBody>
          <a:bodyPr wrap="square">
            <a:spAutoFit/>
          </a:bodyPr>
          <a:lstStyle/>
          <a:p>
            <a:r>
              <a:rPr lang="en-US" altLang="zh-CN" sz="2800" dirty="0">
                <a:solidFill>
                  <a:srgbClr val="FF0000"/>
                </a:solidFill>
                <a:latin typeface="Sitka Subheading" panose="02000505000000020004" pitchFamily="2" charset="0"/>
                <a:ea typeface="楷体" panose="02010609060101010101" pitchFamily="49" charset="-122"/>
              </a:rPr>
              <a:t>平均LSB大小：</a:t>
            </a:r>
          </a:p>
          <a:p>
            <a:endParaRPr lang="en-US" altLang="zh-CN" sz="2800" dirty="0">
              <a:solidFill>
                <a:srgbClr val="FF0000"/>
              </a:solidFill>
              <a:latin typeface="Sitka Subheading" panose="02000505000000020004" pitchFamily="2" charset="0"/>
              <a:ea typeface="楷体" panose="02010609060101010101" pitchFamily="49" charset="-122"/>
            </a:endParaRPr>
          </a:p>
          <a:p>
            <a:pPr marL="342900" indent="0" latinLnBrk="0">
              <a:lnSpc>
                <a:spcPct val="150000"/>
              </a:lnSpc>
              <a:buFont typeface="Wingdings" panose="05000000000000000000" pitchFamily="2" charset="2"/>
              <a:buChar char="u"/>
            </a:pPr>
            <a:r>
              <a:rPr lang="en-US" altLang="zh-CN" sz="2400" b="1" dirty="0">
                <a:solidFill>
                  <a:srgbClr val="083CB0"/>
                </a:solidFill>
                <a:latin typeface="+mn-lt"/>
                <a:ea typeface="+mn-ea"/>
              </a:rPr>
              <a:t>实际满量程范围除以</a:t>
            </a:r>
            <a:r>
              <a:rPr lang="zh-CN" altLang="en-US" sz="2400" b="1" dirty="0">
                <a:solidFill>
                  <a:srgbClr val="083CB0"/>
                </a:solidFill>
                <a:latin typeface="+mn-lt"/>
                <a:ea typeface="+mn-ea"/>
              </a:rPr>
              <a:t>编</a:t>
            </a:r>
            <a:r>
              <a:rPr lang="en-US" altLang="zh-CN" sz="2400" b="1" dirty="0">
                <a:solidFill>
                  <a:srgbClr val="083CB0"/>
                </a:solidFill>
                <a:latin typeface="+mn-lt"/>
                <a:ea typeface="+mn-ea"/>
              </a:rPr>
              <a:t>码转换数（</a:t>
            </a:r>
            <a:r>
              <a:rPr lang="zh-CN" altLang="en-US" sz="2400" b="1" dirty="0">
                <a:solidFill>
                  <a:srgbClr val="083CB0"/>
                </a:solidFill>
                <a:latin typeface="+mn-lt"/>
                <a:ea typeface="+mn-ea"/>
              </a:rPr>
              <a:t>编</a:t>
            </a:r>
            <a:r>
              <a:rPr lang="en-US" altLang="zh-CN" sz="2400" b="1" dirty="0">
                <a:solidFill>
                  <a:srgbClr val="083CB0"/>
                </a:solidFill>
                <a:latin typeface="+mn-lt"/>
                <a:ea typeface="+mn-ea"/>
              </a:rPr>
              <a:t>码数减1）；</a:t>
            </a:r>
          </a:p>
          <a:p>
            <a:pPr marL="342900" indent="0" latinLnBrk="0">
              <a:lnSpc>
                <a:spcPct val="150000"/>
              </a:lnSpc>
              <a:buFont typeface="Wingdings" panose="05000000000000000000" pitchFamily="2" charset="2"/>
              <a:buChar char="u"/>
            </a:pPr>
            <a:endParaRPr lang="en-US" altLang="zh-CN" sz="2400" b="1" dirty="0">
              <a:solidFill>
                <a:srgbClr val="083CB0"/>
              </a:solidFill>
              <a:latin typeface="+mn-lt"/>
              <a:ea typeface="+mn-ea"/>
            </a:endParaRPr>
          </a:p>
          <a:p>
            <a:pPr marL="342900" indent="0" latinLnBrk="0">
              <a:lnSpc>
                <a:spcPct val="150000"/>
              </a:lnSpc>
              <a:buFont typeface="Wingdings" panose="05000000000000000000" pitchFamily="2" charset="2"/>
              <a:buChar char="u"/>
            </a:pPr>
            <a:endParaRPr lang="en-US" altLang="zh-CN" sz="2400" b="1" dirty="0">
              <a:solidFill>
                <a:srgbClr val="083CB0"/>
              </a:solidFill>
              <a:latin typeface="+mn-lt"/>
              <a:ea typeface="+mn-ea"/>
            </a:endParaRPr>
          </a:p>
          <a:p>
            <a:pPr marL="342900" indent="0" latinLnBrk="0">
              <a:lnSpc>
                <a:spcPct val="150000"/>
              </a:lnSpc>
              <a:buFont typeface="Wingdings" panose="05000000000000000000" pitchFamily="2" charset="2"/>
              <a:buChar char="u"/>
            </a:pPr>
            <a:r>
              <a:rPr lang="zh-CN" altLang="en-US" sz="2400" b="1" dirty="0">
                <a:solidFill>
                  <a:srgbClr val="083CB0"/>
                </a:solidFill>
                <a:latin typeface="+mn-lt"/>
                <a:ea typeface="+mn-ea"/>
              </a:rPr>
              <a:t>最佳拟合曲线的斜率大小</a:t>
            </a:r>
            <a:r>
              <a:rPr lang="en-US" altLang="zh-CN" sz="2400" b="1" dirty="0">
                <a:solidFill>
                  <a:srgbClr val="083CB0"/>
                </a:solidFill>
                <a:latin typeface="+mn-lt"/>
                <a:ea typeface="+mn-ea"/>
              </a:rPr>
              <a:t>;</a:t>
            </a:r>
          </a:p>
          <a:p>
            <a:pPr marL="0" indent="0" latinLnBrk="0">
              <a:lnSpc>
                <a:spcPct val="150000"/>
              </a:lnSpc>
              <a:buFont typeface="Wingdings" panose="05000000000000000000" pitchFamily="2" charset="2"/>
              <a:buNone/>
            </a:pPr>
            <a:endParaRPr lang="en-US" altLang="zh-CN" sz="2400" b="1" dirty="0">
              <a:solidFill>
                <a:srgbClr val="083CB0"/>
              </a:solidFill>
              <a:latin typeface="+mn-lt"/>
              <a:ea typeface="+mn-ea"/>
            </a:endParaRPr>
          </a:p>
          <a:p>
            <a:pPr marL="342900" indent="0" latinLnBrk="0">
              <a:lnSpc>
                <a:spcPct val="150000"/>
              </a:lnSpc>
              <a:buFont typeface="Wingdings" panose="05000000000000000000" pitchFamily="2" charset="2"/>
              <a:buChar char="u"/>
            </a:pPr>
            <a:r>
              <a:rPr lang="zh-CN" altLang="en-US" sz="2400" b="1" dirty="0">
                <a:solidFill>
                  <a:srgbClr val="083CB0"/>
                </a:solidFill>
                <a:latin typeface="+mn-lt"/>
                <a:ea typeface="+mn-ea"/>
              </a:rPr>
              <a:t>作为理想</a:t>
            </a:r>
            <a:r>
              <a:rPr lang="en-US" altLang="zh-CN" sz="2400" b="1" dirty="0">
                <a:solidFill>
                  <a:srgbClr val="083CB0"/>
                </a:solidFill>
                <a:latin typeface="+mn-lt"/>
                <a:ea typeface="+mn-ea"/>
              </a:rPr>
              <a:t>DAC</a:t>
            </a:r>
            <a:r>
              <a:rPr lang="zh-CN" altLang="en-US" sz="2400" b="1" dirty="0">
                <a:solidFill>
                  <a:srgbClr val="083CB0"/>
                </a:solidFill>
                <a:latin typeface="+mn-lt"/>
                <a:ea typeface="+mn-ea"/>
              </a:rPr>
              <a:t>步长的</a:t>
            </a:r>
            <a:r>
              <a:rPr lang="en-US" altLang="zh-CN" sz="2400" b="1" dirty="0">
                <a:solidFill>
                  <a:srgbClr val="083CB0"/>
                </a:solidFill>
                <a:latin typeface="+mn-lt"/>
                <a:ea typeface="+mn-ea"/>
              </a:rPr>
              <a:t>LSB</a:t>
            </a:r>
            <a:r>
              <a:rPr lang="zh-CN" altLang="en-US" sz="2400" b="1" dirty="0">
                <a:solidFill>
                  <a:srgbClr val="083CB0"/>
                </a:solidFill>
                <a:latin typeface="+mn-lt"/>
                <a:ea typeface="+mn-ea"/>
              </a:rPr>
              <a:t>值。</a:t>
            </a:r>
          </a:p>
        </p:txBody>
      </p:sp>
      <p:sp>
        <p:nvSpPr>
          <p:cNvPr id="4" name="标题 1"/>
          <p:cNvSpPr txBox="1"/>
          <p:nvPr/>
        </p:nvSpPr>
        <p:spPr bwMode="auto">
          <a:xfrm>
            <a:off x="2707292" y="-213"/>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mc:AlternateContent xmlns:mc="http://schemas.openxmlformats.org/markup-compatibility/2006" xmlns:a14="http://schemas.microsoft.com/office/drawing/2010/main">
        <mc:Choice Requires="a14">
          <p:sp>
            <p:nvSpPr>
              <p:cNvPr id="5" name="文本框 4"/>
              <p:cNvSpPr txBox="1"/>
              <p:nvPr/>
            </p:nvSpPr>
            <p:spPr>
              <a:xfrm>
                <a:off x="1763688" y="3212976"/>
                <a:ext cx="3744416" cy="7821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dirty="0" smtClean="0">
                              <a:solidFill>
                                <a:schemeClr val="tx1"/>
                              </a:solidFill>
                              <a:latin typeface="Cambria Math" panose="02040503050406030204" pitchFamily="18" charset="0"/>
                            </a:rPr>
                          </m:ctrlPr>
                        </m:sSubPr>
                        <m:e>
                          <m:r>
                            <a:rPr lang="en-US" altLang="zh-CN" sz="2400" b="1" i="1" dirty="0" smtClean="0">
                              <a:solidFill>
                                <a:schemeClr val="tx1"/>
                              </a:solidFill>
                              <a:latin typeface="Cambria Math" panose="02040503050406030204" pitchFamily="18" charset="0"/>
                            </a:rPr>
                            <m:t>𝑽</m:t>
                          </m:r>
                        </m:e>
                        <m:sub>
                          <m:r>
                            <a:rPr lang="en-US" altLang="zh-CN" sz="2400" b="1" i="1" dirty="0" smtClean="0">
                              <a:solidFill>
                                <a:schemeClr val="tx1"/>
                              </a:solidFill>
                              <a:latin typeface="Cambria Math" panose="02040503050406030204" pitchFamily="18" charset="0"/>
                            </a:rPr>
                            <m:t>𝑳𝑺𝑩</m:t>
                          </m:r>
                        </m:sub>
                      </m:sSub>
                      <m:r>
                        <a:rPr lang="en-US" altLang="zh-CN" sz="2400" b="1" i="1" smtClean="0">
                          <a:solidFill>
                            <a:schemeClr val="tx1"/>
                          </a:solidFill>
                          <a:latin typeface="Cambria Math" panose="02040503050406030204" pitchFamily="18" charset="0"/>
                        </a:rPr>
                        <m:t>=</m:t>
                      </m:r>
                      <m:f>
                        <m:fPr>
                          <m:ctrlPr>
                            <a:rPr lang="en-US" altLang="zh-CN" sz="2400" b="1" i="1" smtClean="0">
                              <a:solidFill>
                                <a:schemeClr val="tx1"/>
                              </a:solidFill>
                              <a:latin typeface="Cambria Math" panose="02040503050406030204" pitchFamily="18" charset="0"/>
                            </a:rPr>
                          </m:ctrlPr>
                        </m:fPr>
                        <m:num>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𝑽</m:t>
                              </m:r>
                            </m:e>
                            <m:sub>
                              <m:r>
                                <a:rPr lang="en-US" altLang="zh-CN" sz="2400" b="1" i="1" smtClean="0">
                                  <a:solidFill>
                                    <a:schemeClr val="tx1"/>
                                  </a:solidFill>
                                  <a:latin typeface="Cambria Math" panose="02040503050406030204" pitchFamily="18" charset="0"/>
                                </a:rPr>
                                <m:t>𝑭𝑺𝑹</m:t>
                              </m:r>
                            </m:sub>
                          </m:sSub>
                        </m:num>
                        <m:den>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𝑫</m:t>
                              </m:r>
                            </m:e>
                            <m:sub>
                              <m:r>
                                <a:rPr lang="en-US" altLang="zh-CN" sz="2400" b="1" i="1" smtClean="0">
                                  <a:solidFill>
                                    <a:schemeClr val="tx1"/>
                                  </a:solidFill>
                                  <a:latin typeface="Cambria Math" panose="02040503050406030204" pitchFamily="18" charset="0"/>
                                </a:rPr>
                                <m:t>𝑰𝑵</m:t>
                              </m:r>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𝒎𝒂𝒙</m:t>
                              </m:r>
                            </m:sub>
                          </m:sSub>
                          <m:r>
                            <a:rPr lang="en-US" altLang="zh-CN" sz="2400" b="1" i="1" smtClean="0">
                              <a:solidFill>
                                <a:schemeClr val="tx1"/>
                              </a:solidFill>
                              <a:latin typeface="Cambria Math" panose="02040503050406030204" pitchFamily="18" charset="0"/>
                            </a:rPr>
                            <m:t>−</m:t>
                          </m:r>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𝑫</m:t>
                              </m:r>
                            </m:e>
                            <m:sub>
                              <m:r>
                                <a:rPr lang="en-US" altLang="zh-CN" sz="2400" b="1" i="1" smtClean="0">
                                  <a:solidFill>
                                    <a:schemeClr val="tx1"/>
                                  </a:solidFill>
                                  <a:latin typeface="Cambria Math" panose="02040503050406030204" pitchFamily="18" charset="0"/>
                                </a:rPr>
                                <m:t>𝑰𝑵</m:t>
                              </m:r>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𝒎𝒊𝒏</m:t>
                              </m:r>
                            </m:sub>
                          </m:sSub>
                        </m:den>
                      </m:f>
                    </m:oMath>
                  </m:oMathPara>
                </a14:m>
                <a:endParaRPr lang="zh-CN" altLang="en-US" sz="2400" b="1" dirty="0">
                  <a:solidFill>
                    <a:schemeClr val="tx1"/>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881798" y="2941196"/>
                <a:ext cx="3744416" cy="782137"/>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spd="slow">
    <p:zo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bwMode="auto">
          <a:xfrm>
            <a:off x="323528" y="1443811"/>
            <a:ext cx="8518626" cy="5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spcBef>
                <a:spcPct val="0"/>
              </a:spcBef>
              <a:buClrTx/>
              <a:buSzTx/>
              <a:buNone/>
            </a:pPr>
            <a:r>
              <a:rPr lang="en-US" altLang="zh-CN" kern="0" dirty="0">
                <a:solidFill>
                  <a:srgbClr val="FF0000"/>
                </a:solidFill>
                <a:ea typeface="宋体" panose="02010600030101010101" pitchFamily="2" charset="-122"/>
              </a:rPr>
              <a:t> DNL</a:t>
            </a:r>
            <a:r>
              <a:rPr lang="zh-CN" altLang="en-US" kern="0" dirty="0">
                <a:solidFill>
                  <a:srgbClr val="FF0000"/>
                </a:solidFill>
                <a:ea typeface="宋体" panose="02010600030101010101" pitchFamily="2" charset="-122"/>
              </a:rPr>
              <a:t>的四种基本计算类型</a:t>
            </a:r>
            <a:r>
              <a:rPr lang="en-US" altLang="zh-CN" kern="0" dirty="0">
                <a:solidFill>
                  <a:srgbClr val="FF0000"/>
                </a:solidFill>
                <a:ea typeface="宋体" panose="02010600030101010101" pitchFamily="2" charset="-122"/>
              </a:rPr>
              <a:t>:</a:t>
            </a:r>
          </a:p>
          <a:p>
            <a:pPr marL="514350" indent="-514350" algn="just">
              <a:spcBef>
                <a:spcPct val="0"/>
              </a:spcBef>
              <a:buClrTx/>
              <a:buSzTx/>
              <a:buFont typeface="+mj-lt"/>
              <a:buAutoNum type="arabicPeriod"/>
            </a:pPr>
            <a:r>
              <a:rPr lang="zh-CN" altLang="en-US" sz="2400" dirty="0">
                <a:solidFill>
                  <a:srgbClr val="FF0000"/>
                </a:solidFill>
              </a:rPr>
              <a:t>最佳拟合法：</a:t>
            </a:r>
            <a:r>
              <a:rPr lang="en-US" altLang="zh-CN" sz="2400" dirty="0"/>
              <a:t>使用最佳拟合线的斜率来计算平均LSB大小。</a:t>
            </a:r>
          </a:p>
          <a:p>
            <a:pPr marL="514350" indent="-514350" algn="just">
              <a:spcBef>
                <a:spcPct val="0"/>
              </a:spcBef>
              <a:buClrTx/>
              <a:buSzTx/>
              <a:buFont typeface="+mj-lt"/>
              <a:buAutoNum type="arabicPeriod"/>
            </a:pPr>
            <a:r>
              <a:rPr lang="zh-CN" altLang="en-US" sz="2400" dirty="0">
                <a:solidFill>
                  <a:srgbClr val="FF0000"/>
                </a:solidFill>
              </a:rPr>
              <a:t>终端法：</a:t>
            </a:r>
            <a:r>
              <a:rPr lang="en-US" altLang="zh-CN" sz="2400" dirty="0">
                <a:sym typeface="+mn-ea"/>
              </a:rPr>
              <a:t>通过将满量程除以转换编码数，这种方法依赖于实际满量程VFS+和VFS-，并且依赖于这两个值的误差，不如最佳拟合法理想。</a:t>
            </a:r>
            <a:r>
              <a:rPr lang="en-US" altLang="zh-CN" sz="2400" dirty="0"/>
              <a:t> </a:t>
            </a:r>
          </a:p>
          <a:p>
            <a:pPr marL="514350" indent="-514350" algn="just">
              <a:spcBef>
                <a:spcPct val="0"/>
              </a:spcBef>
              <a:buClrTx/>
              <a:buSzTx/>
              <a:buFont typeface="+mj-lt"/>
              <a:buAutoNum type="arabicPeriod"/>
            </a:pPr>
            <a:r>
              <a:rPr lang="zh-CN" altLang="en-US" sz="2400" dirty="0">
                <a:solidFill>
                  <a:srgbClr val="FF0000"/>
                </a:solidFill>
              </a:rPr>
              <a:t>绝对值法：</a:t>
            </a:r>
            <a:r>
              <a:rPr lang="en-US" altLang="zh-CN" sz="2400" dirty="0"/>
              <a:t>使用从理想最大和最小满量程值得出的理想LSB大小</a:t>
            </a:r>
            <a:r>
              <a:rPr lang="zh-CN" altLang="en-US" sz="2400" dirty="0"/>
              <a:t>。</a:t>
            </a:r>
            <a:endParaRPr lang="en-US" altLang="zh-CN" sz="2400" dirty="0"/>
          </a:p>
          <a:p>
            <a:pPr marL="514350" indent="-514350" algn="just">
              <a:buClrTx/>
              <a:buSzTx/>
              <a:buFont typeface="+mj-lt"/>
              <a:buAutoNum type="arabicPeriod"/>
            </a:pPr>
            <a:r>
              <a:rPr lang="zh-CN" altLang="en-US" sz="2400" dirty="0">
                <a:solidFill>
                  <a:srgbClr val="FF0000"/>
                </a:solidFill>
              </a:rPr>
              <a:t>最佳直线法：</a:t>
            </a:r>
            <a:r>
              <a:rPr lang="en-US" altLang="zh-CN" sz="2400" dirty="0">
                <a:sym typeface="+mn-ea"/>
              </a:rPr>
              <a:t>最佳直线法和最佳拟合法相似，区别在于最佳直线法基于能够得到最佳积分非线性的直线，而不是最小方差直线。</a:t>
            </a:r>
            <a:endParaRPr lang="en-US" altLang="zh-CN" sz="2400" b="1" dirty="0"/>
          </a:p>
          <a:p>
            <a:pPr marL="514350" indent="-514350" algn="just">
              <a:spcBef>
                <a:spcPct val="0"/>
              </a:spcBef>
              <a:buClrTx/>
              <a:buSzTx/>
              <a:buFont typeface="+mj-lt"/>
              <a:buAutoNum type="arabicPeriod"/>
            </a:pPr>
            <a:endParaRPr lang="en-US" altLang="zh-CN" sz="2400" dirty="0"/>
          </a:p>
        </p:txBody>
      </p:sp>
      <p:sp>
        <p:nvSpPr>
          <p:cNvPr id="4" name="矩形 3"/>
          <p:cNvSpPr/>
          <p:nvPr/>
        </p:nvSpPr>
        <p:spPr>
          <a:xfrm>
            <a:off x="168275" y="5486400"/>
            <a:ext cx="8731250" cy="460375"/>
          </a:xfrm>
          <a:prstGeom prst="rect">
            <a:avLst/>
          </a:prstGeom>
        </p:spPr>
        <p:txBody>
          <a:bodyPr wrap="square">
            <a:spAutoFit/>
          </a:bodyPr>
          <a:lstStyle/>
          <a:p>
            <a:r>
              <a:rPr lang="zh-CN" altLang="en-US" sz="2400" dirty="0">
                <a:solidFill>
                  <a:srgbClr val="FF0000"/>
                </a:solidFill>
              </a:rPr>
              <a:t>方法间的优劣性：最佳直线法</a:t>
            </a:r>
            <a:r>
              <a:rPr lang="en-US" altLang="zh-CN" sz="2400" dirty="0">
                <a:solidFill>
                  <a:srgbClr val="FF0000"/>
                </a:solidFill>
                <a:cs typeface="Times New Roman" panose="02020603050405020304" pitchFamily="18" charset="0"/>
              </a:rPr>
              <a:t>&gt;</a:t>
            </a:r>
            <a:r>
              <a:rPr lang="en-US" altLang="zh-CN" sz="2400" dirty="0">
                <a:solidFill>
                  <a:srgbClr val="FF0000"/>
                </a:solidFill>
              </a:rPr>
              <a:t> </a:t>
            </a:r>
            <a:r>
              <a:rPr lang="zh-CN" altLang="en-US" sz="2400" dirty="0">
                <a:solidFill>
                  <a:srgbClr val="FF0000"/>
                </a:solidFill>
              </a:rPr>
              <a:t>最佳拟合法</a:t>
            </a:r>
            <a:r>
              <a:rPr lang="en-US" altLang="zh-CN" sz="2400" dirty="0">
                <a:solidFill>
                  <a:srgbClr val="FF0000"/>
                </a:solidFill>
                <a:cs typeface="Times New Roman" panose="02020603050405020304" pitchFamily="18" charset="0"/>
              </a:rPr>
              <a:t>&gt;</a:t>
            </a:r>
            <a:r>
              <a:rPr lang="en-US" altLang="zh-CN" sz="2400" dirty="0">
                <a:solidFill>
                  <a:srgbClr val="FF0000"/>
                </a:solidFill>
              </a:rPr>
              <a:t> </a:t>
            </a:r>
            <a:r>
              <a:rPr lang="zh-CN" altLang="en-US" sz="2400" dirty="0">
                <a:solidFill>
                  <a:srgbClr val="FF0000"/>
                </a:solidFill>
              </a:rPr>
              <a:t>终端法</a:t>
            </a:r>
            <a:r>
              <a:rPr lang="en-US" altLang="zh-CN" sz="2400" dirty="0">
                <a:solidFill>
                  <a:srgbClr val="FF0000"/>
                </a:solidFill>
              </a:rPr>
              <a:t> </a:t>
            </a:r>
            <a:r>
              <a:rPr lang="en-US" altLang="zh-CN" sz="2400" dirty="0">
                <a:solidFill>
                  <a:srgbClr val="FF0000"/>
                </a:solidFill>
                <a:cs typeface="Times New Roman" panose="02020603050405020304" pitchFamily="18" charset="0"/>
              </a:rPr>
              <a:t>&gt;</a:t>
            </a:r>
            <a:r>
              <a:rPr lang="en-US" altLang="zh-CN" sz="2400" dirty="0">
                <a:solidFill>
                  <a:srgbClr val="FF0000"/>
                </a:solidFill>
              </a:rPr>
              <a:t> </a:t>
            </a:r>
            <a:r>
              <a:rPr lang="zh-CN" altLang="en-US" sz="2400" dirty="0">
                <a:solidFill>
                  <a:srgbClr val="FF0000"/>
                </a:solidFill>
              </a:rPr>
              <a:t>绝对值法</a:t>
            </a:r>
            <a:r>
              <a:rPr lang="en-US" altLang="zh-CN" sz="2400" dirty="0">
                <a:solidFill>
                  <a:srgbClr val="FF0000"/>
                </a:solidFill>
              </a:rPr>
              <a:t> </a:t>
            </a:r>
            <a:endParaRPr lang="zh-CN" altLang="en-US" sz="2400" dirty="0">
              <a:solidFill>
                <a:srgbClr val="FF0000"/>
              </a:solidFill>
            </a:endParaRPr>
          </a:p>
        </p:txBody>
      </p:sp>
      <p:sp>
        <p:nvSpPr>
          <p:cNvPr id="5" name="标题 1"/>
          <p:cNvSpPr txBox="1"/>
          <p:nvPr/>
        </p:nvSpPr>
        <p:spPr bwMode="auto">
          <a:xfrm>
            <a:off x="2806987" y="-213"/>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2711737" y="-213"/>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5" name="文本框 4"/>
          <p:cNvSpPr txBox="1"/>
          <p:nvPr/>
        </p:nvSpPr>
        <p:spPr>
          <a:xfrm>
            <a:off x="468363" y="1060237"/>
            <a:ext cx="3672408" cy="460375"/>
          </a:xfrm>
          <a:prstGeom prst="rect">
            <a:avLst/>
          </a:prstGeom>
          <a:noFill/>
        </p:spPr>
        <p:txBody>
          <a:bodyPr wrap="square" rtlCol="0">
            <a:spAutoFit/>
          </a:bodyPr>
          <a:lstStyle/>
          <a:p>
            <a:r>
              <a:rPr lang="zh-CN" altLang="en-US" sz="2400" b="1" dirty="0"/>
              <a:t>例</a:t>
            </a:r>
            <a:r>
              <a:rPr lang="en-US" altLang="zh-CN" sz="2400" b="1" dirty="0"/>
              <a:t> 2.3.4</a:t>
            </a:r>
            <a:endParaRPr lang="zh-CN" altLang="en-US" sz="2400" b="1" dirty="0"/>
          </a:p>
        </p:txBody>
      </p:sp>
      <p:sp>
        <p:nvSpPr>
          <p:cNvPr id="2" name="文本框 1"/>
          <p:cNvSpPr txBox="1"/>
          <p:nvPr/>
        </p:nvSpPr>
        <p:spPr>
          <a:xfrm>
            <a:off x="417687" y="1652868"/>
            <a:ext cx="8820472" cy="1198880"/>
          </a:xfrm>
          <a:prstGeom prst="rect">
            <a:avLst/>
          </a:prstGeom>
          <a:noFill/>
        </p:spPr>
        <p:txBody>
          <a:bodyPr wrap="square" rtlCol="0">
            <a:spAutoFit/>
          </a:bodyPr>
          <a:lstStyle/>
          <a:p>
            <a:pPr algn="just"/>
            <a:r>
              <a:rPr lang="en-US" altLang="zh-CN" sz="2400" b="1" dirty="0">
                <a:sym typeface="+mn-ea"/>
              </a:rPr>
              <a:t>计算例2.3.1中4</a:t>
            </a:r>
            <a:r>
              <a:rPr lang="zh-CN" altLang="en-US" sz="2400" b="1" dirty="0">
                <a:sym typeface="+mn-ea"/>
              </a:rPr>
              <a:t>位</a:t>
            </a:r>
            <a:r>
              <a:rPr lang="en-US" altLang="zh-CN" sz="2400" b="1" dirty="0">
                <a:sym typeface="+mn-ea"/>
              </a:rPr>
              <a:t>DAC的DNL</a:t>
            </a:r>
            <a:r>
              <a:rPr lang="zh-CN" altLang="en-US" sz="2400" b="1" dirty="0">
                <a:sym typeface="+mn-ea"/>
              </a:rPr>
              <a:t>曲线</a:t>
            </a:r>
            <a:r>
              <a:rPr lang="en-US" altLang="zh-CN" sz="2400" b="1" dirty="0">
                <a:sym typeface="+mn-ea"/>
              </a:rPr>
              <a:t>，采用最佳拟合方法计算</a:t>
            </a:r>
            <a:r>
              <a:rPr lang="zh-CN" altLang="en-US" sz="2400" b="1" dirty="0">
                <a:sym typeface="+mn-ea"/>
              </a:rPr>
              <a:t>平均</a:t>
            </a:r>
            <a:r>
              <a:rPr lang="en-US" altLang="zh-CN" sz="2400" b="1" dirty="0">
                <a:sym typeface="+mn-ea"/>
              </a:rPr>
              <a:t>LSB值，DAC的DNL满足±1/2LSB的要求吗？采用终端法计算LSB的值，两种方法计算结果是否接近。</a:t>
            </a:r>
            <a:endParaRPr lang="zh-CN" altLang="en-US" sz="2400" b="1" dirty="0"/>
          </a:p>
        </p:txBody>
      </p:sp>
      <p:sp>
        <p:nvSpPr>
          <p:cNvPr id="6" name="文本框 5"/>
          <p:cNvSpPr txBox="1"/>
          <p:nvPr/>
        </p:nvSpPr>
        <p:spPr>
          <a:xfrm>
            <a:off x="444327" y="2975401"/>
            <a:ext cx="8359960" cy="1938020"/>
          </a:xfrm>
          <a:prstGeom prst="rect">
            <a:avLst/>
          </a:prstGeom>
          <a:noFill/>
        </p:spPr>
        <p:txBody>
          <a:bodyPr wrap="square" rtlCol="0">
            <a:spAutoFit/>
          </a:bodyPr>
          <a:lstStyle/>
          <a:p>
            <a:r>
              <a:rPr lang="zh-CN" altLang="en-US" sz="2400" b="1" dirty="0"/>
              <a:t>解</a:t>
            </a:r>
            <a:r>
              <a:rPr lang="en-US" altLang="zh-CN" sz="2400" b="1" dirty="0"/>
              <a:t>:</a:t>
            </a:r>
          </a:p>
          <a:p>
            <a:r>
              <a:rPr lang="zh-CN" altLang="en-US" sz="2400" b="1" dirty="0"/>
              <a:t>一阶导数为</a:t>
            </a:r>
            <a:r>
              <a:rPr lang="en-US" altLang="zh-CN" sz="2400" b="1" dirty="0"/>
              <a:t>:</a:t>
            </a:r>
          </a:p>
          <a:p>
            <a:r>
              <a:rPr lang="en-US" altLang="zh-CN" sz="2400" b="1" dirty="0"/>
              <a:t>75 mV, 175 mV, 75 mV, 55 mV, 75 mV, 175 mV, 75 mV, 195 mV, 75 mV, 175 mV,75 mV, 55 mV, 75 mV, 175 mV, 75 mV</a:t>
            </a:r>
          </a:p>
          <a:p>
            <a:r>
              <a:rPr lang="zh-CN" altLang="en-US" sz="2400" b="1" dirty="0"/>
              <a:t>用最佳拟合法计算得到的平均</a:t>
            </a:r>
            <a:r>
              <a:rPr lang="en-US" altLang="zh-CN" sz="2400" b="1" dirty="0"/>
              <a:t>LSB</a:t>
            </a:r>
            <a:r>
              <a:rPr lang="zh-CN" altLang="en-US" sz="2400" b="1" dirty="0"/>
              <a:t>值大小位</a:t>
            </a:r>
            <a:r>
              <a:rPr lang="en-US" altLang="zh-CN" sz="2400" b="1" dirty="0"/>
              <a:t>:</a:t>
            </a:r>
            <a:r>
              <a:rPr lang="en-US" altLang="zh-CN" sz="2400" b="1" dirty="0">
                <a:solidFill>
                  <a:srgbClr val="FF0000"/>
                </a:solidFill>
              </a:rPr>
              <a:t>109.35</a:t>
            </a:r>
            <a:r>
              <a:rPr lang="en-US" altLang="zh-CN" sz="2400" b="1" dirty="0"/>
              <a:t> mV.</a:t>
            </a:r>
            <a:endParaRPr lang="zh-CN" altLang="en-US" sz="2400" b="1" dirty="0"/>
          </a:p>
        </p:txBody>
      </p:sp>
    </p:spTree>
  </p:cSld>
  <p:clrMapOvr>
    <a:masterClrMapping/>
  </p:clrMapOvr>
  <p:transition spd="slow">
    <p:zo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2744122" y="-213"/>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6" name="文本框 5"/>
          <p:cNvSpPr txBox="1"/>
          <p:nvPr/>
        </p:nvSpPr>
        <p:spPr>
          <a:xfrm>
            <a:off x="323528" y="1412776"/>
            <a:ext cx="8712968" cy="4154170"/>
          </a:xfrm>
          <a:prstGeom prst="rect">
            <a:avLst/>
          </a:prstGeom>
          <a:noFill/>
        </p:spPr>
        <p:txBody>
          <a:bodyPr wrap="square" rtlCol="0">
            <a:spAutoFit/>
          </a:bodyPr>
          <a:lstStyle/>
          <a:p>
            <a:r>
              <a:rPr lang="en-US" altLang="zh-CN" sz="2400" b="1" dirty="0"/>
              <a:t>将每个步长除以平均LSB大小可得出以下归一化导数值（以LSB为单位）</a:t>
            </a:r>
            <a:r>
              <a:rPr lang="zh-CN" altLang="en-US" sz="2400" b="1" dirty="0"/>
              <a:t>：</a:t>
            </a:r>
            <a:endParaRPr lang="en-US" altLang="zh-CN" sz="2400" b="1" dirty="0"/>
          </a:p>
          <a:p>
            <a:r>
              <a:rPr lang="en-US" altLang="zh-CN" sz="2400" b="1" dirty="0"/>
              <a:t>0.686、1.6、0.686、0.503、0.686、1.6、0.686、1.783、0.686、1.6、0.686、0.503、0.686、1.6、0.686</a:t>
            </a:r>
            <a:r>
              <a:rPr lang="zh-CN" altLang="en-US" sz="2400" b="1" dirty="0"/>
              <a:t>。</a:t>
            </a:r>
            <a:endParaRPr lang="en-US" altLang="zh-CN" sz="2400" b="1" dirty="0"/>
          </a:p>
          <a:p>
            <a:r>
              <a:rPr lang="en-US" altLang="zh-CN" sz="2400" b="1" dirty="0"/>
              <a:t>每个</a:t>
            </a:r>
            <a:r>
              <a:rPr lang="zh-CN" altLang="en-US" sz="2400" b="1" dirty="0"/>
              <a:t>编码</a:t>
            </a:r>
            <a:r>
              <a:rPr lang="en-US" altLang="zh-CN" sz="2400" b="1" dirty="0"/>
              <a:t>码的DNL值：</a:t>
            </a:r>
          </a:p>
          <a:p>
            <a:r>
              <a:rPr lang="en-US" altLang="zh-CN" sz="2400" b="1" dirty="0"/>
              <a:t>-0.314，0.6，-0.314，-0.497，-0.314，0.6，-0.314，0.783，-0.314，0.6，-0.314，-0.497，-0.314，0.6，-0.314</a:t>
            </a:r>
            <a:r>
              <a:rPr lang="zh-CN" altLang="en-US" sz="2400" b="1" dirty="0"/>
              <a:t>。</a:t>
            </a:r>
            <a:endParaRPr lang="en-US" altLang="zh-CN" sz="2400" b="1" dirty="0"/>
          </a:p>
          <a:p>
            <a:r>
              <a:rPr lang="en-US" altLang="zh-CN" sz="2400" b="1"/>
              <a:t>DNL的最大值为+0.783 LSB，而DNL的最小值为–0.497 LSB。 最小值在–1/2 LSB测试极限范围内，但最大DNL值超过+1/2 LSB测试极限。 因此，此DAC不</a:t>
            </a:r>
            <a:r>
              <a:rPr lang="zh-CN" altLang="en-US" sz="2400" b="1"/>
              <a:t>满足</a:t>
            </a:r>
            <a:r>
              <a:rPr lang="en-US" altLang="zh-CN" sz="2400" b="1">
                <a:sym typeface="+mn-ea"/>
              </a:rPr>
              <a:t>±1/2 LSB</a:t>
            </a:r>
            <a:r>
              <a:rPr lang="zh-CN" altLang="en-US" sz="2400" b="1">
                <a:sym typeface="+mn-ea"/>
              </a:rPr>
              <a:t>的</a:t>
            </a:r>
            <a:r>
              <a:rPr lang="en-US" altLang="zh-CN" sz="2400" b="1"/>
              <a:t>DNL</a:t>
            </a:r>
            <a:r>
              <a:rPr lang="zh-CN" altLang="en-US" sz="2400" b="1"/>
              <a:t>要求。</a:t>
            </a:r>
            <a:endParaRPr lang="en-US" altLang="zh-CN" sz="2400" b="1"/>
          </a:p>
          <a:p>
            <a:endParaRPr lang="en-US" altLang="zh-CN" sz="2400" b="1"/>
          </a:p>
        </p:txBody>
      </p:sp>
    </p:spTree>
  </p:cSld>
  <p:clrMapOvr>
    <a:masterClrMapping/>
  </p:clrMapOvr>
  <p:transition spd="slow">
    <p:zo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2519363" y="0"/>
            <a:ext cx="6624637" cy="854075"/>
          </a:xfrm>
        </p:spPr>
        <p:txBody>
          <a:bodyPr anchor="ctr"/>
          <a:lstStyle/>
          <a:p>
            <a:pPr marL="342900" indent="-342900" algn="ctr"/>
            <a:r>
              <a:rPr lang="en-US" altLang="zh-CN" sz="3200" dirty="0">
                <a:solidFill>
                  <a:srgbClr val="990000"/>
                </a:solidFill>
                <a:latin typeface="Comic Sans MS" panose="030F0702030302020204" pitchFamily="66" charset="0"/>
                <a:ea typeface="隶书" panose="02010509060101010101" pitchFamily="49" charset="-122"/>
                <a:sym typeface="+mn-ea"/>
              </a:rPr>
              <a:t>4.3DAC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dirty="0">
              <a:solidFill>
                <a:srgbClr val="990000"/>
              </a:solidFill>
              <a:latin typeface="Comic Sans MS" panose="030F0702030302020204" pitchFamily="66" charset="0"/>
              <a:ea typeface="隶书" panose="02010509060101010101" pitchFamily="49" charset="-122"/>
            </a:endParaRPr>
          </a:p>
        </p:txBody>
      </p:sp>
      <p:grpSp>
        <p:nvGrpSpPr>
          <p:cNvPr id="10" name="组合 9"/>
          <p:cNvGrpSpPr/>
          <p:nvPr/>
        </p:nvGrpSpPr>
        <p:grpSpPr>
          <a:xfrm>
            <a:off x="467544" y="876485"/>
            <a:ext cx="3416320" cy="2524006"/>
            <a:chOff x="467544" y="876485"/>
            <a:chExt cx="3416320" cy="2524006"/>
          </a:xfrm>
        </p:grpSpPr>
        <p:sp>
          <p:nvSpPr>
            <p:cNvPr id="14" name="矩形 13"/>
            <p:cNvSpPr/>
            <p:nvPr/>
          </p:nvSpPr>
          <p:spPr>
            <a:xfrm>
              <a:off x="467544" y="876485"/>
              <a:ext cx="3416320" cy="461665"/>
            </a:xfrm>
            <a:prstGeom prst="rect">
              <a:avLst/>
            </a:prstGeom>
          </p:spPr>
          <p:txBody>
            <a:bodyPr wrap="none">
              <a:spAutoFit/>
            </a:bodyPr>
            <a:lstStyle/>
            <a:p>
              <a:r>
                <a:rPr lang="zh-CN" altLang="en-US" sz="2400" b="1" dirty="0">
                  <a:solidFill>
                    <a:srgbClr val="000000"/>
                  </a:solidFill>
                  <a:latin typeface="黑体" panose="02010609060101010101" pitchFamily="49" charset="-122"/>
                  <a:ea typeface="黑体" panose="02010609060101010101" pitchFamily="49" charset="-122"/>
                </a:rPr>
                <a:t>利用终端法计算</a:t>
              </a:r>
              <a:r>
                <a:rPr lang="en-US" altLang="zh-CN" sz="2400" b="1" dirty="0">
                  <a:solidFill>
                    <a:srgbClr val="000000"/>
                  </a:solidFill>
                  <a:latin typeface="黑体" panose="02010609060101010101" pitchFamily="49" charset="-122"/>
                  <a:ea typeface="黑体" panose="02010609060101010101" pitchFamily="49" charset="-122"/>
                </a:rPr>
                <a:t>LSB</a:t>
              </a:r>
              <a:r>
                <a:rPr lang="zh-CN" altLang="en-US" sz="2400" b="1" dirty="0">
                  <a:solidFill>
                    <a:srgbClr val="000000"/>
                  </a:solidFill>
                  <a:latin typeface="黑体" panose="02010609060101010101" pitchFamily="49" charset="-122"/>
                  <a:ea typeface="黑体" panose="02010609060101010101" pitchFamily="49" charset="-122"/>
                </a:rPr>
                <a:t>如下</a:t>
              </a:r>
            </a:p>
          </p:txBody>
        </p:sp>
        <p:graphicFrame>
          <p:nvGraphicFramePr>
            <p:cNvPr id="6" name="对象 5"/>
            <p:cNvGraphicFramePr>
              <a:graphicFrameLocks noChangeAspect="1"/>
            </p:cNvGraphicFramePr>
            <p:nvPr/>
          </p:nvGraphicFramePr>
          <p:xfrm>
            <a:off x="755576" y="1548075"/>
            <a:ext cx="2931650" cy="1852416"/>
          </p:xfrm>
          <a:graphic>
            <a:graphicData uri="http://schemas.openxmlformats.org/presentationml/2006/ole">
              <mc:AlternateContent xmlns:mc="http://schemas.openxmlformats.org/markup-compatibility/2006">
                <mc:Choice xmlns:v="urn:schemas-microsoft-com:vml" Requires="v">
                  <p:oleObj spid="_x0000_s103843" name="Equation" r:id="rId3" imgW="1765300" imgH="1054100" progId="Equation.DSMT4">
                    <p:embed/>
                  </p:oleObj>
                </mc:Choice>
                <mc:Fallback>
                  <p:oleObj name="Equation" r:id="rId3" imgW="1765300" imgH="10541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548075"/>
                          <a:ext cx="2931650" cy="1852416"/>
                        </a:xfrm>
                        <a:prstGeom prst="rect">
                          <a:avLst/>
                        </a:prstGeom>
                        <a:noFill/>
                      </p:spPr>
                    </p:pic>
                  </p:oleObj>
                </mc:Fallback>
              </mc:AlternateContent>
            </a:graphicData>
          </a:graphic>
        </p:graphicFrame>
      </p:grpSp>
      <p:grpSp>
        <p:nvGrpSpPr>
          <p:cNvPr id="11" name="组合 10"/>
          <p:cNvGrpSpPr/>
          <p:nvPr/>
        </p:nvGrpSpPr>
        <p:grpSpPr>
          <a:xfrm>
            <a:off x="85696" y="3789040"/>
            <a:ext cx="3798168" cy="2439427"/>
            <a:chOff x="4860032" y="729701"/>
            <a:chExt cx="3798168" cy="2439427"/>
          </a:xfrm>
        </p:grpSpPr>
        <p:sp>
          <p:nvSpPr>
            <p:cNvPr id="7" name="矩形 6"/>
            <p:cNvSpPr/>
            <p:nvPr/>
          </p:nvSpPr>
          <p:spPr>
            <a:xfrm>
              <a:off x="4860032" y="729701"/>
              <a:ext cx="3798168" cy="830997"/>
            </a:xfrm>
            <a:prstGeom prst="rect">
              <a:avLst/>
            </a:prstGeom>
          </p:spPr>
          <p:txBody>
            <a:bodyPr wrap="square">
              <a:spAutoFit/>
            </a:bodyPr>
            <a:lstStyle/>
            <a:p>
              <a:r>
                <a:rPr lang="zh-CN" altLang="zh-CN" sz="2400" b="1" dirty="0">
                  <a:solidFill>
                    <a:srgbClr val="000000"/>
                  </a:solidFill>
                  <a:latin typeface="黑体" panose="02010609060101010101" pitchFamily="49" charset="-122"/>
                  <a:ea typeface="黑体" panose="02010609060101010101" pitchFamily="49" charset="-122"/>
                </a:rPr>
                <a:t>利用终端法计算</a:t>
              </a:r>
              <a:r>
                <a:rPr lang="en-US" altLang="zh-CN" sz="2400" b="1" dirty="0">
                  <a:solidFill>
                    <a:srgbClr val="000000"/>
                  </a:solidFill>
                  <a:latin typeface="黑体" panose="02010609060101010101" pitchFamily="49" charset="-122"/>
                  <a:ea typeface="黑体" panose="02010609060101010101" pitchFamily="49" charset="-122"/>
                </a:rPr>
                <a:t>DNL</a:t>
              </a:r>
              <a:r>
                <a:rPr lang="zh-CN" altLang="zh-CN" sz="2400" b="1" dirty="0">
                  <a:solidFill>
                    <a:srgbClr val="000000"/>
                  </a:solidFill>
                  <a:latin typeface="黑体" panose="02010609060101010101" pitchFamily="49" charset="-122"/>
                  <a:ea typeface="黑体" panose="02010609060101010101" pitchFamily="49" charset="-122"/>
                </a:rPr>
                <a:t>，通过除以</a:t>
              </a:r>
              <a:r>
                <a:rPr lang="en-US" altLang="zh-CN" sz="2400" b="1" dirty="0">
                  <a:solidFill>
                    <a:srgbClr val="000000"/>
                  </a:solidFill>
                  <a:latin typeface="黑体" panose="02010609060101010101" pitchFamily="49" charset="-122"/>
                  <a:ea typeface="黑体" panose="02010609060101010101" pitchFamily="49" charset="-122"/>
                </a:rPr>
                <a:t>LSB</a:t>
              </a:r>
              <a:r>
                <a:rPr lang="zh-CN" altLang="zh-CN" sz="2400" b="1" dirty="0">
                  <a:solidFill>
                    <a:srgbClr val="000000"/>
                  </a:solidFill>
                  <a:latin typeface="黑体" panose="02010609060101010101" pitchFamily="49" charset="-122"/>
                  <a:ea typeface="黑体" panose="02010609060101010101" pitchFamily="49" charset="-122"/>
                </a:rPr>
                <a:t>值得到如下值</a:t>
              </a:r>
              <a:endParaRPr lang="zh-CN" altLang="en-US" sz="2400" b="1" dirty="0">
                <a:solidFill>
                  <a:srgbClr val="000000"/>
                </a:solidFill>
                <a:latin typeface="黑体" panose="02010609060101010101" pitchFamily="49" charset="-122"/>
                <a:ea typeface="黑体" panose="02010609060101010101" pitchFamily="49"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367480889"/>
                </p:ext>
              </p:extLst>
            </p:nvPr>
          </p:nvGraphicFramePr>
          <p:xfrm>
            <a:off x="5270480" y="1737813"/>
            <a:ext cx="2868453" cy="1431315"/>
          </p:xfrm>
          <a:graphic>
            <a:graphicData uri="http://schemas.openxmlformats.org/presentationml/2006/ole">
              <mc:AlternateContent xmlns:mc="http://schemas.openxmlformats.org/markup-compatibility/2006">
                <mc:Choice xmlns:v="urn:schemas-microsoft-com:vml" Requires="v">
                  <p:oleObj spid="_x0000_s103844" name="Equation" r:id="rId5" imgW="44805600" imgH="21336000" progId="Equation.DSMT4">
                    <p:embed/>
                  </p:oleObj>
                </mc:Choice>
                <mc:Fallback>
                  <p:oleObj name="Equation" r:id="rId5" imgW="44805600" imgH="21336000" progId="Equation.DSMT4">
                    <p:embed/>
                    <p:pic>
                      <p:nvPicPr>
                        <p:cNvPr id="0" name="Object 3"/>
                        <p:cNvPicPr>
                          <a:picLocks noChangeAspect="1" noChangeArrowheads="1"/>
                        </p:cNvPicPr>
                        <p:nvPr/>
                      </p:nvPicPr>
                      <p:blipFill>
                        <a:blip r:embed="rId6"/>
                        <a:srcRect/>
                        <a:stretch>
                          <a:fillRect/>
                        </a:stretch>
                      </p:blipFill>
                      <p:spPr bwMode="auto">
                        <a:xfrm>
                          <a:off x="5270480" y="1737813"/>
                          <a:ext cx="2868453" cy="1431315"/>
                        </a:xfrm>
                        <a:prstGeom prst="rect">
                          <a:avLst/>
                        </a:prstGeom>
                        <a:noFill/>
                      </p:spPr>
                    </p:pic>
                  </p:oleObj>
                </mc:Fallback>
              </mc:AlternateContent>
            </a:graphicData>
          </a:graphic>
        </p:graphicFrame>
      </p:grpSp>
      <p:pic>
        <p:nvPicPr>
          <p:cNvPr id="15" name="图片 14"/>
          <p:cNvPicPr/>
          <p:nvPr/>
        </p:nvPicPr>
        <p:blipFill>
          <a:blip r:embed="rId7" cstate="print">
            <a:extLst>
              <a:ext uri="{28A0092B-C50C-407E-A947-70E740481C1C}">
                <a14:useLocalDpi xmlns:a14="http://schemas.microsoft.com/office/drawing/2010/main" val="0"/>
              </a:ext>
            </a:extLst>
          </a:blip>
          <a:stretch>
            <a:fillRect/>
          </a:stretch>
        </p:blipFill>
        <p:spPr>
          <a:xfrm>
            <a:off x="3916011" y="1844824"/>
            <a:ext cx="4867057" cy="4121883"/>
          </a:xfrm>
          <a:prstGeom prst="rect">
            <a:avLst/>
          </a:prstGeom>
        </p:spPr>
      </p:pic>
    </p:spTree>
  </p:cSld>
  <p:clrMapOvr>
    <a:masterClrMapping/>
  </p:clrMapOvr>
  <p:transition spd="slow">
    <p:zo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2519363" y="0"/>
            <a:ext cx="6624637" cy="854075"/>
          </a:xfrm>
        </p:spPr>
        <p:txBody>
          <a:bodyPr anchor="ctr"/>
          <a:lstStyle/>
          <a:p>
            <a:pPr marL="342900" indent="-342900" algn="ctr"/>
            <a:r>
              <a:rPr lang="en-US" altLang="zh-CN" sz="3200" dirty="0">
                <a:solidFill>
                  <a:srgbClr val="990000"/>
                </a:solidFill>
                <a:latin typeface="Comic Sans MS" panose="030F0702030302020204" pitchFamily="66" charset="0"/>
                <a:ea typeface="隶书" panose="02010509060101010101" pitchFamily="49" charset="-122"/>
                <a:sym typeface="+mn-ea"/>
              </a:rPr>
              <a:t>4.3DAC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dirty="0">
              <a:solidFill>
                <a:srgbClr val="990000"/>
              </a:solidFill>
              <a:latin typeface="Comic Sans MS" panose="030F0702030302020204" pitchFamily="66" charset="0"/>
              <a:ea typeface="隶书" panose="02010509060101010101" pitchFamily="49" charset="-122"/>
            </a:endParaRPr>
          </a:p>
        </p:txBody>
      </p:sp>
      <p:sp>
        <p:nvSpPr>
          <p:cNvPr id="2" name="矩形 1"/>
          <p:cNvSpPr/>
          <p:nvPr/>
        </p:nvSpPr>
        <p:spPr>
          <a:xfrm>
            <a:off x="395536" y="1412776"/>
            <a:ext cx="8352879" cy="3539430"/>
          </a:xfrm>
          <a:prstGeom prst="rect">
            <a:avLst/>
          </a:prstGeom>
        </p:spPr>
        <p:txBody>
          <a:bodyPr wrap="square">
            <a:spAutoFit/>
          </a:bodyPr>
          <a:lstStyle/>
          <a:p>
            <a:r>
              <a:rPr lang="zh-CN" altLang="en-US" sz="2800" b="1" dirty="0">
                <a:solidFill>
                  <a:srgbClr val="000000"/>
                </a:solidFill>
                <a:latin typeface="黑体" panose="02010609060101010101" pitchFamily="49" charset="-122"/>
                <a:ea typeface="黑体" panose="02010609060101010101" pitchFamily="49" charset="-122"/>
              </a:rPr>
              <a:t>采用终端法我们得到的结果稍有不同。利用最佳拟合法得到最大和最小</a:t>
            </a:r>
            <a:r>
              <a:rPr lang="en-US" altLang="zh-CN" sz="2800" b="1" dirty="0">
                <a:solidFill>
                  <a:srgbClr val="000000"/>
                </a:solidFill>
                <a:latin typeface="黑体" panose="02010609060101010101" pitchFamily="49" charset="-122"/>
                <a:ea typeface="黑体" panose="02010609060101010101" pitchFamily="49" charset="-122"/>
              </a:rPr>
              <a:t>DNL</a:t>
            </a:r>
            <a:r>
              <a:rPr lang="zh-CN" altLang="en-US" sz="2800" b="1" dirty="0">
                <a:solidFill>
                  <a:srgbClr val="000000"/>
                </a:solidFill>
                <a:latin typeface="黑体" panose="02010609060101010101" pitchFamily="49" charset="-122"/>
                <a:ea typeface="黑体" panose="02010609060101010101" pitchFamily="49" charset="-122"/>
              </a:rPr>
              <a:t>依次为</a:t>
            </a:r>
            <a:r>
              <a:rPr lang="en-US" altLang="zh-CN" sz="2800" b="1" dirty="0">
                <a:solidFill>
                  <a:srgbClr val="000000"/>
                </a:solidFill>
                <a:latin typeface="黑体" panose="02010609060101010101" pitchFamily="49" charset="-122"/>
                <a:ea typeface="黑体" panose="02010609060101010101" pitchFamily="49" charset="-122"/>
              </a:rPr>
              <a:t>+0.783LSB</a:t>
            </a:r>
            <a:r>
              <a:rPr lang="zh-CN" altLang="en-US" sz="2800" b="1" dirty="0">
                <a:solidFill>
                  <a:srgbClr val="000000"/>
                </a:solidFill>
                <a:latin typeface="黑体" panose="02010609060101010101" pitchFamily="49" charset="-122"/>
                <a:ea typeface="黑体" panose="02010609060101010101" pitchFamily="49" charset="-122"/>
              </a:rPr>
              <a:t>和</a:t>
            </a:r>
            <a:r>
              <a:rPr lang="en-US" altLang="zh-CN" sz="2800" b="1" dirty="0">
                <a:solidFill>
                  <a:srgbClr val="000000"/>
                </a:solidFill>
                <a:latin typeface="黑体" panose="02010609060101010101" pitchFamily="49" charset="-122"/>
                <a:ea typeface="黑体" panose="02010609060101010101" pitchFamily="49" charset="-122"/>
              </a:rPr>
              <a:t>-0.497LSB</a:t>
            </a:r>
            <a:r>
              <a:rPr lang="zh-CN" altLang="en-US" sz="2800" b="1" dirty="0">
                <a:solidFill>
                  <a:srgbClr val="000000"/>
                </a:solidFill>
                <a:latin typeface="黑体" panose="02010609060101010101" pitchFamily="49" charset="-122"/>
                <a:ea typeface="黑体" panose="02010609060101010101" pitchFamily="49" charset="-122"/>
              </a:rPr>
              <a:t>，而利用终端法得到的分别为</a:t>
            </a:r>
            <a:r>
              <a:rPr lang="en-US" altLang="zh-CN" sz="2800" b="1" dirty="0">
                <a:solidFill>
                  <a:srgbClr val="000000"/>
                </a:solidFill>
                <a:latin typeface="黑体" panose="02010609060101010101" pitchFamily="49" charset="-122"/>
                <a:ea typeface="黑体" panose="02010609060101010101" pitchFamily="49" charset="-122"/>
              </a:rPr>
              <a:t>+0.822LSB</a:t>
            </a:r>
            <a:r>
              <a:rPr lang="zh-CN" altLang="en-US" sz="2800" b="1" dirty="0">
                <a:solidFill>
                  <a:srgbClr val="000000"/>
                </a:solidFill>
                <a:latin typeface="黑体" panose="02010609060101010101" pitchFamily="49" charset="-122"/>
                <a:ea typeface="黑体" panose="02010609060101010101" pitchFamily="49" charset="-122"/>
              </a:rPr>
              <a:t>和</a:t>
            </a:r>
            <a:r>
              <a:rPr lang="en-US" altLang="zh-CN" sz="2800" b="1" dirty="0">
                <a:solidFill>
                  <a:srgbClr val="000000"/>
                </a:solidFill>
                <a:latin typeface="黑体" panose="02010609060101010101" pitchFamily="49" charset="-122"/>
                <a:ea typeface="黑体" panose="02010609060101010101" pitchFamily="49" charset="-122"/>
              </a:rPr>
              <a:t>-0.486</a:t>
            </a:r>
            <a:r>
              <a:rPr lang="zh-CN" altLang="en-US" sz="2800" b="1" dirty="0">
                <a:solidFill>
                  <a:srgbClr val="000000"/>
                </a:solidFill>
                <a:latin typeface="黑体" panose="02010609060101010101" pitchFamily="49" charset="-122"/>
                <a:ea typeface="黑体" panose="02010609060101010101" pitchFamily="49" charset="-122"/>
              </a:rPr>
              <a:t>。这与标准参照的最佳拟合法有很大不同。</a:t>
            </a:r>
            <a:endParaRPr lang="en-US" altLang="zh-CN" sz="2800" b="1" dirty="0">
              <a:solidFill>
                <a:srgbClr val="000000"/>
              </a:solidFill>
              <a:latin typeface="黑体" panose="02010609060101010101" pitchFamily="49" charset="-122"/>
              <a:ea typeface="黑体" panose="02010609060101010101" pitchFamily="49" charset="-122"/>
            </a:endParaRPr>
          </a:p>
          <a:p>
            <a:endParaRPr lang="en-US" altLang="zh-CN" sz="2800" b="1" dirty="0">
              <a:solidFill>
                <a:srgbClr val="000000"/>
              </a:solidFill>
              <a:latin typeface="黑体" panose="02010609060101010101" pitchFamily="49" charset="-122"/>
              <a:ea typeface="黑体" panose="02010609060101010101" pitchFamily="49" charset="-122"/>
            </a:endParaRPr>
          </a:p>
          <a:p>
            <a:r>
              <a:rPr lang="zh-CN" altLang="en-US" sz="2800" b="1" dirty="0">
                <a:solidFill>
                  <a:srgbClr val="FF0000"/>
                </a:solidFill>
                <a:latin typeface="黑体" panose="02010609060101010101" pitchFamily="49" charset="-122"/>
                <a:ea typeface="黑体" panose="02010609060101010101" pitchFamily="49" charset="-122"/>
              </a:rPr>
              <a:t>因此除非测试数据单表明确要求采用终端法，否则一般应该采用最佳拟合法，因为这种方法对输出电压的个别差异异常依赖性很小。</a:t>
            </a:r>
          </a:p>
        </p:txBody>
      </p:sp>
    </p:spTree>
  </p:cSld>
  <p:clrMapOvr>
    <a:masterClrMapping/>
  </p:clrMapOvr>
  <p:transition spd="slow">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2123728" y="1528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前言</a:t>
            </a:r>
          </a:p>
        </p:txBody>
      </p:sp>
      <p:pic>
        <p:nvPicPr>
          <p:cNvPr id="2" name="图片 1"/>
          <p:cNvPicPr>
            <a:picLocks noChangeAspect="1"/>
          </p:cNvPicPr>
          <p:nvPr/>
        </p:nvPicPr>
        <p:blipFill>
          <a:blip r:embed="rId3"/>
          <a:stretch>
            <a:fillRect/>
          </a:stretch>
        </p:blipFill>
        <p:spPr>
          <a:xfrm>
            <a:off x="107504" y="1628800"/>
            <a:ext cx="9036496" cy="2952328"/>
          </a:xfrm>
          <a:prstGeom prst="rect">
            <a:avLst/>
          </a:prstGeom>
        </p:spPr>
      </p:pic>
    </p:spTree>
  </p:cSld>
  <p:clrMapOvr>
    <a:masterClrMapping/>
  </p:clrMapOvr>
  <p:transition spd="slow">
    <p:zo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bwMode="auto">
          <a:xfrm>
            <a:off x="467544" y="975010"/>
            <a:ext cx="8518626" cy="1386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spcBef>
                <a:spcPct val="0"/>
              </a:spcBef>
              <a:buClrTx/>
              <a:buSzTx/>
              <a:buNone/>
            </a:pPr>
            <a:r>
              <a:rPr lang="zh-CN" altLang="en-US" sz="2400" kern="0" dirty="0">
                <a:solidFill>
                  <a:srgbClr val="FF0000"/>
                </a:solidFill>
                <a:ea typeface="宋体" panose="02010600030101010101" pitchFamily="2" charset="-122"/>
              </a:rPr>
              <a:t>积分非线性（</a:t>
            </a:r>
            <a:r>
              <a:rPr lang="en-US" altLang="zh-CN" sz="2400" kern="0" dirty="0">
                <a:solidFill>
                  <a:srgbClr val="FF0000"/>
                </a:solidFill>
                <a:ea typeface="宋体" panose="02010600030101010101" pitchFamily="2" charset="-122"/>
              </a:rPr>
              <a:t>INL</a:t>
            </a:r>
            <a:r>
              <a:rPr lang="zh-CN" altLang="en-US" sz="2400" kern="0" dirty="0">
                <a:solidFill>
                  <a:srgbClr val="FF0000"/>
                </a:solidFill>
                <a:ea typeface="宋体" panose="02010600030101010101" pitchFamily="2" charset="-122"/>
              </a:rPr>
              <a:t>）</a:t>
            </a:r>
            <a:r>
              <a:rPr lang="en-US" altLang="zh-CN" sz="2400" kern="0" dirty="0">
                <a:solidFill>
                  <a:srgbClr val="FF0000"/>
                </a:solidFill>
                <a:ea typeface="宋体" panose="02010600030101010101" pitchFamily="2" charset="-122"/>
              </a:rPr>
              <a:t>:</a:t>
            </a:r>
            <a:r>
              <a:rPr lang="zh-CN" altLang="en-US" sz="2400" dirty="0"/>
              <a:t>实际转换特性曲线与参考直线间的最大偏差，</a:t>
            </a:r>
            <a:r>
              <a:rPr lang="zh-CN" altLang="en-US" sz="2400" dirty="0">
                <a:sym typeface="+mn-ea"/>
              </a:rPr>
              <a:t>曲线反映了实际</a:t>
            </a:r>
            <a:r>
              <a:rPr lang="en-US" altLang="zh-CN" sz="2400" dirty="0">
                <a:sym typeface="+mn-ea"/>
              </a:rPr>
              <a:t>DAC</a:t>
            </a:r>
            <a:r>
              <a:rPr lang="zh-CN" altLang="en-US" sz="2400" dirty="0">
                <a:sym typeface="+mn-ea"/>
              </a:rPr>
              <a:t>曲线与以下</a:t>
            </a:r>
            <a:r>
              <a:rPr lang="en-US" altLang="zh-CN" sz="2400" dirty="0">
                <a:sym typeface="+mn-ea"/>
              </a:rPr>
              <a:t>3</a:t>
            </a:r>
            <a:r>
              <a:rPr lang="zh-CN" altLang="en-US" sz="2400" dirty="0">
                <a:sym typeface="+mn-ea"/>
              </a:rPr>
              <a:t>种曲线之一的对比：最佳拟合直线、终端直线和理想</a:t>
            </a:r>
            <a:r>
              <a:rPr lang="en-US" altLang="zh-CN" sz="2400" dirty="0">
                <a:sym typeface="+mn-ea"/>
              </a:rPr>
              <a:t>DAC</a:t>
            </a:r>
            <a:r>
              <a:rPr lang="zh-CN" altLang="en-US" sz="2400" dirty="0">
                <a:sym typeface="+mn-ea"/>
              </a:rPr>
              <a:t>直线。</a:t>
            </a:r>
            <a:endParaRPr lang="en-US" altLang="zh-CN" sz="2400" dirty="0"/>
          </a:p>
        </p:txBody>
      </p:sp>
      <p:sp>
        <p:nvSpPr>
          <p:cNvPr id="2" name="矩形 1"/>
          <p:cNvSpPr/>
          <p:nvPr/>
        </p:nvSpPr>
        <p:spPr>
          <a:xfrm>
            <a:off x="222868" y="2454888"/>
            <a:ext cx="3630116" cy="2308324"/>
          </a:xfrm>
          <a:prstGeom prst="rect">
            <a:avLst/>
          </a:prstGeom>
        </p:spPr>
        <p:txBody>
          <a:bodyPr wrap="square">
            <a:spAutoFit/>
          </a:bodyPr>
          <a:lstStyle/>
          <a:p>
            <a:pPr algn="just"/>
            <a:r>
              <a:rPr sz="2400" b="1" dirty="0">
                <a:solidFill>
                  <a:srgbClr val="996600"/>
                </a:solidFill>
                <a:latin typeface="Sitka Subheading" panose="02000505000000020004" pitchFamily="2" charset="0"/>
                <a:ea typeface="楷体" panose="02010609060101010101" pitchFamily="49" charset="-122"/>
              </a:rPr>
              <a:t>通过从实际DAC曲线中减去</a:t>
            </a:r>
            <a:r>
              <a:rPr lang="zh-CN" sz="2400" b="1" dirty="0">
                <a:solidFill>
                  <a:srgbClr val="996600"/>
                </a:solidFill>
                <a:latin typeface="Sitka Subheading" panose="02000505000000020004" pitchFamily="2" charset="0"/>
                <a:ea typeface="楷体" panose="02010609060101010101" pitchFamily="49" charset="-122"/>
              </a:rPr>
              <a:t>参考的</a:t>
            </a:r>
            <a:r>
              <a:rPr sz="2400" b="1" dirty="0">
                <a:solidFill>
                  <a:srgbClr val="996600"/>
                </a:solidFill>
                <a:latin typeface="Sitka Subheading" panose="02000505000000020004" pitchFamily="2" charset="0"/>
                <a:ea typeface="楷体" panose="02010609060101010101" pitchFamily="49" charset="-122"/>
              </a:rPr>
              <a:t>DAC线（最佳拟合，</a:t>
            </a:r>
            <a:r>
              <a:rPr lang="zh-CN" sz="2400" b="1" dirty="0">
                <a:solidFill>
                  <a:srgbClr val="996600"/>
                </a:solidFill>
                <a:latin typeface="Sitka Subheading" panose="02000505000000020004" pitchFamily="2" charset="0"/>
                <a:ea typeface="楷体" panose="02010609060101010101" pitchFamily="49" charset="-122"/>
              </a:rPr>
              <a:t>终端</a:t>
            </a:r>
            <a:r>
              <a:rPr sz="2400" b="1" dirty="0">
                <a:solidFill>
                  <a:srgbClr val="996600"/>
                </a:solidFill>
                <a:latin typeface="Sitka Subheading" panose="02000505000000020004" pitchFamily="2" charset="0"/>
                <a:ea typeface="楷体" panose="02010609060101010101" pitchFamily="49" charset="-122"/>
              </a:rPr>
              <a:t>或理想</a:t>
            </a:r>
            <a:r>
              <a:rPr lang="en-US" sz="2400" b="1" dirty="0">
                <a:solidFill>
                  <a:srgbClr val="996600"/>
                </a:solidFill>
                <a:latin typeface="Sitka Subheading" panose="02000505000000020004" pitchFamily="2" charset="0"/>
                <a:ea typeface="楷体" panose="02010609060101010101" pitchFamily="49" charset="-122"/>
              </a:rPr>
              <a:t>DAC</a:t>
            </a:r>
            <a:r>
              <a:rPr sz="2400" b="1" dirty="0">
                <a:solidFill>
                  <a:srgbClr val="996600"/>
                </a:solidFill>
                <a:latin typeface="Sitka Subheading" panose="02000505000000020004" pitchFamily="2" charset="0"/>
                <a:ea typeface="楷体" panose="02010609060101010101" pitchFamily="49" charset="-122"/>
              </a:rPr>
              <a:t>），</a:t>
            </a:r>
            <a:r>
              <a:rPr lang="zh-CN" sz="2400" b="1" dirty="0">
                <a:solidFill>
                  <a:srgbClr val="996600"/>
                </a:solidFill>
                <a:latin typeface="Sitka Subheading" panose="02000505000000020004" pitchFamily="2" charset="0"/>
                <a:ea typeface="楷体" panose="02010609060101010101" pitchFamily="49" charset="-122"/>
              </a:rPr>
              <a:t>再将</a:t>
            </a:r>
            <a:r>
              <a:rPr sz="2400" b="1" dirty="0">
                <a:solidFill>
                  <a:srgbClr val="996600"/>
                </a:solidFill>
                <a:latin typeface="Sitka Subheading" panose="02000505000000020004" pitchFamily="2" charset="0"/>
                <a:ea typeface="楷体" panose="02010609060101010101" pitchFamily="49" charset="-122"/>
              </a:rPr>
              <a:t>结果除以平均LSB步长</a:t>
            </a:r>
            <a:r>
              <a:rPr lang="zh-CN" sz="2400" b="1" dirty="0">
                <a:solidFill>
                  <a:srgbClr val="996600"/>
                </a:solidFill>
                <a:latin typeface="Sitka Subheading" panose="02000505000000020004" pitchFamily="2" charset="0"/>
                <a:ea typeface="楷体" panose="02010609060101010101" pitchFamily="49" charset="-122"/>
              </a:rPr>
              <a:t>值</a:t>
            </a:r>
            <a:r>
              <a:rPr sz="2400" b="1" dirty="0">
                <a:solidFill>
                  <a:srgbClr val="996600"/>
                </a:solidFill>
                <a:latin typeface="Sitka Subheading" panose="02000505000000020004" pitchFamily="2" charset="0"/>
                <a:ea typeface="楷体" panose="02010609060101010101" pitchFamily="49" charset="-122"/>
              </a:rPr>
              <a:t>来</a:t>
            </a:r>
            <a:r>
              <a:rPr lang="zh-CN" sz="2400" b="1" dirty="0">
                <a:solidFill>
                  <a:srgbClr val="996600"/>
                </a:solidFill>
                <a:latin typeface="Sitka Subheading" panose="02000505000000020004" pitchFamily="2" charset="0"/>
                <a:ea typeface="楷体" panose="02010609060101010101" pitchFamily="49" charset="-122"/>
              </a:rPr>
              <a:t>得到</a:t>
            </a:r>
            <a:r>
              <a:rPr sz="2400" b="1" dirty="0">
                <a:solidFill>
                  <a:srgbClr val="996600"/>
                </a:solidFill>
                <a:latin typeface="Sitka Subheading" panose="02000505000000020004" pitchFamily="2" charset="0"/>
                <a:ea typeface="楷体" panose="02010609060101010101" pitchFamily="49" charset="-122"/>
              </a:rPr>
              <a:t>INL曲线，具体</a:t>
            </a:r>
            <a:r>
              <a:rPr lang="zh-CN" sz="2400" b="1" dirty="0">
                <a:solidFill>
                  <a:srgbClr val="996600"/>
                </a:solidFill>
                <a:latin typeface="Sitka Subheading" panose="02000505000000020004" pitchFamily="2" charset="0"/>
                <a:ea typeface="楷体" panose="02010609060101010101" pitchFamily="49" charset="-122"/>
              </a:rPr>
              <a:t>公式为</a:t>
            </a:r>
            <a:r>
              <a:rPr sz="2400" b="1" dirty="0">
                <a:solidFill>
                  <a:srgbClr val="996600"/>
                </a:solidFill>
                <a:latin typeface="Sitka Subheading" panose="02000505000000020004" pitchFamily="2" charset="0"/>
                <a:ea typeface="楷体" panose="02010609060101010101" pitchFamily="49" charset="-122"/>
              </a:rPr>
              <a:t>：</a:t>
            </a:r>
          </a:p>
        </p:txBody>
      </p:sp>
      <p:sp>
        <p:nvSpPr>
          <p:cNvPr id="10" name="标题 1"/>
          <p:cNvSpPr txBox="1"/>
          <p:nvPr/>
        </p:nvSpPr>
        <p:spPr bwMode="auto">
          <a:xfrm>
            <a:off x="2734597" y="-213"/>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mc:AlternateContent xmlns:mc="http://schemas.openxmlformats.org/markup-compatibility/2006" xmlns:a14="http://schemas.microsoft.com/office/drawing/2010/main">
        <mc:Choice Requires="a14">
          <p:sp>
            <p:nvSpPr>
              <p:cNvPr id="3" name="文本框 2"/>
              <p:cNvSpPr txBox="1"/>
              <p:nvPr/>
            </p:nvSpPr>
            <p:spPr>
              <a:xfrm>
                <a:off x="205728" y="5107467"/>
                <a:ext cx="3314497"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𝑰𝑵𝑳</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𝒊</m:t>
                          </m:r>
                        </m:e>
                      </m:d>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𝑺</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𝒊</m:t>
                              </m:r>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𝑺</m:t>
                              </m:r>
                            </m:e>
                            <m:sub>
                              <m:r>
                                <a:rPr lang="en-US" altLang="zh-CN" sz="2400" b="1" i="1" smtClean="0">
                                  <a:latin typeface="Cambria Math" panose="02040503050406030204" pitchFamily="18" charset="0"/>
                                </a:rPr>
                                <m:t>𝑹𝑬𝑭</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num>
                        <m:den>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𝑽</m:t>
                              </m:r>
                            </m:e>
                            <m:sub>
                              <m:r>
                                <a:rPr lang="en-US" altLang="zh-CN" sz="2400" b="1" i="1" smtClean="0">
                                  <a:latin typeface="Cambria Math" panose="02040503050406030204" pitchFamily="18" charset="0"/>
                                </a:rPr>
                                <m:t>𝑳𝑺𝑩</m:t>
                              </m:r>
                            </m:sub>
                          </m:sSub>
                        </m:den>
                      </m:f>
                    </m:oMath>
                  </m:oMathPara>
                </a14:m>
                <a:endParaRPr lang="zh-CN" altLang="en-US" sz="2400" b="1" dirty="0"/>
              </a:p>
            </p:txBody>
          </p:sp>
        </mc:Choice>
        <mc:Fallback xmlns="">
          <p:sp>
            <p:nvSpPr>
              <p:cNvPr id="3" name="文本框 2"/>
              <p:cNvSpPr txBox="1">
                <a:spLocks noRot="1" noChangeAspect="1" noMove="1" noResize="1" noEditPoints="1" noAdjustHandles="1" noChangeArrowheads="1" noChangeShapeType="1" noTextEdit="1"/>
              </p:cNvSpPr>
              <p:nvPr/>
            </p:nvSpPr>
            <p:spPr>
              <a:xfrm>
                <a:off x="205728" y="5107467"/>
                <a:ext cx="3314497" cy="778931"/>
              </a:xfrm>
              <a:prstGeom prst="rect">
                <a:avLst/>
              </a:prstGeom>
              <a:blipFill>
                <a:blip r:embed="rId2"/>
                <a:stretch>
                  <a:fillRect/>
                </a:stretch>
              </a:blipFill>
            </p:spPr>
            <p:txBody>
              <a:bodyPr/>
              <a:lstStyle/>
              <a:p>
                <a:r>
                  <a:rPr lang="zh-CN" altLang="en-US">
                    <a:noFill/>
                  </a:rPr>
                  <a:t> </a:t>
                </a:r>
              </a:p>
            </p:txBody>
          </p:sp>
        </mc:Fallback>
      </mc:AlternateContent>
      <p:pic>
        <p:nvPicPr>
          <p:cNvPr id="6" name="Picture 5">
            <a:extLst>
              <a:ext uri="{FF2B5EF4-FFF2-40B4-BE49-F238E27FC236}">
                <a16:creationId xmlns:a16="http://schemas.microsoft.com/office/drawing/2014/main" id="{5D136A94-A24C-4CB7-8145-AC7B33486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4037" y="2636912"/>
            <a:ext cx="5129964" cy="3533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zo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2752377" y="-56728"/>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6" name="文本框 5"/>
          <p:cNvSpPr txBox="1"/>
          <p:nvPr/>
        </p:nvSpPr>
        <p:spPr>
          <a:xfrm>
            <a:off x="468363" y="1060237"/>
            <a:ext cx="3672408" cy="460375"/>
          </a:xfrm>
          <a:prstGeom prst="rect">
            <a:avLst/>
          </a:prstGeom>
          <a:noFill/>
        </p:spPr>
        <p:txBody>
          <a:bodyPr wrap="square" rtlCol="0">
            <a:spAutoFit/>
          </a:bodyPr>
          <a:lstStyle/>
          <a:p>
            <a:r>
              <a:rPr lang="zh-CN" altLang="en-US" sz="2400" b="1" dirty="0"/>
              <a:t>例</a:t>
            </a:r>
            <a:r>
              <a:rPr lang="en-US" altLang="zh-CN" sz="2400" b="1" dirty="0"/>
              <a:t> 2.3.5</a:t>
            </a:r>
            <a:endParaRPr lang="zh-CN" altLang="en-US" sz="2400" b="1" dirty="0"/>
          </a:p>
        </p:txBody>
      </p:sp>
      <p:sp>
        <p:nvSpPr>
          <p:cNvPr id="2" name="文本框 1"/>
          <p:cNvSpPr txBox="1"/>
          <p:nvPr/>
        </p:nvSpPr>
        <p:spPr>
          <a:xfrm>
            <a:off x="146874" y="1707406"/>
            <a:ext cx="8849952" cy="3901837"/>
          </a:xfrm>
          <a:prstGeom prst="rect">
            <a:avLst/>
          </a:prstGeom>
          <a:noFill/>
        </p:spPr>
        <p:txBody>
          <a:bodyPr wrap="square" rtlCol="0">
            <a:spAutoFit/>
          </a:bodyPr>
          <a:lstStyle/>
          <a:p>
            <a:pPr>
              <a:lnSpc>
                <a:spcPct val="150000"/>
              </a:lnSpc>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计算</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例2.3.1中4位DAC的INL曲线。 首先使用</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终端法</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计算，然后使用最佳拟合</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法</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计算。</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两种</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结果是否都</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符合</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±1/2 LSB的</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要求</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两种方法的结果是否有</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很大的</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差异？</a:t>
            </a:r>
          </a:p>
          <a:p>
            <a:pPr>
              <a:lnSpc>
                <a:spcPct val="150000"/>
              </a:lnSpc>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实际测量值：</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400" b="1" dirty="0">
                <a:solidFill>
                  <a:srgbClr val="996600"/>
                </a:solidFill>
                <a:latin typeface="Times New Roman" panose="02020603050405020304" pitchFamily="18" charset="0"/>
                <a:ea typeface="黑体" panose="02010609060101010101" pitchFamily="49" charset="-122"/>
                <a:cs typeface="Times New Roman" panose="02020603050405020304" pitchFamily="18" charset="0"/>
              </a:rPr>
              <a:t>[-780 mV, -705 mV, - 530 mV, - 455 mV, -400 mV, -325 mV, -150 mV, -75 mV, 120 mV, 195 mV, 370 mV, 445 mV, 500 mV, 575 mV, 750 mV, 825 mV ]</a:t>
            </a:r>
            <a:endParaRPr lang="zh-CN" altLang="en-US" sz="2400" b="1" dirty="0">
              <a:solidFill>
                <a:srgbClr val="9966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spd="slow">
    <p:zo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2764442" y="-213"/>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3" name="文本框 2"/>
          <p:cNvSpPr txBox="1"/>
          <p:nvPr/>
        </p:nvSpPr>
        <p:spPr>
          <a:xfrm>
            <a:off x="89930" y="1961535"/>
            <a:ext cx="8712968" cy="4154170"/>
          </a:xfrm>
          <a:prstGeom prst="rect">
            <a:avLst/>
          </a:prstGeom>
          <a:noFill/>
        </p:spPr>
        <p:txBody>
          <a:bodyPr wrap="square" rtlCol="0">
            <a:spAutoFit/>
          </a:bodyPr>
          <a:lstStyle/>
          <a:p>
            <a:r>
              <a:rPr lang="zh-CN" altLang="en-US" sz="2400" b="1" dirty="0"/>
              <a:t>解</a:t>
            </a:r>
            <a:r>
              <a:rPr lang="en-US" altLang="zh-CN" sz="2400" b="1" dirty="0"/>
              <a:t>:</a:t>
            </a:r>
          </a:p>
          <a:p>
            <a:r>
              <a:rPr lang="zh-CN" altLang="en-US" sz="2400" b="1" dirty="0"/>
              <a:t>（</a:t>
            </a:r>
            <a:r>
              <a:rPr lang="en-US" altLang="zh-CN" sz="2400" b="1" dirty="0"/>
              <a:t>1</a:t>
            </a:r>
            <a:r>
              <a:rPr lang="zh-CN" altLang="en-US" sz="2400" b="1" dirty="0"/>
              <a:t>）终端法</a:t>
            </a:r>
            <a:endParaRPr lang="en-US" altLang="zh-CN" sz="2400" b="1" dirty="0"/>
          </a:p>
          <a:p>
            <a:endParaRPr lang="zh-CN" altLang="en-US" sz="2400" b="1" dirty="0">
              <a:solidFill>
                <a:srgbClr val="000000"/>
              </a:solidFill>
              <a:latin typeface="楷体" panose="02010609060101010101" pitchFamily="49" charset="-122"/>
              <a:ea typeface="楷体" panose="02010609060101010101" pitchFamily="49" charset="-122"/>
              <a:sym typeface="+mn-ea"/>
            </a:endParaRPr>
          </a:p>
          <a:p>
            <a:r>
              <a:rPr lang="zh-CN" altLang="en-US" sz="2400" b="1" dirty="0">
                <a:solidFill>
                  <a:srgbClr val="000000"/>
                </a:solidFill>
                <a:latin typeface="楷体" panose="02010609060101010101" pitchFamily="49" charset="-122"/>
                <a:ea typeface="楷体" panose="02010609060101010101" pitchFamily="49" charset="-122"/>
                <a:sym typeface="+mn-ea"/>
              </a:rPr>
              <a:t>利用终端法计算，从</a:t>
            </a:r>
            <a:r>
              <a:rPr lang="en-US" altLang="zh-CN" sz="2400" b="1" dirty="0">
                <a:solidFill>
                  <a:srgbClr val="000000"/>
                </a:solidFill>
                <a:latin typeface="楷体" panose="02010609060101010101" pitchFamily="49" charset="-122"/>
                <a:ea typeface="楷体" panose="02010609060101010101" pitchFamily="49" charset="-122"/>
                <a:sym typeface="+mn-ea"/>
              </a:rPr>
              <a:t>DAC</a:t>
            </a:r>
            <a:r>
              <a:rPr lang="zh-CN" altLang="en-US" sz="2400" b="1" dirty="0">
                <a:solidFill>
                  <a:srgbClr val="000000"/>
                </a:solidFill>
                <a:latin typeface="楷体" panose="02010609060101010101" pitchFamily="49" charset="-122"/>
                <a:ea typeface="楷体" panose="02010609060101010101" pitchFamily="49" charset="-122"/>
                <a:sym typeface="+mn-ea"/>
              </a:rPr>
              <a:t>输出曲线上减去</a:t>
            </a:r>
            <a:r>
              <a:rPr lang="en-US" altLang="zh-CN" sz="2400" b="1" dirty="0">
                <a:solidFill>
                  <a:srgbClr val="000000"/>
                </a:solidFill>
                <a:latin typeface="楷体" panose="02010609060101010101" pitchFamily="49" charset="-122"/>
                <a:ea typeface="楷体" panose="02010609060101010101" pitchFamily="49" charset="-122"/>
                <a:sym typeface="+mn-ea"/>
              </a:rPr>
              <a:t>VFS+</a:t>
            </a:r>
            <a:r>
              <a:rPr lang="zh-CN" altLang="en-US" sz="2400" b="1" dirty="0">
                <a:solidFill>
                  <a:srgbClr val="000000"/>
                </a:solidFill>
                <a:latin typeface="楷体" panose="02010609060101010101" pitchFamily="49" charset="-122"/>
                <a:ea typeface="楷体" panose="02010609060101010101" pitchFamily="49" charset="-122"/>
                <a:sym typeface="+mn-ea"/>
              </a:rPr>
              <a:t>和</a:t>
            </a:r>
            <a:r>
              <a:rPr lang="en-US" altLang="zh-CN" sz="2400" b="1" dirty="0">
                <a:solidFill>
                  <a:srgbClr val="000000"/>
                </a:solidFill>
                <a:latin typeface="楷体" panose="02010609060101010101" pitchFamily="49" charset="-122"/>
                <a:ea typeface="楷体" panose="02010609060101010101" pitchFamily="49" charset="-122"/>
                <a:sym typeface="+mn-ea"/>
              </a:rPr>
              <a:t>VFS-</a:t>
            </a:r>
            <a:r>
              <a:rPr lang="zh-CN" altLang="en-US" sz="2400" b="1" dirty="0">
                <a:solidFill>
                  <a:srgbClr val="000000"/>
                </a:solidFill>
                <a:latin typeface="楷体" panose="02010609060101010101" pitchFamily="49" charset="-122"/>
                <a:ea typeface="楷体" panose="02010609060101010101" pitchFamily="49" charset="-122"/>
                <a:sym typeface="+mn-ea"/>
              </a:rPr>
              <a:t>电压之间的直线，可计算前面例子中的</a:t>
            </a:r>
            <a:r>
              <a:rPr lang="en-US" altLang="zh-CN" sz="2400" b="1" dirty="0">
                <a:solidFill>
                  <a:srgbClr val="000000"/>
                </a:solidFill>
                <a:latin typeface="楷体" panose="02010609060101010101" pitchFamily="49" charset="-122"/>
                <a:ea typeface="楷体" panose="02010609060101010101" pitchFamily="49" charset="-122"/>
                <a:sym typeface="+mn-ea"/>
              </a:rPr>
              <a:t>INL</a:t>
            </a:r>
            <a:r>
              <a:rPr lang="zh-CN" altLang="en-US" sz="2400" b="1" dirty="0">
                <a:solidFill>
                  <a:srgbClr val="000000"/>
                </a:solidFill>
                <a:latin typeface="楷体" panose="02010609060101010101" pitchFamily="49" charset="-122"/>
                <a:ea typeface="楷体" panose="02010609060101010101" pitchFamily="49" charset="-122"/>
                <a:sym typeface="+mn-ea"/>
              </a:rPr>
              <a:t>曲线。</a:t>
            </a:r>
            <a:r>
              <a:rPr lang="en-US" altLang="zh-CN" sz="2400" b="1" dirty="0">
                <a:solidFill>
                  <a:srgbClr val="000000"/>
                </a:solidFill>
                <a:latin typeface="楷体" panose="02010609060101010101" pitchFamily="49" charset="-122"/>
                <a:ea typeface="楷体" panose="02010609060101010101" pitchFamily="49" charset="-122"/>
                <a:sym typeface="+mn-ea"/>
              </a:rPr>
              <a:t>DAC</a:t>
            </a:r>
            <a:r>
              <a:rPr lang="zh-CN" altLang="en-US" sz="2400" b="1" dirty="0">
                <a:solidFill>
                  <a:srgbClr val="000000"/>
                </a:solidFill>
                <a:latin typeface="楷体" panose="02010609060101010101" pitchFamily="49" charset="-122"/>
                <a:ea typeface="楷体" panose="02010609060101010101" pitchFamily="49" charset="-122"/>
                <a:sym typeface="+mn-ea"/>
              </a:rPr>
              <a:t>曲线上每个点之间的差值除以</a:t>
            </a:r>
            <a:r>
              <a:rPr lang="en-US" altLang="zh-CN" sz="2400" b="1" dirty="0">
                <a:solidFill>
                  <a:srgbClr val="000000"/>
                </a:solidFill>
                <a:latin typeface="楷体" panose="02010609060101010101" pitchFamily="49" charset="-122"/>
                <a:ea typeface="楷体" panose="02010609060101010101" pitchFamily="49" charset="-122"/>
                <a:sym typeface="+mn-ea"/>
              </a:rPr>
              <a:t>LSB</a:t>
            </a:r>
            <a:r>
              <a:rPr lang="zh-CN" altLang="en-US" sz="2400" b="1" dirty="0">
                <a:solidFill>
                  <a:srgbClr val="000000"/>
                </a:solidFill>
                <a:latin typeface="楷体" panose="02010609060101010101" pitchFamily="49" charset="-122"/>
                <a:ea typeface="楷体" panose="02010609060101010101" pitchFamily="49" charset="-122"/>
                <a:sym typeface="+mn-ea"/>
              </a:rPr>
              <a:t>，如终端</a:t>
            </a:r>
            <a:r>
              <a:rPr lang="en-US" altLang="zh-CN" sz="2400" b="1" dirty="0">
                <a:solidFill>
                  <a:srgbClr val="000000"/>
                </a:solidFill>
                <a:latin typeface="楷体" panose="02010609060101010101" pitchFamily="49" charset="-122"/>
                <a:ea typeface="楷体" panose="02010609060101010101" pitchFamily="49" charset="-122"/>
                <a:sym typeface="+mn-ea"/>
              </a:rPr>
              <a:t>DNL</a:t>
            </a:r>
            <a:r>
              <a:rPr lang="zh-CN" altLang="en-US" sz="2400" b="1" dirty="0">
                <a:solidFill>
                  <a:srgbClr val="000000"/>
                </a:solidFill>
                <a:latin typeface="楷体" panose="02010609060101010101" pitchFamily="49" charset="-122"/>
                <a:ea typeface="楷体" panose="02010609060101010101" pitchFamily="49" charset="-122"/>
                <a:sym typeface="+mn-ea"/>
              </a:rPr>
              <a:t>例子一样，平均</a:t>
            </a:r>
            <a:r>
              <a:rPr lang="en-US" altLang="zh-CN" sz="2400" b="1" dirty="0">
                <a:solidFill>
                  <a:srgbClr val="000000"/>
                </a:solidFill>
                <a:latin typeface="楷体" panose="02010609060101010101" pitchFamily="49" charset="-122"/>
                <a:ea typeface="楷体" panose="02010609060101010101" pitchFamily="49" charset="-122"/>
                <a:sym typeface="+mn-ea"/>
              </a:rPr>
              <a:t>LSB</a:t>
            </a:r>
            <a:r>
              <a:rPr lang="zh-CN" altLang="en-US" sz="2400" b="1" dirty="0">
                <a:solidFill>
                  <a:srgbClr val="000000"/>
                </a:solidFill>
                <a:latin typeface="楷体" panose="02010609060101010101" pitchFamily="49" charset="-122"/>
                <a:ea typeface="楷体" panose="02010609060101010101" pitchFamily="49" charset="-122"/>
                <a:sym typeface="+mn-ea"/>
              </a:rPr>
              <a:t>为</a:t>
            </a:r>
            <a:r>
              <a:rPr lang="en-US" altLang="zh-CN" sz="2400" b="1" dirty="0">
                <a:solidFill>
                  <a:srgbClr val="000000"/>
                </a:solidFill>
                <a:latin typeface="楷体" panose="02010609060101010101" pitchFamily="49" charset="-122"/>
                <a:ea typeface="楷体" panose="02010609060101010101" pitchFamily="49" charset="-122"/>
                <a:sym typeface="+mn-ea"/>
              </a:rPr>
              <a:t>107mV</a:t>
            </a:r>
            <a:r>
              <a:rPr lang="zh-CN" altLang="en-US" sz="2400" b="1" dirty="0">
                <a:solidFill>
                  <a:srgbClr val="000000"/>
                </a:solidFill>
                <a:latin typeface="楷体" panose="02010609060101010101" pitchFamily="49" charset="-122"/>
                <a:ea typeface="楷体" panose="02010609060101010101" pitchFamily="49" charset="-122"/>
                <a:sym typeface="+mn-ea"/>
              </a:rPr>
              <a:t>，计算</a:t>
            </a:r>
            <a:r>
              <a:rPr lang="en-US" altLang="zh-CN" sz="2400" b="1" dirty="0">
                <a:solidFill>
                  <a:srgbClr val="000000"/>
                </a:solidFill>
                <a:latin typeface="楷体" panose="02010609060101010101" pitchFamily="49" charset="-122"/>
                <a:ea typeface="楷体" panose="02010609060101010101" pitchFamily="49" charset="-122"/>
                <a:sym typeface="+mn-ea"/>
              </a:rPr>
              <a:t>INL</a:t>
            </a:r>
            <a:r>
              <a:rPr lang="zh-CN" altLang="en-US" sz="2400" b="1" dirty="0">
                <a:solidFill>
                  <a:srgbClr val="000000"/>
                </a:solidFill>
                <a:latin typeface="楷体" panose="02010609060101010101" pitchFamily="49" charset="-122"/>
                <a:ea typeface="楷体" panose="02010609060101010101" pitchFamily="49" charset="-122"/>
                <a:sym typeface="+mn-ea"/>
              </a:rPr>
              <a:t>值如下：0.0，-0.299，0.336，0.037，-0.449，-0.748，-0.112，-0.411，0.411，0.112，0.748，0.449，-0.037，-0.336，0.299，0.0。</a:t>
            </a:r>
          </a:p>
          <a:p>
            <a:endParaRPr lang="en-US" altLang="zh-CN" sz="2400" b="1" dirty="0"/>
          </a:p>
          <a:p>
            <a:endParaRPr lang="zh-CN" altLang="en-US" sz="2400" b="1" dirty="0"/>
          </a:p>
        </p:txBody>
      </p:sp>
    </p:spTree>
  </p:cSld>
  <p:clrMapOvr>
    <a:masterClrMapping/>
  </p:clrMapOvr>
  <p:transition spd="slow">
    <p:zo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2519363" y="0"/>
            <a:ext cx="6624637" cy="854075"/>
          </a:xfrm>
        </p:spPr>
        <p:txBody>
          <a:bodyPr anchor="ctr"/>
          <a:lstStyle/>
          <a:p>
            <a:pPr marL="342900" indent="-342900" algn="ctr"/>
            <a:r>
              <a:rPr lang="en-US" altLang="zh-CN" sz="3200" dirty="0">
                <a:solidFill>
                  <a:srgbClr val="990000"/>
                </a:solidFill>
                <a:latin typeface="Comic Sans MS" panose="030F0702030302020204" pitchFamily="66" charset="0"/>
                <a:ea typeface="隶书" panose="02010509060101010101" pitchFamily="49" charset="-122"/>
                <a:sym typeface="+mn-ea"/>
              </a:rPr>
              <a:t>4.3DAC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dirty="0">
              <a:solidFill>
                <a:srgbClr val="990000"/>
              </a:solidFill>
              <a:latin typeface="Comic Sans MS" panose="030F0702030302020204" pitchFamily="66" charset="0"/>
              <a:ea typeface="隶书" panose="02010509060101010101" pitchFamily="49" charset="-122"/>
            </a:endParaRPr>
          </a:p>
        </p:txBody>
      </p:sp>
      <p:grpSp>
        <p:nvGrpSpPr>
          <p:cNvPr id="5" name="组合 4"/>
          <p:cNvGrpSpPr/>
          <p:nvPr/>
        </p:nvGrpSpPr>
        <p:grpSpPr>
          <a:xfrm>
            <a:off x="323528" y="1700808"/>
            <a:ext cx="5112568" cy="4350097"/>
            <a:chOff x="323528" y="1700808"/>
            <a:chExt cx="5112568" cy="4350097"/>
          </a:xfrm>
        </p:grpSpPr>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323528" y="1700808"/>
              <a:ext cx="5112568" cy="3724883"/>
            </a:xfrm>
            <a:prstGeom prst="rect">
              <a:avLst/>
            </a:prstGeom>
          </p:spPr>
        </p:pic>
        <p:sp>
          <p:nvSpPr>
            <p:cNvPr id="2" name="矩形 1"/>
            <p:cNvSpPr/>
            <p:nvPr/>
          </p:nvSpPr>
          <p:spPr>
            <a:xfrm>
              <a:off x="1475656" y="5589240"/>
              <a:ext cx="3382657" cy="461665"/>
            </a:xfrm>
            <a:prstGeom prst="rect">
              <a:avLst/>
            </a:prstGeom>
          </p:spPr>
          <p:txBody>
            <a:bodyPr wrap="none">
              <a:spAutoFit/>
            </a:bodyPr>
            <a:lstStyle/>
            <a:p>
              <a:r>
                <a:rPr lang="zh-CN" altLang="zh-CN" sz="2400" b="1" dirty="0">
                  <a:latin typeface="Calibri" panose="020F0502020204030204"/>
                  <a:cs typeface="Times New Roman" panose="02020603050405020304" pitchFamily="18" charset="0"/>
                </a:rPr>
                <a:t>采用终端法计算</a:t>
              </a:r>
              <a:r>
                <a:rPr lang="en-US" altLang="zh-CN" sz="2400" b="1" dirty="0">
                  <a:latin typeface="Calibri" panose="020F0502020204030204"/>
                  <a:cs typeface="Times New Roman" panose="02020603050405020304" pitchFamily="18" charset="0"/>
                </a:rPr>
                <a:t>INL</a:t>
              </a:r>
              <a:r>
                <a:rPr lang="zh-CN" altLang="zh-CN" sz="2400" b="1" dirty="0">
                  <a:latin typeface="Calibri" panose="020F0502020204030204"/>
                  <a:cs typeface="Times New Roman" panose="02020603050405020304" pitchFamily="18" charset="0"/>
                </a:rPr>
                <a:t>曲线</a:t>
              </a:r>
              <a:endParaRPr lang="zh-CN" altLang="en-US" sz="2400" b="1" dirty="0"/>
            </a:p>
          </p:txBody>
        </p:sp>
      </p:grpSp>
      <p:sp>
        <p:nvSpPr>
          <p:cNvPr id="6" name="矩形 5"/>
          <p:cNvSpPr/>
          <p:nvPr/>
        </p:nvSpPr>
        <p:spPr>
          <a:xfrm>
            <a:off x="5436096" y="2492896"/>
            <a:ext cx="3465871" cy="2246769"/>
          </a:xfrm>
          <a:prstGeom prst="rect">
            <a:avLst/>
          </a:prstGeom>
        </p:spPr>
        <p:txBody>
          <a:bodyPr wrap="square">
            <a:spAutoFit/>
          </a:bodyPr>
          <a:lstStyle/>
          <a:p>
            <a:pPr algn="just"/>
            <a:r>
              <a:rPr lang="zh-CN" altLang="en-US" sz="2800" b="1" dirty="0">
                <a:solidFill>
                  <a:srgbClr val="000000"/>
                </a:solidFill>
                <a:latin typeface="楷体" panose="02010609060101010101" pitchFamily="49" charset="-122"/>
                <a:ea typeface="楷体" panose="02010609060101010101" pitchFamily="49" charset="-122"/>
              </a:rPr>
              <a:t>终端</a:t>
            </a:r>
            <a:r>
              <a:rPr lang="en-US" altLang="zh-CN" sz="2800" b="1" dirty="0">
                <a:solidFill>
                  <a:srgbClr val="000000"/>
                </a:solidFill>
                <a:latin typeface="楷体" panose="02010609060101010101" pitchFamily="49" charset="-122"/>
                <a:ea typeface="楷体" panose="02010609060101010101" pitchFamily="49" charset="-122"/>
              </a:rPr>
              <a:t>INL</a:t>
            </a:r>
            <a:r>
              <a:rPr lang="zh-CN" altLang="en-US" sz="2800" b="1" dirty="0">
                <a:solidFill>
                  <a:srgbClr val="000000"/>
                </a:solidFill>
                <a:latin typeface="楷体" panose="02010609060101010101" pitchFamily="49" charset="-122"/>
                <a:ea typeface="楷体" panose="02010609060101010101" pitchFamily="49" charset="-122"/>
              </a:rPr>
              <a:t>曲线，最大</a:t>
            </a:r>
            <a:r>
              <a:rPr lang="en-US" altLang="zh-CN" sz="2800" b="1" dirty="0">
                <a:solidFill>
                  <a:srgbClr val="000000"/>
                </a:solidFill>
                <a:latin typeface="楷体" panose="02010609060101010101" pitchFamily="49" charset="-122"/>
                <a:ea typeface="楷体" panose="02010609060101010101" pitchFamily="49" charset="-122"/>
              </a:rPr>
              <a:t>INL</a:t>
            </a:r>
            <a:r>
              <a:rPr lang="zh-CN" altLang="en-US" sz="2800" b="1" dirty="0">
                <a:solidFill>
                  <a:srgbClr val="000000"/>
                </a:solidFill>
                <a:latin typeface="楷体" panose="02010609060101010101" pitchFamily="49" charset="-122"/>
                <a:ea typeface="楷体" panose="02010609060101010101" pitchFamily="49" charset="-122"/>
              </a:rPr>
              <a:t>值是</a:t>
            </a:r>
            <a:r>
              <a:rPr lang="en-US" altLang="zh-CN" sz="2800" b="1" dirty="0">
                <a:solidFill>
                  <a:srgbClr val="000000"/>
                </a:solidFill>
                <a:latin typeface="楷体" panose="02010609060101010101" pitchFamily="49" charset="-122"/>
                <a:ea typeface="楷体" panose="02010609060101010101" pitchFamily="49" charset="-122"/>
              </a:rPr>
              <a:t>+0.748LSB,</a:t>
            </a:r>
            <a:r>
              <a:rPr lang="zh-CN" altLang="en-US" sz="2800" b="1" dirty="0">
                <a:solidFill>
                  <a:srgbClr val="000000"/>
                </a:solidFill>
                <a:latin typeface="楷体" panose="02010609060101010101" pitchFamily="49" charset="-122"/>
                <a:ea typeface="楷体" panose="02010609060101010101" pitchFamily="49" charset="-122"/>
              </a:rPr>
              <a:t>最小值是</a:t>
            </a:r>
            <a:r>
              <a:rPr lang="en-US" altLang="zh-CN" sz="2800" b="1" dirty="0">
                <a:solidFill>
                  <a:srgbClr val="000000"/>
                </a:solidFill>
                <a:latin typeface="楷体" panose="02010609060101010101" pitchFamily="49" charset="-122"/>
                <a:ea typeface="楷体" panose="02010609060101010101" pitchFamily="49" charset="-122"/>
              </a:rPr>
              <a:t>-0.748LSB</a:t>
            </a:r>
            <a:r>
              <a:rPr lang="zh-CN" altLang="en-US" sz="2800" b="1" dirty="0">
                <a:solidFill>
                  <a:srgbClr val="000000"/>
                </a:solidFill>
                <a:latin typeface="楷体" panose="02010609060101010101" pitchFamily="49" charset="-122"/>
                <a:ea typeface="楷体" panose="02010609060101010101" pitchFamily="49" charset="-122"/>
              </a:rPr>
              <a:t>，不满足</a:t>
            </a:r>
            <a:r>
              <a:rPr lang="en-US" altLang="zh-CN" sz="2800" b="1" dirty="0">
                <a:solidFill>
                  <a:srgbClr val="000000"/>
                </a:solidFill>
                <a:latin typeface="楷体" panose="02010609060101010101" pitchFamily="49" charset="-122"/>
                <a:ea typeface="楷体" panose="02010609060101010101" pitchFamily="49" charset="-122"/>
              </a:rPr>
              <a:t>±1/2LSB</a:t>
            </a:r>
            <a:r>
              <a:rPr lang="zh-CN" altLang="en-US" sz="2800" b="1" dirty="0">
                <a:solidFill>
                  <a:srgbClr val="000000"/>
                </a:solidFill>
                <a:latin typeface="楷体" panose="02010609060101010101" pitchFamily="49" charset="-122"/>
                <a:ea typeface="楷体" panose="02010609060101010101" pitchFamily="49" charset="-122"/>
              </a:rPr>
              <a:t>的要求。</a:t>
            </a:r>
          </a:p>
        </p:txBody>
      </p:sp>
    </p:spTree>
  </p:cSld>
  <p:clrMapOvr>
    <a:masterClrMapping/>
  </p:clrMapOvr>
  <p:transition spd="slow">
    <p:zo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p:nvPr/>
        </p:nvPicPr>
        <p:blipFill>
          <a:blip r:embed="rId3" cstate="print">
            <a:extLst>
              <a:ext uri="{28A0092B-C50C-407E-A947-70E740481C1C}">
                <a14:useLocalDpi xmlns:a14="http://schemas.microsoft.com/office/drawing/2010/main" val="0"/>
              </a:ext>
            </a:extLst>
          </a:blip>
          <a:stretch>
            <a:fillRect/>
          </a:stretch>
        </p:blipFill>
        <p:spPr>
          <a:xfrm>
            <a:off x="179512" y="3487649"/>
            <a:ext cx="4279158" cy="3278593"/>
          </a:xfrm>
          <a:prstGeom prst="rect">
            <a:avLst/>
          </a:prstGeom>
        </p:spPr>
      </p:pic>
      <p:grpSp>
        <p:nvGrpSpPr>
          <p:cNvPr id="7" name="组合 6"/>
          <p:cNvGrpSpPr/>
          <p:nvPr/>
        </p:nvGrpSpPr>
        <p:grpSpPr>
          <a:xfrm>
            <a:off x="601330" y="692696"/>
            <a:ext cx="8382325" cy="4342744"/>
            <a:chOff x="395536" y="980728"/>
            <a:chExt cx="8382325" cy="4342744"/>
          </a:xfrm>
        </p:grpSpPr>
        <p:sp>
          <p:nvSpPr>
            <p:cNvPr id="6" name="矩形 5"/>
            <p:cNvSpPr/>
            <p:nvPr/>
          </p:nvSpPr>
          <p:spPr>
            <a:xfrm>
              <a:off x="395536" y="980728"/>
              <a:ext cx="8382325" cy="2677656"/>
            </a:xfrm>
            <a:prstGeom prst="rect">
              <a:avLst/>
            </a:prstGeom>
          </p:spPr>
          <p:txBody>
            <a:bodyPr wrap="square">
              <a:spAutoFit/>
            </a:bodyPr>
            <a:lstStyle/>
            <a:p>
              <a:pPr algn="just"/>
              <a:r>
                <a:rPr lang="zh-CN" altLang="en-US" sz="2800" b="1" dirty="0">
                  <a:solidFill>
                    <a:srgbClr val="000000"/>
                  </a:solidFill>
                  <a:latin typeface="楷体" panose="02010609060101010101" pitchFamily="49" charset="-122"/>
                  <a:ea typeface="楷体" panose="02010609060101010101" pitchFamily="49" charset="-122"/>
                </a:rPr>
                <a:t>（</a:t>
              </a:r>
              <a:r>
                <a:rPr lang="en-US" altLang="zh-CN" sz="2800" b="1" dirty="0">
                  <a:solidFill>
                    <a:srgbClr val="000000"/>
                  </a:solidFill>
                  <a:latin typeface="楷体" panose="02010609060101010101" pitchFamily="49" charset="-122"/>
                  <a:ea typeface="楷体" panose="02010609060101010101" pitchFamily="49" charset="-122"/>
                </a:rPr>
                <a:t>2</a:t>
              </a:r>
              <a:r>
                <a:rPr lang="zh-CN" altLang="en-US" sz="2800" b="1" dirty="0">
                  <a:solidFill>
                    <a:srgbClr val="000000"/>
                  </a:solidFill>
                  <a:latin typeface="楷体" panose="02010609060101010101" pitchFamily="49" charset="-122"/>
                  <a:ea typeface="楷体" panose="02010609060101010101" pitchFamily="49" charset="-122"/>
                </a:rPr>
                <a:t>）采样最佳拟合法：</a:t>
              </a:r>
            </a:p>
            <a:p>
              <a:pPr algn="just"/>
              <a:r>
                <a:rPr lang="zh-CN" altLang="en-US" sz="2800" b="1" dirty="0">
                  <a:solidFill>
                    <a:srgbClr val="000000"/>
                  </a:solidFill>
                  <a:latin typeface="楷体" panose="02010609060101010101" pitchFamily="49" charset="-122"/>
                  <a:ea typeface="楷体" panose="02010609060101010101" pitchFamily="49" charset="-122"/>
                </a:rPr>
                <a:t>实际的</a:t>
              </a:r>
              <a:r>
                <a:rPr lang="en-US" altLang="zh-CN" sz="2800" b="1" dirty="0">
                  <a:solidFill>
                    <a:srgbClr val="000000"/>
                  </a:solidFill>
                  <a:latin typeface="楷体" panose="02010609060101010101" pitchFamily="49" charset="-122"/>
                  <a:ea typeface="楷体" panose="02010609060101010101" pitchFamily="49" charset="-122"/>
                </a:rPr>
                <a:t>DAC</a:t>
              </a:r>
              <a:r>
                <a:rPr lang="zh-CN" altLang="en-US" sz="2800" b="1" dirty="0">
                  <a:solidFill>
                    <a:srgbClr val="000000"/>
                  </a:solidFill>
                  <a:latin typeface="楷体" panose="02010609060101010101" pitchFamily="49" charset="-122"/>
                  <a:ea typeface="楷体" panose="02010609060101010101" pitchFamily="49" charset="-122"/>
                </a:rPr>
                <a:t>输出曲线减去最佳拟合直线得到</a:t>
              </a:r>
              <a:r>
                <a:rPr lang="en-US" altLang="zh-CN" sz="2800" b="1" dirty="0">
                  <a:solidFill>
                    <a:srgbClr val="000000"/>
                  </a:solidFill>
                  <a:latin typeface="楷体" panose="02010609060101010101" pitchFamily="49" charset="-122"/>
                  <a:ea typeface="楷体" panose="02010609060101010101" pitchFamily="49" charset="-122"/>
                </a:rPr>
                <a:t>DAC</a:t>
              </a:r>
              <a:r>
                <a:rPr lang="zh-CN" altLang="en-US" sz="2800" b="1" dirty="0">
                  <a:solidFill>
                    <a:srgbClr val="000000"/>
                  </a:solidFill>
                  <a:latin typeface="楷体" panose="02010609060101010101" pitchFamily="49" charset="-122"/>
                  <a:ea typeface="楷体" panose="02010609060101010101" pitchFamily="49" charset="-122"/>
                </a:rPr>
                <a:t>的</a:t>
              </a:r>
              <a:r>
                <a:rPr lang="en-US" altLang="zh-CN" sz="2800" b="1" dirty="0">
                  <a:solidFill>
                    <a:srgbClr val="000000"/>
                  </a:solidFill>
                  <a:latin typeface="楷体" panose="02010609060101010101" pitchFamily="49" charset="-122"/>
                  <a:ea typeface="楷体" panose="02010609060101010101" pitchFamily="49" charset="-122"/>
                </a:rPr>
                <a:t>INL</a:t>
              </a:r>
              <a:r>
                <a:rPr lang="zh-CN" altLang="en-US" sz="2800" b="1" dirty="0">
                  <a:solidFill>
                    <a:srgbClr val="000000"/>
                  </a:solidFill>
                  <a:latin typeface="楷体" panose="02010609060101010101" pitchFamily="49" charset="-122"/>
                  <a:ea typeface="楷体" panose="02010609060101010101" pitchFamily="49" charset="-122"/>
                </a:rPr>
                <a:t>，将这个差值除以利用最佳拟合法求出的平均</a:t>
              </a:r>
              <a:r>
                <a:rPr lang="en-US" altLang="zh-CN" sz="2800" b="1" dirty="0">
                  <a:solidFill>
                    <a:srgbClr val="000000"/>
                  </a:solidFill>
                  <a:latin typeface="楷体" panose="02010609060101010101" pitchFamily="49" charset="-122"/>
                  <a:ea typeface="楷体" panose="02010609060101010101" pitchFamily="49" charset="-122"/>
                </a:rPr>
                <a:t>LSB</a:t>
              </a:r>
              <a:r>
                <a:rPr lang="zh-CN" altLang="en-US" sz="2800" b="1" dirty="0">
                  <a:solidFill>
                    <a:srgbClr val="000000"/>
                  </a:solidFill>
                  <a:latin typeface="楷体" panose="02010609060101010101" pitchFamily="49" charset="-122"/>
                  <a:ea typeface="楷体" panose="02010609060101010101" pitchFamily="49" charset="-122"/>
                </a:rPr>
                <a:t>，得到用</a:t>
              </a:r>
              <a:r>
                <a:rPr lang="en-US" altLang="zh-CN" sz="2800" b="1" dirty="0">
                  <a:solidFill>
                    <a:srgbClr val="000000"/>
                  </a:solidFill>
                  <a:latin typeface="楷体" panose="02010609060101010101" pitchFamily="49" charset="-122"/>
                  <a:ea typeface="楷体" panose="02010609060101010101" pitchFamily="49" charset="-122"/>
                </a:rPr>
                <a:t>LSB</a:t>
              </a:r>
              <a:r>
                <a:rPr lang="zh-CN" altLang="en-US" sz="2800" b="1" dirty="0">
                  <a:solidFill>
                    <a:srgbClr val="000000"/>
                  </a:solidFill>
                  <a:latin typeface="楷体" panose="02010609060101010101" pitchFamily="49" charset="-122"/>
                  <a:ea typeface="楷体" panose="02010609060101010101" pitchFamily="49" charset="-122"/>
                </a:rPr>
                <a:t>表示的</a:t>
              </a:r>
              <a:r>
                <a:rPr lang="en-US" altLang="zh-CN" sz="2800" b="1" dirty="0">
                  <a:solidFill>
                    <a:srgbClr val="000000"/>
                  </a:solidFill>
                  <a:latin typeface="楷体" panose="02010609060101010101" pitchFamily="49" charset="-122"/>
                  <a:ea typeface="楷体" panose="02010609060101010101" pitchFamily="49" charset="-122"/>
                </a:rPr>
                <a:t>INL</a:t>
              </a:r>
              <a:r>
                <a:rPr lang="zh-CN" altLang="en-US" sz="2800" b="1" dirty="0">
                  <a:solidFill>
                    <a:srgbClr val="000000"/>
                  </a:solidFill>
                  <a:latin typeface="楷体" panose="02010609060101010101" pitchFamily="49" charset="-122"/>
                  <a:ea typeface="楷体" panose="02010609060101010101" pitchFamily="49" charset="-122"/>
                </a:rPr>
                <a:t>。采用最佳拟合直线法得到的</a:t>
              </a:r>
              <a:r>
                <a:rPr lang="en-US" altLang="zh-CN" sz="2800" b="1" dirty="0">
                  <a:solidFill>
                    <a:srgbClr val="000000"/>
                  </a:solidFill>
                  <a:latin typeface="楷体" panose="02010609060101010101" pitchFamily="49" charset="-122"/>
                  <a:ea typeface="楷体" panose="02010609060101010101" pitchFamily="49" charset="-122"/>
                </a:rPr>
                <a:t>gain =109.35 mV/bit </a:t>
              </a:r>
              <a:r>
                <a:rPr lang="zh-CN" altLang="en-US" sz="2800" b="1" dirty="0">
                  <a:solidFill>
                    <a:srgbClr val="000000"/>
                  </a:solidFill>
                  <a:latin typeface="楷体" panose="02010609060101010101" pitchFamily="49" charset="-122"/>
                  <a:ea typeface="楷体" panose="02010609060101010101" pitchFamily="49" charset="-122"/>
                </a:rPr>
                <a:t>，</a:t>
              </a:r>
              <a:r>
                <a:rPr lang="en-US" altLang="zh-CN" sz="2800" b="1" dirty="0">
                  <a:solidFill>
                    <a:srgbClr val="000000"/>
                  </a:solidFill>
                  <a:latin typeface="楷体" panose="02010609060101010101" pitchFamily="49" charset="-122"/>
                  <a:ea typeface="楷体" panose="02010609060101010101" pitchFamily="49" charset="-122"/>
                </a:rPr>
                <a:t>offset =–797.64 mV</a:t>
              </a:r>
            </a:p>
            <a:p>
              <a:pPr algn="just"/>
              <a:r>
                <a:rPr lang="zh-CN" altLang="en-US" sz="2800" b="1" dirty="0">
                  <a:solidFill>
                    <a:srgbClr val="000000"/>
                  </a:solidFill>
                  <a:latin typeface="楷体" panose="02010609060101010101" pitchFamily="49" charset="-122"/>
                  <a:ea typeface="楷体" panose="02010609060101010101" pitchFamily="49" charset="-122"/>
                </a:rPr>
                <a:t>计算</a:t>
              </a:r>
              <a:r>
                <a:rPr lang="en-US" altLang="zh-CN" sz="2800" b="1" dirty="0">
                  <a:solidFill>
                    <a:srgbClr val="000000"/>
                  </a:solidFill>
                  <a:latin typeface="楷体" panose="02010609060101010101" pitchFamily="49" charset="-122"/>
                  <a:ea typeface="楷体" panose="02010609060101010101" pitchFamily="49" charset="-122"/>
                </a:rPr>
                <a:t>INL</a:t>
              </a:r>
              <a:r>
                <a:rPr lang="zh-CN" altLang="en-US" sz="2800" b="1" dirty="0">
                  <a:solidFill>
                    <a:srgbClr val="000000"/>
                  </a:solidFill>
                  <a:latin typeface="楷体" panose="02010609060101010101" pitchFamily="49" charset="-122"/>
                  <a:ea typeface="楷体" panose="02010609060101010101" pitchFamily="49" charset="-122"/>
                </a:rPr>
                <a:t>值如下：</a:t>
              </a:r>
            </a:p>
          </p:txBody>
        </p:sp>
        <p:graphicFrame>
          <p:nvGraphicFramePr>
            <p:cNvPr id="4" name="对象 3"/>
            <p:cNvGraphicFramePr>
              <a:graphicFrameLocks noChangeAspect="1"/>
            </p:cNvGraphicFramePr>
            <p:nvPr/>
          </p:nvGraphicFramePr>
          <p:xfrm>
            <a:off x="4586700" y="3472264"/>
            <a:ext cx="4058664" cy="1851208"/>
          </p:xfrm>
          <a:graphic>
            <a:graphicData uri="http://schemas.openxmlformats.org/presentationml/2006/ole">
              <mc:AlternateContent xmlns:mc="http://schemas.openxmlformats.org/markup-compatibility/2006">
                <mc:Choice xmlns:v="urn:schemas-microsoft-com:vml" Requires="v">
                  <p:oleObj spid="_x0000_s107721" name="Equation" r:id="rId4" imgW="49987200" imgH="21336000" progId="Equation.DSMT4">
                    <p:embed/>
                  </p:oleObj>
                </mc:Choice>
                <mc:Fallback>
                  <p:oleObj name="Equation" r:id="rId4" imgW="49987200" imgH="21336000" progId="Equation.DSMT4">
                    <p:embed/>
                    <p:pic>
                      <p:nvPicPr>
                        <p:cNvPr id="0" name="Object 1"/>
                        <p:cNvPicPr>
                          <a:picLocks noChangeAspect="1" noChangeArrowheads="1"/>
                        </p:cNvPicPr>
                        <p:nvPr/>
                      </p:nvPicPr>
                      <p:blipFill>
                        <a:blip r:embed="rId5"/>
                        <a:srcRect/>
                        <a:stretch>
                          <a:fillRect/>
                        </a:stretch>
                      </p:blipFill>
                      <p:spPr bwMode="auto">
                        <a:xfrm>
                          <a:off x="4586700" y="3472264"/>
                          <a:ext cx="4058664" cy="1851208"/>
                        </a:xfrm>
                        <a:prstGeom prst="rect">
                          <a:avLst/>
                        </a:prstGeom>
                        <a:noFill/>
                      </p:spPr>
                    </p:pic>
                  </p:oleObj>
                </mc:Fallback>
              </mc:AlternateContent>
            </a:graphicData>
          </a:graphic>
        </p:graphicFrame>
      </p:grpSp>
      <p:sp>
        <p:nvSpPr>
          <p:cNvPr id="9218" name="标题 1"/>
          <p:cNvSpPr>
            <a:spLocks noGrp="1"/>
          </p:cNvSpPr>
          <p:nvPr>
            <p:ph type="title" idx="4294967295"/>
          </p:nvPr>
        </p:nvSpPr>
        <p:spPr>
          <a:xfrm>
            <a:off x="2519363" y="0"/>
            <a:ext cx="6624637" cy="854075"/>
          </a:xfrm>
        </p:spPr>
        <p:txBody>
          <a:bodyPr anchor="ctr"/>
          <a:lstStyle/>
          <a:p>
            <a:pPr marL="342900" indent="-342900" algn="ctr"/>
            <a:r>
              <a:rPr lang="en-US" altLang="zh-CN" sz="3200" dirty="0">
                <a:solidFill>
                  <a:srgbClr val="990000"/>
                </a:solidFill>
                <a:latin typeface="Comic Sans MS" panose="030F0702030302020204" pitchFamily="66" charset="0"/>
                <a:ea typeface="隶书" panose="02010509060101010101" pitchFamily="49" charset="-122"/>
                <a:sym typeface="+mn-ea"/>
              </a:rPr>
              <a:t>4.3DAC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dirty="0">
              <a:solidFill>
                <a:srgbClr val="990000"/>
              </a:solidFill>
              <a:latin typeface="Comic Sans MS" panose="030F0702030302020204" pitchFamily="66" charset="0"/>
              <a:ea typeface="隶书" panose="02010509060101010101" pitchFamily="49" charset="-122"/>
            </a:endParaRPr>
          </a:p>
        </p:txBody>
      </p:sp>
      <p:sp>
        <p:nvSpPr>
          <p:cNvPr id="9" name="矩形 8"/>
          <p:cNvSpPr/>
          <p:nvPr/>
        </p:nvSpPr>
        <p:spPr>
          <a:xfrm>
            <a:off x="4860032" y="5157192"/>
            <a:ext cx="3539302" cy="1384995"/>
          </a:xfrm>
          <a:prstGeom prst="rect">
            <a:avLst/>
          </a:prstGeom>
        </p:spPr>
        <p:txBody>
          <a:bodyPr wrap="square">
            <a:spAutoFit/>
          </a:bodyPr>
          <a:lstStyle/>
          <a:p>
            <a:r>
              <a:rPr lang="zh-CN" altLang="en-US" sz="2800" b="1" dirty="0">
                <a:solidFill>
                  <a:srgbClr val="000000"/>
                </a:solidFill>
                <a:latin typeface="楷体" panose="02010609060101010101" pitchFamily="49" charset="-122"/>
                <a:ea typeface="楷体" panose="02010609060101010101" pitchFamily="49" charset="-122"/>
              </a:rPr>
              <a:t>最大和最小值分别为</a:t>
            </a:r>
            <a:r>
              <a:rPr lang="en-US" altLang="zh-CN" sz="2800" b="1" dirty="0">
                <a:solidFill>
                  <a:srgbClr val="000000"/>
                </a:solidFill>
                <a:latin typeface="楷体" panose="02010609060101010101" pitchFamily="49" charset="-122"/>
                <a:ea typeface="楷体" panose="02010609060101010101" pitchFamily="49" charset="-122"/>
              </a:rPr>
              <a:t>+0.678LSB</a:t>
            </a:r>
          </a:p>
          <a:p>
            <a:r>
              <a:rPr lang="zh-CN" altLang="en-US" sz="2800" b="1" dirty="0">
                <a:solidFill>
                  <a:srgbClr val="000000"/>
                </a:solidFill>
                <a:latin typeface="楷体" panose="02010609060101010101" pitchFamily="49" charset="-122"/>
                <a:ea typeface="楷体" panose="02010609060101010101" pitchFamily="49" charset="-122"/>
              </a:rPr>
              <a:t>和</a:t>
            </a:r>
            <a:r>
              <a:rPr lang="en-US" altLang="zh-CN" sz="2800" b="1" dirty="0">
                <a:solidFill>
                  <a:srgbClr val="000000"/>
                </a:solidFill>
                <a:latin typeface="楷体" panose="02010609060101010101" pitchFamily="49" charset="-122"/>
                <a:ea typeface="楷体" panose="02010609060101010101" pitchFamily="49" charset="-122"/>
              </a:rPr>
              <a:t>-0.678LSB.</a:t>
            </a:r>
            <a:endParaRPr lang="zh-CN" altLang="en-US" sz="2800" b="1" dirty="0">
              <a:solidFill>
                <a:srgbClr val="000000"/>
              </a:solidFill>
              <a:latin typeface="楷体" panose="02010609060101010101" pitchFamily="49" charset="-122"/>
              <a:ea typeface="楷体" panose="02010609060101010101" pitchFamily="49" charset="-122"/>
            </a:endParaRPr>
          </a:p>
        </p:txBody>
      </p:sp>
    </p:spTree>
  </p:cSld>
  <p:clrMapOvr>
    <a:masterClrMapping/>
  </p:clrMapOvr>
  <p:transition spd="slow">
    <p:zo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2519363" y="0"/>
            <a:ext cx="6624637" cy="854075"/>
          </a:xfrm>
        </p:spPr>
        <p:txBody>
          <a:bodyPr anchor="ctr"/>
          <a:lstStyle/>
          <a:p>
            <a:pPr marL="342900" indent="-342900" algn="ctr"/>
            <a:r>
              <a:rPr lang="en-US" altLang="zh-CN" sz="3200" dirty="0">
                <a:solidFill>
                  <a:srgbClr val="990000"/>
                </a:solidFill>
                <a:latin typeface="Comic Sans MS" panose="030F0702030302020204" pitchFamily="66" charset="0"/>
                <a:ea typeface="隶书" panose="02010509060101010101" pitchFamily="49" charset="-122"/>
                <a:sym typeface="+mn-ea"/>
              </a:rPr>
              <a:t>4.3DAC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dirty="0">
              <a:solidFill>
                <a:srgbClr val="990000"/>
              </a:solidFill>
              <a:latin typeface="Comic Sans MS" panose="030F0702030302020204" pitchFamily="66" charset="0"/>
              <a:ea typeface="隶书" panose="02010509060101010101" pitchFamily="49" charset="-122"/>
            </a:endParaRPr>
          </a:p>
        </p:txBody>
      </p:sp>
      <mc:AlternateContent xmlns:mc="http://schemas.openxmlformats.org/markup-compatibility/2006" xmlns:a14="http://schemas.microsoft.com/office/drawing/2010/main">
        <mc:Choice Requires="a14">
          <p:sp>
            <p:nvSpPr>
              <p:cNvPr id="2" name="矩形 1"/>
              <p:cNvSpPr/>
              <p:nvPr/>
            </p:nvSpPr>
            <p:spPr>
              <a:xfrm>
                <a:off x="755576" y="854075"/>
                <a:ext cx="7524328" cy="954107"/>
              </a:xfrm>
              <a:prstGeom prst="rect">
                <a:avLst/>
              </a:prstGeom>
            </p:spPr>
            <p:txBody>
              <a:bodyPr wrap="square">
                <a:spAutoFit/>
              </a:bodyPr>
              <a:lstStyle/>
              <a:p>
                <a:pPr algn="just"/>
                <a:r>
                  <a:rPr lang="en-US" altLang="zh-CN" sz="2800" b="1" dirty="0">
                    <a:solidFill>
                      <a:srgbClr val="000000"/>
                    </a:solidFill>
                    <a:latin typeface="楷体" panose="02010609060101010101" pitchFamily="49" charset="-122"/>
                    <a:ea typeface="楷体" panose="02010609060101010101" pitchFamily="49" charset="-122"/>
                  </a:rPr>
                  <a:t>INL</a:t>
                </a:r>
                <a:r>
                  <a:rPr lang="zh-CN" altLang="en-US" sz="2800" b="1" dirty="0">
                    <a:solidFill>
                      <a:srgbClr val="000000"/>
                    </a:solidFill>
                    <a:latin typeface="楷体" panose="02010609060101010101" pitchFamily="49" charset="-122"/>
                    <a:ea typeface="楷体" panose="02010609060101010101" pitchFamily="49" charset="-122"/>
                  </a:rPr>
                  <a:t>的计算可以一系列</a:t>
                </a:r>
                <a:r>
                  <a:rPr lang="en-US" altLang="zh-CN" sz="2800" b="1" dirty="0">
                    <a:solidFill>
                      <a:srgbClr val="000000"/>
                    </a:solidFill>
                    <a:latin typeface="楷体" panose="02010609060101010101" pitchFamily="49" charset="-122"/>
                    <a:ea typeface="楷体" panose="02010609060101010101" pitchFamily="49" charset="-122"/>
                  </a:rPr>
                  <a:t>DNL</a:t>
                </a:r>
                <a:r>
                  <a:rPr lang="zh-CN" altLang="en-US" sz="2800" b="1" dirty="0">
                    <a:solidFill>
                      <a:srgbClr val="000000"/>
                    </a:solidFill>
                    <a:latin typeface="楷体" panose="02010609060101010101" pitchFamily="49" charset="-122"/>
                    <a:ea typeface="楷体" panose="02010609060101010101" pitchFamily="49" charset="-122"/>
                  </a:rPr>
                  <a:t>的和来计算。第</a:t>
                </a:r>
                <a14:m>
                  <m:oMath xmlns:m="http://schemas.openxmlformats.org/officeDocument/2006/math">
                    <m:r>
                      <a:rPr lang="en-US" altLang="zh-CN" sz="2800" b="1" i="1" dirty="0" smtClean="0">
                        <a:solidFill>
                          <a:srgbClr val="000000"/>
                        </a:solidFill>
                        <a:latin typeface="Cambria Math" panose="02040503050406030204" pitchFamily="18" charset="0"/>
                        <a:ea typeface="楷体" panose="02010609060101010101" pitchFamily="49" charset="-122"/>
                      </a:rPr>
                      <m:t>𝒊</m:t>
                    </m:r>
                  </m:oMath>
                </a14:m>
                <a:r>
                  <a:rPr lang="zh-CN" altLang="en-US" sz="2800" b="1" dirty="0">
                    <a:solidFill>
                      <a:srgbClr val="000000"/>
                    </a:solidFill>
                    <a:latin typeface="楷体" panose="02010609060101010101" pitchFamily="49" charset="-122"/>
                    <a:ea typeface="楷体" panose="02010609060101010101" pitchFamily="49" charset="-122"/>
                  </a:rPr>
                  <a:t>个</a:t>
                </a:r>
                <a:r>
                  <a:rPr lang="en-US" altLang="zh-CN" sz="2800" b="1" dirty="0">
                    <a:solidFill>
                      <a:srgbClr val="000000"/>
                    </a:solidFill>
                    <a:latin typeface="楷体" panose="02010609060101010101" pitchFamily="49" charset="-122"/>
                    <a:ea typeface="楷体" panose="02010609060101010101" pitchFamily="49" charset="-122"/>
                  </a:rPr>
                  <a:t>INL</a:t>
                </a:r>
                <a:r>
                  <a:rPr lang="zh-CN" altLang="en-US" sz="2800" b="1" dirty="0">
                    <a:solidFill>
                      <a:srgbClr val="000000"/>
                    </a:solidFill>
                    <a:latin typeface="楷体" panose="02010609060101010101" pitchFamily="49" charset="-122"/>
                    <a:ea typeface="楷体" panose="02010609060101010101" pitchFamily="49" charset="-122"/>
                  </a:rPr>
                  <a:t>值等于前</a:t>
                </a:r>
                <a14:m>
                  <m:oMath xmlns:m="http://schemas.openxmlformats.org/officeDocument/2006/math">
                    <m:r>
                      <a:rPr lang="en-US" altLang="zh-CN" sz="2800" b="1" i="1" dirty="0">
                        <a:solidFill>
                          <a:srgbClr val="000000"/>
                        </a:solidFill>
                        <a:latin typeface="Cambria Math" panose="02040503050406030204" pitchFamily="18" charset="0"/>
                        <a:ea typeface="楷体" panose="02010609060101010101" pitchFamily="49" charset="-122"/>
                      </a:rPr>
                      <m:t>𝒊</m:t>
                    </m:r>
                  </m:oMath>
                </a14:m>
                <a:r>
                  <a:rPr lang="zh-CN" altLang="en-US" sz="2800" b="1" dirty="0">
                    <a:solidFill>
                      <a:srgbClr val="000000"/>
                    </a:solidFill>
                    <a:latin typeface="楷体" panose="02010609060101010101" pitchFamily="49" charset="-122"/>
                    <a:ea typeface="楷体" panose="02010609060101010101" pitchFamily="49" charset="-122"/>
                  </a:rPr>
                  <a:t>个</a:t>
                </a:r>
                <a:r>
                  <a:rPr lang="en-US" altLang="zh-CN" sz="2800" b="1" dirty="0">
                    <a:solidFill>
                      <a:srgbClr val="000000"/>
                    </a:solidFill>
                    <a:latin typeface="楷体" panose="02010609060101010101" pitchFamily="49" charset="-122"/>
                    <a:ea typeface="楷体" panose="02010609060101010101" pitchFamily="49" charset="-122"/>
                  </a:rPr>
                  <a:t>DNL</a:t>
                </a:r>
                <a:r>
                  <a:rPr lang="zh-CN" altLang="en-US" sz="2800" b="1" dirty="0">
                    <a:solidFill>
                      <a:srgbClr val="000000"/>
                    </a:solidFill>
                    <a:latin typeface="楷体" panose="02010609060101010101" pitchFamily="49" charset="-122"/>
                    <a:ea typeface="楷体" panose="02010609060101010101" pitchFamily="49" charset="-122"/>
                  </a:rPr>
                  <a:t>的和加上一个常数得到</a:t>
                </a:r>
                <a:r>
                  <a:rPr lang="en-US" altLang="zh-CN" sz="2800" b="1" dirty="0">
                    <a:solidFill>
                      <a:srgbClr val="000000"/>
                    </a:solidFill>
                    <a:latin typeface="楷体" panose="02010609060101010101" pitchFamily="49" charset="-122"/>
                    <a:ea typeface="楷体" panose="02010609060101010101" pitchFamily="49" charset="-122"/>
                  </a:rPr>
                  <a:t>:</a:t>
                </a:r>
                <a:endParaRPr lang="zh-CN" altLang="en-US" sz="2800" b="1" dirty="0">
                  <a:solidFill>
                    <a:srgbClr val="000000"/>
                  </a:solidFill>
                  <a:latin typeface="楷体" panose="02010609060101010101" pitchFamily="49" charset="-122"/>
                  <a:ea typeface="楷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755576" y="854075"/>
                <a:ext cx="7524328" cy="954107"/>
              </a:xfrm>
              <a:prstGeom prst="rect">
                <a:avLst/>
              </a:prstGeom>
              <a:blipFill>
                <a:blip r:embed="rId3"/>
                <a:stretch>
                  <a:fillRect l="-1702" t="-7643" r="-1621" b="-15287"/>
                </a:stretch>
              </a:blipFill>
            </p:spPr>
            <p:txBody>
              <a:bodyPr/>
              <a:lstStyle/>
              <a:p>
                <a:r>
                  <a:rPr lang="zh-CN" altLang="en-US">
                    <a:noFill/>
                  </a:rPr>
                  <a:t> </a:t>
                </a:r>
              </a:p>
            </p:txBody>
          </p:sp>
        </mc:Fallback>
      </mc:AlternateContent>
      <p:sp>
        <p:nvSpPr>
          <p:cNvPr id="20" name="矩形 19"/>
          <p:cNvSpPr/>
          <p:nvPr/>
        </p:nvSpPr>
        <p:spPr>
          <a:xfrm>
            <a:off x="755576" y="5480705"/>
            <a:ext cx="7488832" cy="523220"/>
          </a:xfrm>
          <a:prstGeom prst="rect">
            <a:avLst/>
          </a:prstGeom>
        </p:spPr>
        <p:txBody>
          <a:bodyPr wrap="square">
            <a:spAutoFit/>
          </a:bodyPr>
          <a:lstStyle/>
          <a:p>
            <a:r>
              <a:rPr lang="zh-CN" altLang="en-US" sz="2800" b="1" dirty="0">
                <a:solidFill>
                  <a:srgbClr val="000000"/>
                </a:solidFill>
                <a:latin typeface="楷体" panose="02010609060101010101" pitchFamily="49" charset="-122"/>
                <a:ea typeface="楷体" panose="02010609060101010101" pitchFamily="49" charset="-122"/>
              </a:rPr>
              <a:t>相应的，</a:t>
            </a:r>
            <a:r>
              <a:rPr lang="en-US" altLang="zh-CN" sz="2800" b="1" dirty="0">
                <a:solidFill>
                  <a:srgbClr val="000000"/>
                </a:solidFill>
                <a:latin typeface="楷体" panose="02010609060101010101" pitchFamily="49" charset="-122"/>
                <a:ea typeface="楷体" panose="02010609060101010101" pitchFamily="49" charset="-122"/>
              </a:rPr>
              <a:t>DNL</a:t>
            </a:r>
            <a:r>
              <a:rPr lang="zh-CN" altLang="en-US" sz="2800" b="1" dirty="0">
                <a:solidFill>
                  <a:srgbClr val="000000"/>
                </a:solidFill>
                <a:latin typeface="楷体" panose="02010609060101010101" pitchFamily="49" charset="-122"/>
                <a:ea typeface="楷体" panose="02010609060101010101" pitchFamily="49" charset="-122"/>
              </a:rPr>
              <a:t>也可以通过</a:t>
            </a:r>
            <a:r>
              <a:rPr lang="en-US" altLang="zh-CN" sz="2800" b="1" dirty="0">
                <a:solidFill>
                  <a:srgbClr val="000000"/>
                </a:solidFill>
                <a:latin typeface="楷体" panose="02010609060101010101" pitchFamily="49" charset="-122"/>
                <a:ea typeface="楷体" panose="02010609060101010101" pitchFamily="49" charset="-122"/>
              </a:rPr>
              <a:t>INL</a:t>
            </a:r>
            <a:r>
              <a:rPr lang="zh-CN" altLang="en-US" sz="2800" b="1" dirty="0">
                <a:solidFill>
                  <a:srgbClr val="000000"/>
                </a:solidFill>
                <a:latin typeface="楷体" panose="02010609060101010101" pitchFamily="49" charset="-122"/>
                <a:ea typeface="楷体" panose="02010609060101010101" pitchFamily="49" charset="-122"/>
              </a:rPr>
              <a:t>的一阶导数求得：</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079A35E-3F51-4190-9F73-91BC2F53425B}"/>
                  </a:ext>
                </a:extLst>
              </p:cNvPr>
              <p:cNvSpPr txBox="1"/>
              <p:nvPr/>
            </p:nvSpPr>
            <p:spPr>
              <a:xfrm>
                <a:off x="1475656" y="1851806"/>
                <a:ext cx="4752528" cy="10485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𝑰𝑵𝑳</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𝒊</m:t>
                          </m:r>
                        </m:e>
                      </m:d>
                      <m:r>
                        <a:rPr lang="en-US" altLang="zh-CN" sz="2400" b="1" i="1" smtClean="0">
                          <a:latin typeface="Cambria Math" panose="02040503050406030204" pitchFamily="18" charset="0"/>
                        </a:rPr>
                        <m:t>=</m:t>
                      </m:r>
                      <m:nary>
                        <m:naryPr>
                          <m:chr m:val="∑"/>
                          <m:ctrlPr>
                            <a:rPr lang="en-US" altLang="zh-CN" sz="2400" b="1" i="1" smtClean="0">
                              <a:latin typeface="Cambria Math" panose="02040503050406030204" pitchFamily="18" charset="0"/>
                            </a:rPr>
                          </m:ctrlPr>
                        </m:naryPr>
                        <m:sub>
                          <m:r>
                            <m:rPr>
                              <m:brk m:alnAt="23"/>
                            </m:rP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sub>
                        <m:sup>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p>
                        <m:e>
                          <m:r>
                            <a:rPr lang="en-US" altLang="zh-CN" sz="2400" b="1" i="1" smtClean="0">
                              <a:latin typeface="Cambria Math" panose="02040503050406030204" pitchFamily="18" charset="0"/>
                            </a:rPr>
                            <m:t>𝑫𝑵𝑳</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𝒌</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𝑪</m:t>
                          </m:r>
                        </m:e>
                      </m:nary>
                    </m:oMath>
                  </m:oMathPara>
                </a14:m>
                <a:endParaRPr lang="zh-CN" altLang="en-US" sz="2400" b="1" dirty="0"/>
              </a:p>
            </p:txBody>
          </p:sp>
        </mc:Choice>
        <mc:Fallback xmlns="">
          <p:sp>
            <p:nvSpPr>
              <p:cNvPr id="12" name="文本框 11">
                <a:extLst>
                  <a:ext uri="{FF2B5EF4-FFF2-40B4-BE49-F238E27FC236}">
                    <a16:creationId xmlns:a16="http://schemas.microsoft.com/office/drawing/2014/main" id="{4079A35E-3F51-4190-9F73-91BC2F53425B}"/>
                  </a:ext>
                </a:extLst>
              </p:cNvPr>
              <p:cNvSpPr txBox="1">
                <a:spLocks noRot="1" noChangeAspect="1" noMove="1" noResize="1" noEditPoints="1" noAdjustHandles="1" noChangeArrowheads="1" noChangeShapeType="1" noTextEdit="1"/>
              </p:cNvSpPr>
              <p:nvPr/>
            </p:nvSpPr>
            <p:spPr>
              <a:xfrm>
                <a:off x="1475656" y="1851806"/>
                <a:ext cx="4752528" cy="1048557"/>
              </a:xfrm>
              <a:prstGeom prst="rect">
                <a:avLst/>
              </a:prstGeom>
              <a:blipFill>
                <a:blip r:embed="rId4"/>
                <a:stretch>
                  <a:fillRect/>
                </a:stretch>
              </a:blipFill>
            </p:spPr>
            <p:txBody>
              <a:bodyPr/>
              <a:lstStyle/>
              <a:p>
                <a:r>
                  <a:rPr lang="zh-CN" altLang="en-US">
                    <a:noFill/>
                  </a:rPr>
                  <a:t> </a:t>
                </a:r>
              </a:p>
            </p:txBody>
          </p:sp>
        </mc:Fallback>
      </mc:AlternateContent>
      <p:graphicFrame>
        <p:nvGraphicFramePr>
          <p:cNvPr id="13" name="对象 12">
            <a:extLst>
              <a:ext uri="{FF2B5EF4-FFF2-40B4-BE49-F238E27FC236}">
                <a16:creationId xmlns:a16="http://schemas.microsoft.com/office/drawing/2014/main" id="{EE00F60E-AC5C-475D-B7EF-E46042DC2DDB}"/>
              </a:ext>
            </a:extLst>
          </p:cNvPr>
          <p:cNvGraphicFramePr>
            <a:graphicFrameLocks noChangeAspect="1"/>
          </p:cNvGraphicFramePr>
          <p:nvPr>
            <p:extLst>
              <p:ext uri="{D42A27DB-BD31-4B8C-83A1-F6EECF244321}">
                <p14:modId xmlns:p14="http://schemas.microsoft.com/office/powerpoint/2010/main" val="2977555387"/>
              </p:ext>
            </p:extLst>
          </p:nvPr>
        </p:nvGraphicFramePr>
        <p:xfrm>
          <a:off x="1600717" y="3140968"/>
          <a:ext cx="5834046" cy="2099132"/>
        </p:xfrm>
        <a:graphic>
          <a:graphicData uri="http://schemas.openxmlformats.org/presentationml/2006/ole">
            <mc:AlternateContent xmlns:mc="http://schemas.openxmlformats.org/markup-compatibility/2006">
              <mc:Choice xmlns:v="urn:schemas-microsoft-com:vml" Requires="v">
                <p:oleObj spid="_x0000_s110144" name="Equation" r:id="rId5" imgW="3746160" imgH="1143000" progId="Equation.DSMT4">
                  <p:embed/>
                </p:oleObj>
              </mc:Choice>
              <mc:Fallback>
                <p:oleObj name="Equation" r:id="rId5" imgW="3746160" imgH="1143000" progId="Equation.DSMT4">
                  <p:embed/>
                  <p:pic>
                    <p:nvPicPr>
                      <p:cNvPr id="11" name="对象 10"/>
                      <p:cNvPicPr>
                        <a:picLocks noChangeAspect="1" noChangeArrowheads="1"/>
                      </p:cNvPicPr>
                      <p:nvPr/>
                    </p:nvPicPr>
                    <p:blipFill>
                      <a:blip r:embed="rId6"/>
                      <a:srcRect/>
                      <a:stretch>
                        <a:fillRect/>
                      </a:stretch>
                    </p:blipFill>
                    <p:spPr bwMode="auto">
                      <a:xfrm>
                        <a:off x="1600717" y="3140968"/>
                        <a:ext cx="5834046" cy="2099132"/>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37A01591-BBA3-4B33-A5EC-35E1899D6455}"/>
              </a:ext>
            </a:extLst>
          </p:cNvPr>
          <p:cNvGraphicFramePr>
            <a:graphicFrameLocks noChangeAspect="1"/>
          </p:cNvGraphicFramePr>
          <p:nvPr>
            <p:extLst>
              <p:ext uri="{D42A27DB-BD31-4B8C-83A1-F6EECF244321}">
                <p14:modId xmlns:p14="http://schemas.microsoft.com/office/powerpoint/2010/main" val="3318094797"/>
              </p:ext>
            </p:extLst>
          </p:nvPr>
        </p:nvGraphicFramePr>
        <p:xfrm>
          <a:off x="2263552" y="6309320"/>
          <a:ext cx="4225229" cy="432048"/>
        </p:xfrm>
        <a:graphic>
          <a:graphicData uri="http://schemas.openxmlformats.org/presentationml/2006/ole">
            <mc:AlternateContent xmlns:mc="http://schemas.openxmlformats.org/markup-compatibility/2006">
              <mc:Choice xmlns:v="urn:schemas-microsoft-com:vml" Requires="v">
                <p:oleObj spid="_x0000_s110145" name="Equation" r:id="rId7" imgW="2324100" imgH="228600" progId="Equation.DSMT4">
                  <p:embed/>
                </p:oleObj>
              </mc:Choice>
              <mc:Fallback>
                <p:oleObj name="Equation" r:id="rId7" imgW="2324100" imgH="228600" progId="Equation.DSMT4">
                  <p:embed/>
                  <p:pic>
                    <p:nvPicPr>
                      <p:cNvPr id="22" name="对象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3552" y="6309320"/>
                        <a:ext cx="4225229" cy="432048"/>
                      </a:xfrm>
                      <a:prstGeom prst="rect">
                        <a:avLst/>
                      </a:prstGeom>
                      <a:noFill/>
                    </p:spPr>
                  </p:pic>
                </p:oleObj>
              </mc:Fallback>
            </mc:AlternateContent>
          </a:graphicData>
        </a:graphic>
      </p:graphicFrame>
    </p:spTree>
  </p:cSld>
  <p:clrMapOvr>
    <a:masterClrMapping/>
  </p:clrMapOvr>
  <p:transition spd="slow">
    <p:zo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bwMode="auto">
          <a:xfrm>
            <a:off x="414592" y="1484784"/>
            <a:ext cx="8518626" cy="1386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spcBef>
                <a:spcPct val="0"/>
              </a:spcBef>
              <a:buClrTx/>
              <a:buSzTx/>
              <a:buNone/>
            </a:pPr>
            <a:r>
              <a:rPr lang="zh-CN" altLang="en-US" kern="0" dirty="0">
                <a:solidFill>
                  <a:srgbClr val="FF0000"/>
                </a:solidFill>
                <a:ea typeface="宋体" panose="02010600030101010101" pitchFamily="2" charset="-122"/>
              </a:rPr>
              <a:t>部分转换曲线</a:t>
            </a:r>
            <a:r>
              <a:rPr lang="en-US" altLang="zh-CN" kern="0" dirty="0" err="1">
                <a:solidFill>
                  <a:srgbClr val="FF0000"/>
                </a:solidFill>
                <a:ea typeface="宋体" panose="02010600030101010101" pitchFamily="2" charset="-122"/>
              </a:rPr>
              <a:t>:</a:t>
            </a:r>
            <a:r>
              <a:rPr lang="zh-CN" altLang="en-US" sz="2400" dirty="0">
                <a:sym typeface="+mn-ea"/>
              </a:rPr>
              <a:t>消费者或者系统工程师只要求部分</a:t>
            </a:r>
            <a:r>
              <a:rPr lang="en-US" altLang="zh-CN" sz="2400" dirty="0">
                <a:sym typeface="+mn-ea"/>
              </a:rPr>
              <a:t>DAC</a:t>
            </a:r>
            <a:r>
              <a:rPr lang="zh-CN" altLang="en-US" sz="2400" dirty="0">
                <a:sym typeface="+mn-ea"/>
              </a:rPr>
              <a:t>和</a:t>
            </a:r>
            <a:r>
              <a:rPr lang="en-US" altLang="zh-CN" sz="2400" dirty="0">
                <a:sym typeface="+mn-ea"/>
              </a:rPr>
              <a:t>ADC</a:t>
            </a:r>
            <a:r>
              <a:rPr lang="zh-CN" altLang="en-US" sz="2400" dirty="0">
                <a:sym typeface="+mn-ea"/>
              </a:rPr>
              <a:t>转换曲线满足特定要求。</a:t>
            </a:r>
            <a:endParaRPr lang="en-US" altLang="zh-CN" dirty="0"/>
          </a:p>
        </p:txBody>
      </p:sp>
      <p:sp>
        <p:nvSpPr>
          <p:cNvPr id="3" name="矩形 2"/>
          <p:cNvSpPr/>
          <p:nvPr/>
        </p:nvSpPr>
        <p:spPr>
          <a:xfrm>
            <a:off x="296482" y="2525018"/>
            <a:ext cx="8412912" cy="2306955"/>
          </a:xfrm>
          <a:prstGeom prst="rect">
            <a:avLst/>
          </a:prstGeom>
        </p:spPr>
        <p:txBody>
          <a:bodyPr wrap="square">
            <a:spAutoFit/>
          </a:bodyPr>
          <a:lstStyle/>
          <a:p>
            <a:pPr algn="just"/>
            <a:r>
              <a:rPr lang="zh-CN" altLang="en-US" sz="2400" b="1" dirty="0">
                <a:solidFill>
                  <a:srgbClr val="7030A0"/>
                </a:solidFill>
                <a:latin typeface="+mn-lt"/>
                <a:ea typeface="+mn-ea"/>
                <a:sym typeface="+mn-ea"/>
              </a:rPr>
              <a:t>例如：某个</a:t>
            </a:r>
            <a:r>
              <a:rPr lang="en-US" altLang="zh-CN" sz="2400" b="1" dirty="0">
                <a:solidFill>
                  <a:srgbClr val="7030A0"/>
                </a:solidFill>
                <a:latin typeface="+mn-lt"/>
                <a:ea typeface="+mn-ea"/>
                <a:sym typeface="+mn-ea"/>
              </a:rPr>
              <a:t>DAC</a:t>
            </a:r>
            <a:r>
              <a:rPr lang="zh-CN" altLang="en-US" sz="2400" b="1" dirty="0">
                <a:solidFill>
                  <a:srgbClr val="7030A0"/>
                </a:solidFill>
                <a:latin typeface="+mn-lt"/>
                <a:ea typeface="+mn-ea"/>
                <a:sym typeface="+mn-ea"/>
              </a:rPr>
              <a:t>也许要求将</a:t>
            </a:r>
            <a:r>
              <a:rPr lang="en-US" altLang="zh-CN" sz="2400" b="1" dirty="0">
                <a:solidFill>
                  <a:srgbClr val="7030A0"/>
                </a:solidFill>
                <a:latin typeface="+mn-lt"/>
                <a:ea typeface="+mn-ea"/>
                <a:sym typeface="+mn-ea"/>
              </a:rPr>
              <a:t>VFS-</a:t>
            </a:r>
            <a:r>
              <a:rPr lang="zh-CN" altLang="en-US" sz="2400" b="1" dirty="0">
                <a:solidFill>
                  <a:srgbClr val="7030A0"/>
                </a:solidFill>
                <a:latin typeface="+mn-lt"/>
                <a:ea typeface="+mn-ea"/>
                <a:sym typeface="+mn-ea"/>
              </a:rPr>
              <a:t>设计为</a:t>
            </a:r>
            <a:r>
              <a:rPr lang="en-US" altLang="zh-CN" sz="2400" b="1" dirty="0">
                <a:solidFill>
                  <a:srgbClr val="7030A0"/>
                </a:solidFill>
                <a:latin typeface="+mn-lt"/>
                <a:ea typeface="+mn-ea"/>
                <a:sym typeface="+mn-ea"/>
              </a:rPr>
              <a:t>0</a:t>
            </a:r>
            <a:r>
              <a:rPr lang="zh-CN" altLang="en-US" sz="2400" b="1" dirty="0">
                <a:solidFill>
                  <a:srgbClr val="7030A0"/>
                </a:solidFill>
                <a:latin typeface="+mn-lt"/>
                <a:ea typeface="+mn-ea"/>
                <a:sym typeface="+mn-ea"/>
              </a:rPr>
              <a:t>，然而模拟电路的限幅作用，当</a:t>
            </a:r>
            <a:r>
              <a:rPr lang="en-US" altLang="zh-CN" sz="2400" b="1" dirty="0">
                <a:solidFill>
                  <a:srgbClr val="7030A0"/>
                </a:solidFill>
                <a:latin typeface="+mn-lt"/>
                <a:ea typeface="+mn-ea"/>
                <a:sym typeface="+mn-ea"/>
              </a:rPr>
              <a:t>DAC</a:t>
            </a:r>
            <a:r>
              <a:rPr lang="zh-CN" altLang="en-US" sz="2400" b="1" dirty="0">
                <a:solidFill>
                  <a:srgbClr val="7030A0"/>
                </a:solidFill>
                <a:latin typeface="+mn-lt"/>
                <a:ea typeface="+mn-ea"/>
                <a:sym typeface="+mn-ea"/>
              </a:rPr>
              <a:t>输出信号接近地时，</a:t>
            </a:r>
            <a:r>
              <a:rPr lang="en-US" altLang="zh-CN" sz="2400" b="1" dirty="0">
                <a:solidFill>
                  <a:srgbClr val="7030A0"/>
                </a:solidFill>
                <a:latin typeface="+mn-lt"/>
                <a:ea typeface="+mn-ea"/>
                <a:sym typeface="+mn-ea"/>
              </a:rPr>
              <a:t>DAC</a:t>
            </a:r>
            <a:r>
              <a:rPr lang="zh-CN" altLang="en-US" sz="2400" b="1" dirty="0">
                <a:solidFill>
                  <a:srgbClr val="7030A0"/>
                </a:solidFill>
                <a:latin typeface="+mn-lt"/>
                <a:ea typeface="+mn-ea"/>
                <a:sym typeface="+mn-ea"/>
              </a:rPr>
              <a:t>输出电压也许会限制到</a:t>
            </a:r>
            <a:r>
              <a:rPr lang="en-US" altLang="zh-CN" sz="2400" b="1" dirty="0">
                <a:solidFill>
                  <a:srgbClr val="7030A0"/>
                </a:solidFill>
                <a:latin typeface="+mn-lt"/>
                <a:ea typeface="+mn-ea"/>
                <a:sym typeface="+mn-ea"/>
              </a:rPr>
              <a:t>100mV</a:t>
            </a:r>
            <a:r>
              <a:rPr lang="zh-CN" altLang="en-US" sz="2400" b="1" dirty="0">
                <a:solidFill>
                  <a:srgbClr val="7030A0"/>
                </a:solidFill>
                <a:latin typeface="+mn-lt"/>
                <a:ea typeface="+mn-ea"/>
                <a:sym typeface="+mn-ea"/>
              </a:rPr>
              <a:t>。如果</a:t>
            </a:r>
            <a:r>
              <a:rPr lang="en-US" altLang="zh-CN" sz="2400" b="1" dirty="0">
                <a:solidFill>
                  <a:srgbClr val="7030A0"/>
                </a:solidFill>
                <a:latin typeface="+mn-lt"/>
                <a:ea typeface="+mn-ea"/>
                <a:sym typeface="+mn-ea"/>
              </a:rPr>
              <a:t>DAC</a:t>
            </a:r>
            <a:r>
              <a:rPr lang="zh-CN" altLang="en-US" sz="2400" b="1" dirty="0">
                <a:solidFill>
                  <a:srgbClr val="7030A0"/>
                </a:solidFill>
                <a:latin typeface="+mn-lt"/>
                <a:ea typeface="+mn-ea"/>
                <a:sym typeface="+mn-ea"/>
              </a:rPr>
              <a:t>设计的是用来执行从不需要电压低于</a:t>
            </a:r>
            <a:r>
              <a:rPr lang="en-US" altLang="zh-CN" sz="2400" b="1" dirty="0">
                <a:solidFill>
                  <a:srgbClr val="7030A0"/>
                </a:solidFill>
                <a:latin typeface="+mn-lt"/>
                <a:ea typeface="+mn-ea"/>
                <a:sym typeface="+mn-ea"/>
              </a:rPr>
              <a:t>100mV</a:t>
            </a:r>
            <a:r>
              <a:rPr lang="zh-CN" altLang="en-US" sz="2400" b="1" dirty="0">
                <a:solidFill>
                  <a:srgbClr val="7030A0"/>
                </a:solidFill>
                <a:latin typeface="+mn-lt"/>
                <a:ea typeface="+mn-ea"/>
                <a:sym typeface="+mn-ea"/>
              </a:rPr>
              <a:t>的功能时，消费者也许不会关注电压限制。此时，低于</a:t>
            </a:r>
            <a:r>
              <a:rPr lang="en-US" altLang="zh-CN" sz="2400" b="1" dirty="0">
                <a:solidFill>
                  <a:srgbClr val="7030A0"/>
                </a:solidFill>
                <a:latin typeface="+mn-lt"/>
                <a:ea typeface="+mn-ea"/>
                <a:sym typeface="+mn-ea"/>
              </a:rPr>
              <a:t>100mV</a:t>
            </a:r>
            <a:r>
              <a:rPr lang="zh-CN" altLang="en-US" sz="2400" b="1" dirty="0">
                <a:solidFill>
                  <a:srgbClr val="7030A0"/>
                </a:solidFill>
                <a:latin typeface="+mn-lt"/>
                <a:ea typeface="+mn-ea"/>
                <a:sym typeface="+mn-ea"/>
              </a:rPr>
              <a:t>的编码将被排除零点偏移、增益、</a:t>
            </a:r>
            <a:r>
              <a:rPr lang="en-US" altLang="zh-CN" sz="2400" b="1" dirty="0">
                <a:solidFill>
                  <a:srgbClr val="7030A0"/>
                </a:solidFill>
                <a:latin typeface="+mn-lt"/>
                <a:ea typeface="+mn-ea"/>
                <a:sym typeface="+mn-ea"/>
              </a:rPr>
              <a:t>INL</a:t>
            </a:r>
            <a:r>
              <a:rPr lang="zh-CN" altLang="en-US" sz="2400" b="1" dirty="0">
                <a:solidFill>
                  <a:srgbClr val="7030A0"/>
                </a:solidFill>
                <a:latin typeface="+mn-lt"/>
                <a:ea typeface="+mn-ea"/>
                <a:sym typeface="+mn-ea"/>
              </a:rPr>
              <a:t>和</a:t>
            </a:r>
            <a:r>
              <a:rPr lang="en-US" altLang="zh-CN" sz="2400" b="1" dirty="0">
                <a:solidFill>
                  <a:srgbClr val="7030A0"/>
                </a:solidFill>
                <a:latin typeface="+mn-lt"/>
                <a:ea typeface="+mn-ea"/>
                <a:sym typeface="+mn-ea"/>
              </a:rPr>
              <a:t>DNL</a:t>
            </a:r>
            <a:r>
              <a:rPr lang="zh-CN" altLang="en-US" sz="2400" b="1" dirty="0">
                <a:solidFill>
                  <a:srgbClr val="7030A0"/>
                </a:solidFill>
                <a:latin typeface="+mn-lt"/>
                <a:ea typeface="+mn-ea"/>
                <a:sym typeface="+mn-ea"/>
              </a:rPr>
              <a:t>的要求之外，测试工程师必将不会考虑这些点。</a:t>
            </a:r>
            <a:endParaRPr lang="zh-CN" altLang="en-US" sz="2400" b="1" dirty="0">
              <a:solidFill>
                <a:srgbClr val="083CB0"/>
              </a:solidFill>
              <a:latin typeface="+mn-lt"/>
              <a:ea typeface="+mn-ea"/>
            </a:endParaRPr>
          </a:p>
        </p:txBody>
      </p:sp>
      <p:sp>
        <p:nvSpPr>
          <p:cNvPr id="6" name="标题 1"/>
          <p:cNvSpPr txBox="1"/>
          <p:nvPr/>
        </p:nvSpPr>
        <p:spPr bwMode="auto">
          <a:xfrm>
            <a:off x="2735232" y="-213"/>
            <a:ext cx="609290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4.3</a:t>
            </a:r>
            <a:r>
              <a:rPr lang="en-US" altLang="zh-CN"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的</a:t>
            </a:r>
            <a:r>
              <a:rPr lang="en-US" altLang="zh-CN" sz="3200" dirty="0">
                <a:solidFill>
                  <a:srgbClr val="990000"/>
                </a:solidFill>
                <a:latin typeface="Comic Sans MS" panose="030F0702030302020204" pitchFamily="66" charset="0"/>
                <a:ea typeface="隶书" panose="02010509060101010101" pitchFamily="49" charset="-122"/>
                <a:sym typeface="+mn-ea"/>
              </a:rPr>
              <a:t>DC</a:t>
            </a:r>
            <a:r>
              <a:rPr lang="zh-CN" altLang="en-US" sz="3200" dirty="0">
                <a:solidFill>
                  <a:srgbClr val="990000"/>
                </a:solidFill>
                <a:latin typeface="Comic Sans MS" panose="030F0702030302020204" pitchFamily="66" charset="0"/>
                <a:ea typeface="隶书" panose="02010509060101010101" pitchFamily="49" charset="-122"/>
                <a:sym typeface="+mn-ea"/>
              </a:rPr>
              <a:t>和转换特性测试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2519363" y="111884"/>
            <a:ext cx="6624637" cy="854075"/>
          </a:xfrm>
        </p:spPr>
        <p:txBody>
          <a:bodyPr anchor="ctr"/>
          <a:lstStyle/>
          <a:p>
            <a:pPr marL="342900" indent="-342900" algn="ctr"/>
            <a:r>
              <a:rPr lang="en-US" altLang="zh-CN" sz="3200" dirty="0">
                <a:solidFill>
                  <a:srgbClr val="990000"/>
                </a:solidFill>
                <a:latin typeface="Comic Sans MS" panose="030F0702030302020204" pitchFamily="66" charset="0"/>
                <a:ea typeface="隶书" panose="02010509060101010101" pitchFamily="49" charset="-122"/>
              </a:rPr>
              <a:t>4.4 </a:t>
            </a:r>
            <a:r>
              <a:rPr lang="en-US" sz="3200" dirty="0">
                <a:solidFill>
                  <a:srgbClr val="990000"/>
                </a:solidFill>
                <a:latin typeface="Comic Sans MS" panose="030F0702030302020204" pitchFamily="66" charset="0"/>
                <a:ea typeface="隶书" panose="02010509060101010101" pitchFamily="49" charset="-122"/>
              </a:rPr>
              <a:t>DAC</a:t>
            </a:r>
            <a:r>
              <a:rPr lang="zh-CN" altLang="en-US" sz="3200" dirty="0">
                <a:solidFill>
                  <a:srgbClr val="990000"/>
                </a:solidFill>
                <a:latin typeface="Comic Sans MS" panose="030F0702030302020204" pitchFamily="66" charset="0"/>
                <a:ea typeface="隶书" panose="02010509060101010101" pitchFamily="49" charset="-122"/>
              </a:rPr>
              <a:t>动态特性测试</a:t>
            </a:r>
          </a:p>
        </p:txBody>
      </p:sp>
      <p:sp>
        <p:nvSpPr>
          <p:cNvPr id="3" name="内容占位符 2"/>
          <p:cNvSpPr txBox="1"/>
          <p:nvPr/>
        </p:nvSpPr>
        <p:spPr bwMode="auto">
          <a:xfrm>
            <a:off x="467544" y="1052736"/>
            <a:ext cx="8518626"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spcBef>
                <a:spcPct val="0"/>
              </a:spcBef>
              <a:buClrTx/>
              <a:buSzTx/>
              <a:buNone/>
            </a:pPr>
            <a:r>
              <a:rPr lang="zh-CN" altLang="en-US" kern="0" dirty="0">
                <a:solidFill>
                  <a:srgbClr val="FF0000"/>
                </a:solidFill>
                <a:ea typeface="宋体" panose="02010600030101010101" pitchFamily="2" charset="-122"/>
              </a:rPr>
              <a:t>转换时间</a:t>
            </a:r>
            <a:r>
              <a:rPr lang="en-US" altLang="zh-CN" kern="0" dirty="0">
                <a:solidFill>
                  <a:srgbClr val="FF0000"/>
                </a:solidFill>
                <a:ea typeface="宋体" panose="02010600030101010101" pitchFamily="2" charset="-122"/>
              </a:rPr>
              <a:t> (</a:t>
            </a:r>
            <a:r>
              <a:rPr lang="zh-CN" altLang="en-US" kern="0" dirty="0">
                <a:solidFill>
                  <a:srgbClr val="FF0000"/>
                </a:solidFill>
                <a:ea typeface="宋体" panose="02010600030101010101" pitchFamily="2" charset="-122"/>
              </a:rPr>
              <a:t>建立时间</a:t>
            </a:r>
            <a:r>
              <a:rPr lang="en-US" altLang="zh-CN" kern="0" dirty="0">
                <a:solidFill>
                  <a:srgbClr val="FF0000"/>
                </a:solidFill>
                <a:ea typeface="宋体" panose="02010600030101010101" pitchFamily="2" charset="-122"/>
              </a:rPr>
              <a:t>) :</a:t>
            </a:r>
            <a:r>
              <a:rPr lang="en-US" altLang="zh-CN" sz="2400" dirty="0"/>
              <a:t> </a:t>
            </a:r>
            <a:r>
              <a:rPr lang="zh-CN" altLang="en-US" sz="2400" dirty="0">
                <a:sym typeface="+mn-ea"/>
              </a:rPr>
              <a:t>在施加</a:t>
            </a:r>
            <a:r>
              <a:rPr lang="en-US" altLang="zh-CN" sz="2400" dirty="0">
                <a:sym typeface="+mn-ea"/>
              </a:rPr>
              <a:t>DAC</a:t>
            </a:r>
            <a:r>
              <a:rPr lang="zh-CN" altLang="en-US" sz="2400" dirty="0">
                <a:sym typeface="+mn-ea"/>
              </a:rPr>
              <a:t>输入编码时候，在允许误差范围内，</a:t>
            </a:r>
            <a:r>
              <a:rPr lang="en-US" altLang="zh-CN" sz="2400" dirty="0">
                <a:sym typeface="+mn-ea"/>
              </a:rPr>
              <a:t>DAC</a:t>
            </a:r>
            <a:r>
              <a:rPr lang="zh-CN" altLang="en-US" sz="2400" dirty="0">
                <a:sym typeface="+mn-ea"/>
              </a:rPr>
              <a:t>输出稳定到它的最终静态电平时所需的时间。</a:t>
            </a:r>
            <a:endParaRPr lang="en-US" altLang="zh-CN" dirty="0"/>
          </a:p>
        </p:txBody>
      </p:sp>
      <p:sp>
        <p:nvSpPr>
          <p:cNvPr id="2" name="矩形 1"/>
          <p:cNvSpPr/>
          <p:nvPr/>
        </p:nvSpPr>
        <p:spPr>
          <a:xfrm>
            <a:off x="1328505" y="5549081"/>
            <a:ext cx="7331002" cy="1198880"/>
          </a:xfrm>
          <a:prstGeom prst="rect">
            <a:avLst/>
          </a:prstGeom>
        </p:spPr>
        <p:txBody>
          <a:bodyPr wrap="square">
            <a:spAutoFit/>
          </a:bodyPr>
          <a:lstStyle/>
          <a:p>
            <a:r>
              <a:rPr lang="en-US" altLang="zh-CN" sz="2400" b="1" dirty="0">
                <a:solidFill>
                  <a:srgbClr val="000000"/>
                </a:solidFill>
                <a:latin typeface="楷体" panose="02010609060101010101" pitchFamily="49" charset="-122"/>
                <a:ea typeface="楷体" panose="02010609060101010101" pitchFamily="49" charset="-122"/>
                <a:sym typeface="+mn-ea"/>
              </a:rPr>
              <a:t> </a:t>
            </a:r>
            <a:r>
              <a:rPr lang="zh-CN" altLang="en-US" sz="2400" b="1" dirty="0">
                <a:solidFill>
                  <a:srgbClr val="000000"/>
                </a:solidFill>
                <a:latin typeface="楷体" panose="02010609060101010101" pitchFamily="49" charset="-122"/>
                <a:ea typeface="楷体" panose="02010609060101010101" pitchFamily="49" charset="-122"/>
                <a:sym typeface="+mn-ea"/>
              </a:rPr>
              <a:t>建立时间</a:t>
            </a:r>
            <a:r>
              <a:rPr lang="en-US" altLang="zh-CN" sz="2400" b="1" dirty="0">
                <a:solidFill>
                  <a:srgbClr val="000000"/>
                </a:solidFill>
                <a:latin typeface="楷体" panose="02010609060101010101" pitchFamily="49" charset="-122"/>
                <a:ea typeface="楷体" panose="02010609060101010101" pitchFamily="49" charset="-122"/>
                <a:sym typeface="+mn-ea"/>
              </a:rPr>
              <a:t>=1us </a:t>
            </a:r>
            <a:r>
              <a:rPr lang="zh-CN" altLang="en-US" sz="2400" b="1" dirty="0">
                <a:solidFill>
                  <a:srgbClr val="000000"/>
                </a:solidFill>
                <a:latin typeface="楷体" panose="02010609060101010101" pitchFamily="49" charset="-122"/>
                <a:ea typeface="楷体" panose="02010609060101010101" pitchFamily="49" charset="-122"/>
                <a:sym typeface="+mn-ea"/>
              </a:rPr>
              <a:t>误差容限：满量程的</a:t>
            </a:r>
            <a:r>
              <a:rPr lang="en-US" altLang="zh-CN" sz="2400" b="1" dirty="0">
                <a:solidFill>
                  <a:srgbClr val="000000"/>
                </a:solidFill>
                <a:latin typeface="楷体" panose="02010609060101010101" pitchFamily="49" charset="-122"/>
                <a:ea typeface="楷体" panose="02010609060101010101" pitchFamily="49" charset="-122"/>
                <a:sym typeface="+mn-ea"/>
              </a:rPr>
              <a:t>±1%</a:t>
            </a:r>
            <a:endParaRPr lang="zh-CN" altLang="en-US" sz="2400" b="1" dirty="0">
              <a:solidFill>
                <a:srgbClr val="000000"/>
              </a:solidFill>
              <a:latin typeface="楷体" panose="02010609060101010101" pitchFamily="49" charset="-122"/>
              <a:ea typeface="楷体" panose="02010609060101010101" pitchFamily="49" charset="-122"/>
            </a:endParaRPr>
          </a:p>
          <a:p>
            <a:r>
              <a:rPr lang="zh-CN" altLang="en-US" sz="2400" b="1" dirty="0">
                <a:solidFill>
                  <a:srgbClr val="000000"/>
                </a:solidFill>
                <a:latin typeface="楷体" panose="02010609060101010101" pitchFamily="49" charset="-122"/>
                <a:ea typeface="楷体" panose="02010609060101010101" pitchFamily="49" charset="-122"/>
                <a:sym typeface="+mn-ea"/>
              </a:rPr>
              <a:t> 建立时间</a:t>
            </a:r>
            <a:r>
              <a:rPr lang="en-US" altLang="zh-CN" sz="2400" b="1" dirty="0">
                <a:solidFill>
                  <a:srgbClr val="000000"/>
                </a:solidFill>
                <a:latin typeface="楷体" panose="02010609060101010101" pitchFamily="49" charset="-122"/>
                <a:ea typeface="楷体" panose="02010609060101010101" pitchFamily="49" charset="-122"/>
                <a:sym typeface="+mn-ea"/>
              </a:rPr>
              <a:t>=1us </a:t>
            </a:r>
            <a:r>
              <a:rPr lang="zh-CN" altLang="en-US" sz="2400" b="1" dirty="0">
                <a:solidFill>
                  <a:srgbClr val="000000"/>
                </a:solidFill>
                <a:latin typeface="楷体" panose="02010609060101010101" pitchFamily="49" charset="-122"/>
                <a:ea typeface="楷体" panose="02010609060101010101" pitchFamily="49" charset="-122"/>
                <a:sym typeface="+mn-ea"/>
              </a:rPr>
              <a:t>误差容限：最终值的</a:t>
            </a:r>
            <a:r>
              <a:rPr lang="en-US" altLang="zh-CN" sz="2400" b="1" dirty="0">
                <a:solidFill>
                  <a:srgbClr val="000000"/>
                </a:solidFill>
                <a:latin typeface="楷体" panose="02010609060101010101" pitchFamily="49" charset="-122"/>
                <a:ea typeface="楷体" panose="02010609060101010101" pitchFamily="49" charset="-122"/>
                <a:sym typeface="+mn-ea"/>
              </a:rPr>
              <a:t>±1%</a:t>
            </a:r>
            <a:endParaRPr lang="en-US" altLang="zh-CN" sz="2400" b="1" dirty="0">
              <a:solidFill>
                <a:srgbClr val="000000"/>
              </a:solidFill>
              <a:latin typeface="楷体" panose="02010609060101010101" pitchFamily="49" charset="-122"/>
              <a:ea typeface="楷体" panose="02010609060101010101" pitchFamily="49" charset="-122"/>
            </a:endParaRPr>
          </a:p>
          <a:p>
            <a:r>
              <a:rPr lang="zh-CN" altLang="en-US" sz="2400" b="1" dirty="0">
                <a:solidFill>
                  <a:srgbClr val="000000"/>
                </a:solidFill>
                <a:latin typeface="楷体" panose="02010609060101010101" pitchFamily="49" charset="-122"/>
                <a:ea typeface="楷体" panose="02010609060101010101" pitchFamily="49" charset="-122"/>
                <a:sym typeface="+mn-ea"/>
              </a:rPr>
              <a:t> 建立时间</a:t>
            </a:r>
            <a:r>
              <a:rPr lang="en-US" altLang="zh-CN" sz="2400" b="1" dirty="0">
                <a:solidFill>
                  <a:srgbClr val="000000"/>
                </a:solidFill>
                <a:latin typeface="楷体" panose="02010609060101010101" pitchFamily="49" charset="-122"/>
                <a:ea typeface="楷体" panose="02010609060101010101" pitchFamily="49" charset="-122"/>
                <a:sym typeface="+mn-ea"/>
              </a:rPr>
              <a:t>=1us </a:t>
            </a:r>
            <a:r>
              <a:rPr lang="zh-CN" altLang="en-US" sz="2400" b="1" dirty="0">
                <a:solidFill>
                  <a:srgbClr val="000000"/>
                </a:solidFill>
                <a:latin typeface="楷体" panose="02010609060101010101" pitchFamily="49" charset="-122"/>
                <a:ea typeface="楷体" panose="02010609060101010101" pitchFamily="49" charset="-122"/>
                <a:sym typeface="+mn-ea"/>
              </a:rPr>
              <a:t>误差容限：</a:t>
            </a:r>
            <a:r>
              <a:rPr lang="en-US" altLang="zh-CN" sz="2400" b="1" dirty="0">
                <a:solidFill>
                  <a:srgbClr val="000000"/>
                </a:solidFill>
                <a:latin typeface="楷体" panose="02010609060101010101" pitchFamily="49" charset="-122"/>
                <a:ea typeface="楷体" panose="02010609060101010101" pitchFamily="49" charset="-122"/>
                <a:sym typeface="+mn-ea"/>
              </a:rPr>
              <a:t>±1mV</a:t>
            </a:r>
            <a:endParaRPr lang="zh-CN" altLang="en-US" sz="2400" dirty="0">
              <a:latin typeface="Sitka Subheading" panose="02000505000000020004" pitchFamily="2" charset="0"/>
              <a:ea typeface="楷体" panose="02010609060101010101" pitchFamily="49" charset="-122"/>
            </a:endParaRPr>
          </a:p>
        </p:txBody>
      </p:sp>
      <p:pic>
        <p:nvPicPr>
          <p:cNvPr id="5" name="图片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37141" y="1924913"/>
            <a:ext cx="6178354" cy="3532852"/>
          </a:xfrm>
          <a:prstGeom prst="rect">
            <a:avLst/>
          </a:prstGeom>
        </p:spPr>
      </p:pic>
    </p:spTree>
  </p:cSld>
  <p:clrMapOvr>
    <a:masterClrMapping/>
  </p:clrMapOvr>
  <p:transition spd="slow">
    <p:zo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p:nvPr/>
        </p:nvSpPr>
        <p:spPr bwMode="auto">
          <a:xfrm>
            <a:off x="467544" y="1052736"/>
            <a:ext cx="8518626"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spcBef>
                <a:spcPct val="0"/>
              </a:spcBef>
              <a:buClrTx/>
              <a:buSzTx/>
              <a:buNone/>
            </a:pPr>
            <a:r>
              <a:rPr lang="zh-CN" altLang="en-US" kern="0" dirty="0">
                <a:solidFill>
                  <a:srgbClr val="FF0000"/>
                </a:solidFill>
                <a:ea typeface="宋体" panose="02010600030101010101" pitchFamily="2" charset="-122"/>
              </a:rPr>
              <a:t>过冲和欠冲</a:t>
            </a:r>
            <a:r>
              <a:rPr lang="en-US" altLang="zh-CN" kern="0" dirty="0" err="1">
                <a:solidFill>
                  <a:srgbClr val="FF0000"/>
                </a:solidFill>
                <a:ea typeface="宋体" panose="02010600030101010101" pitchFamily="2" charset="-122"/>
              </a:rPr>
              <a:t>:</a:t>
            </a:r>
            <a:r>
              <a:rPr lang="zh-CN" altLang="en-US" sz="2400" dirty="0">
                <a:sym typeface="+mn-ea"/>
              </a:rPr>
              <a:t>过冲和欠冲定义为电压变化的百分比或一个绝对电压，可以通过对建立时间测试时收集到的采样计算得到。</a:t>
            </a:r>
            <a:endParaRPr lang="zh-CN" altLang="en-US" sz="2400" b="1" dirty="0"/>
          </a:p>
          <a:p>
            <a:pPr marL="0" indent="0" algn="just">
              <a:spcBef>
                <a:spcPct val="0"/>
              </a:spcBef>
              <a:buClrTx/>
              <a:buSzTx/>
              <a:buNone/>
            </a:pPr>
            <a:endParaRPr lang="en-US" altLang="zh-CN" dirty="0"/>
          </a:p>
        </p:txBody>
      </p:sp>
      <p:sp>
        <p:nvSpPr>
          <p:cNvPr id="7" name="标题 1"/>
          <p:cNvSpPr txBox="1"/>
          <p:nvPr/>
        </p:nvSpPr>
        <p:spPr bwMode="auto">
          <a:xfrm>
            <a:off x="2519363" y="115985"/>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4.4 </a:t>
            </a:r>
            <a:r>
              <a:rPr lang="en-US"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动态特性测试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8" name="矩形 7"/>
          <p:cNvSpPr/>
          <p:nvPr/>
        </p:nvSpPr>
        <p:spPr>
          <a:xfrm>
            <a:off x="3395385" y="5303098"/>
            <a:ext cx="6858000" cy="368300"/>
          </a:xfrm>
          <a:prstGeom prst="rect">
            <a:avLst/>
          </a:prstGeom>
        </p:spPr>
        <p:txBody>
          <a:bodyPr wrap="square">
            <a:spAutoFit/>
          </a:bodyPr>
          <a:lstStyle/>
          <a:p>
            <a:r>
              <a:rPr lang="en-US" altLang="zh-CN" dirty="0"/>
              <a:t>DAC</a:t>
            </a:r>
            <a:r>
              <a:rPr lang="zh-CN" altLang="en-US" dirty="0"/>
              <a:t>过冲和欠冲测量</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435" y="2138503"/>
            <a:ext cx="7527693" cy="2952328"/>
          </a:xfrm>
          <a:prstGeom prst="rect">
            <a:avLst/>
          </a:prstGeom>
        </p:spPr>
      </p:pic>
    </p:spTree>
  </p:cSld>
  <p:clrMapOvr>
    <a:masterClrMapping/>
  </p:clrMapOvr>
  <p:transition spd="slow">
    <p:zo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p:nvPr/>
        </p:nvSpPr>
        <p:spPr bwMode="auto">
          <a:xfrm>
            <a:off x="312686" y="1130710"/>
            <a:ext cx="8518626" cy="20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spcBef>
                <a:spcPct val="0"/>
              </a:spcBef>
              <a:buClrTx/>
              <a:buSzTx/>
              <a:buNone/>
            </a:pPr>
            <a:r>
              <a:rPr lang="zh-CN" altLang="en-US" kern="0" dirty="0">
                <a:solidFill>
                  <a:srgbClr val="FF0000"/>
                </a:solidFill>
                <a:ea typeface="宋体" panose="02010600030101010101" pitchFamily="2" charset="-122"/>
              </a:rPr>
              <a:t>上升时间和下降时间</a:t>
            </a:r>
            <a:r>
              <a:rPr lang="en-US" altLang="zh-CN" kern="0" dirty="0" err="1">
                <a:solidFill>
                  <a:srgbClr val="FF0000"/>
                </a:solidFill>
                <a:ea typeface="宋体" panose="02010600030101010101" pitchFamily="2" charset="-122"/>
              </a:rPr>
              <a:t>:</a:t>
            </a:r>
            <a:r>
              <a:rPr lang="en-US" altLang="zh-CN" sz="2400"/>
              <a:t>上升和下降时间也可以根据建立时间测试中</a:t>
            </a:r>
            <a:r>
              <a:rPr lang="zh-CN" altLang="en-US" sz="2400"/>
              <a:t>得到</a:t>
            </a:r>
            <a:r>
              <a:rPr lang="en-US" altLang="zh-CN" sz="2400"/>
              <a:t>的数字化波形进行测量。 上升和下降时间通常定义为两个标记之间的时间，</a:t>
            </a:r>
            <a:r>
              <a:rPr lang="zh-CN" altLang="en-US" sz="2400"/>
              <a:t>即起始值和最终值</a:t>
            </a:r>
            <a:r>
              <a:rPr lang="en-US" altLang="zh-CN" sz="2400"/>
              <a:t>10％和90％</a:t>
            </a:r>
            <a:r>
              <a:rPr lang="zh-CN" altLang="en-US" sz="2400"/>
              <a:t>点</a:t>
            </a:r>
            <a:r>
              <a:rPr lang="en-US" altLang="zh-CN" sz="2400"/>
              <a:t>。</a:t>
            </a:r>
          </a:p>
        </p:txBody>
      </p:sp>
      <p:sp>
        <p:nvSpPr>
          <p:cNvPr id="5" name="标题 1"/>
          <p:cNvSpPr txBox="1"/>
          <p:nvPr/>
        </p:nvSpPr>
        <p:spPr bwMode="auto">
          <a:xfrm>
            <a:off x="2519993" y="95627"/>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4.4 </a:t>
            </a:r>
            <a:r>
              <a:rPr lang="en-US" sz="3200" dirty="0">
                <a:solidFill>
                  <a:srgbClr val="990000"/>
                </a:solidFill>
                <a:latin typeface="Comic Sans MS" panose="030F0702030302020204" pitchFamily="66" charset="0"/>
                <a:ea typeface="隶书" panose="02010509060101010101" pitchFamily="49" charset="-122"/>
                <a:sym typeface="+mn-ea"/>
              </a:rPr>
              <a:t>DAC</a:t>
            </a:r>
            <a:r>
              <a:rPr lang="zh-CN" altLang="en-US" sz="3200" dirty="0">
                <a:solidFill>
                  <a:srgbClr val="990000"/>
                </a:solidFill>
                <a:latin typeface="Comic Sans MS" panose="030F0702030302020204" pitchFamily="66" charset="0"/>
                <a:ea typeface="隶书" panose="02010509060101010101" pitchFamily="49" charset="-122"/>
                <a:sym typeface="+mn-ea"/>
              </a:rPr>
              <a:t>动态特性测试</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6" name="矩形 5"/>
          <p:cNvSpPr/>
          <p:nvPr/>
        </p:nvSpPr>
        <p:spPr>
          <a:xfrm>
            <a:off x="2997836" y="6205187"/>
            <a:ext cx="2722880" cy="368300"/>
          </a:xfrm>
          <a:prstGeom prst="rect">
            <a:avLst/>
          </a:prstGeom>
        </p:spPr>
        <p:txBody>
          <a:bodyPr wrap="none">
            <a:spAutoFit/>
          </a:bodyPr>
          <a:lstStyle/>
          <a:p>
            <a:r>
              <a:rPr lang="zh-CN" altLang="en-US" dirty="0"/>
              <a:t>DAC上升和下降时间测量</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200" y="3016250"/>
            <a:ext cx="7296150" cy="3022600"/>
          </a:xfrm>
          <a:prstGeom prst="rect">
            <a:avLst/>
          </a:prstGeom>
        </p:spPr>
      </p:pic>
    </p:spTree>
  </p:cSld>
  <p:clrMapOvr>
    <a:masterClrMapping/>
  </p:clrMapOvr>
  <p:transition spd="slow">
    <p:zoom/>
  </p:transition>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563.5464566929131,&quot;width&quot;:9729.6913385826774}"/>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48.9527559055114,&quot;width&quot;:10760.184251968503}"/>
</p:tagLst>
</file>

<file path=ppt/theme/theme1.xml><?xml version="1.0" encoding="utf-8"?>
<a:theme xmlns:a="http://schemas.openxmlformats.org/drawingml/2006/main" name="1_主题1">
  <a:themeElements>
    <a:clrScheme name="1_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1_主题1">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1_主题1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1_主题1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1_主题1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1_主题1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1_主题1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1_主题1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1_主题1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1">
  <a:themeElements>
    <a:clrScheme name="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主题1">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主题1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主题1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主题1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主题1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主题1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主题1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主题1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1_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themeOverride>
</file>

<file path=ppt/theme/themeOverride2.xml><?xml version="1.0" encoding="utf-8"?>
<a:themeOverride xmlns:a="http://schemas.openxmlformats.org/drawingml/2006/main">
  <a:clrScheme name="1_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themeOverride>
</file>

<file path=ppt/theme/themeOverride3.xml><?xml version="1.0" encoding="utf-8"?>
<a:themeOverride xmlns:a="http://schemas.openxmlformats.org/drawingml/2006/main">
  <a:clrScheme name="1_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themeOverride>
</file>

<file path=ppt/theme/themeOverride4.xml><?xml version="1.0" encoding="utf-8"?>
<a:themeOverride xmlns:a="http://schemas.openxmlformats.org/drawingml/2006/main">
  <a:clrScheme name="1_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themeOverride>
</file>

<file path=ppt/theme/themeOverride5.xml><?xml version="1.0" encoding="utf-8"?>
<a:themeOverride xmlns:a="http://schemas.openxmlformats.org/drawingml/2006/main">
  <a:clrScheme name="1_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themeOverride>
</file>

<file path=ppt/theme/themeOverride6.xml><?xml version="1.0" encoding="utf-8"?>
<a:themeOverride xmlns:a="http://schemas.openxmlformats.org/drawingml/2006/main">
  <a:clrScheme name="1_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themeOverride>
</file>

<file path=docProps/app.xml><?xml version="1.0" encoding="utf-8"?>
<Properties xmlns="http://schemas.openxmlformats.org/officeDocument/2006/extended-properties" xmlns:vt="http://schemas.openxmlformats.org/officeDocument/2006/docPropsVTypes">
  <Template>第一章</Template>
  <TotalTime>747</TotalTime>
  <Words>8850</Words>
  <Application>Microsoft Office PowerPoint</Application>
  <PresentationFormat>全屏显示(4:3)</PresentationFormat>
  <Paragraphs>641</Paragraphs>
  <Slides>135</Slides>
  <Notes>31</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2</vt:i4>
      </vt:variant>
      <vt:variant>
        <vt:lpstr>幻灯片标题</vt:lpstr>
      </vt:variant>
      <vt:variant>
        <vt:i4>135</vt:i4>
      </vt:variant>
    </vt:vector>
  </HeadingPairs>
  <TitlesOfParts>
    <vt:vector size="157" baseType="lpstr">
      <vt:lpstr>黑体</vt:lpstr>
      <vt:lpstr>华文仿宋</vt:lpstr>
      <vt:lpstr>华文楷体</vt:lpstr>
      <vt:lpstr>华文细黑</vt:lpstr>
      <vt:lpstr>华文行楷</vt:lpstr>
      <vt:lpstr>楷体</vt:lpstr>
      <vt:lpstr>楷体_GB2312</vt:lpstr>
      <vt:lpstr>隶书</vt:lpstr>
      <vt:lpstr>宋体</vt:lpstr>
      <vt:lpstr>微软雅黑</vt:lpstr>
      <vt:lpstr>Arial</vt:lpstr>
      <vt:lpstr>Calibri</vt:lpstr>
      <vt:lpstr>Cambria Math</vt:lpstr>
      <vt:lpstr>Comic Sans MS</vt:lpstr>
      <vt:lpstr>Sitka Small</vt:lpstr>
      <vt:lpstr>Sitka Subheading</vt:lpstr>
      <vt:lpstr>Times New Roman</vt:lpstr>
      <vt:lpstr>Wingdings</vt:lpstr>
      <vt:lpstr>1_主题1</vt:lpstr>
      <vt:lpstr>主题1</vt:lpstr>
      <vt:lpstr>Equation</vt:lpstr>
      <vt:lpstr>Equation.DSMT4</vt:lpstr>
      <vt:lpstr>集成电路测试技术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4.3 DAC的DC和转换特性测试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4.3DAC的DC和转换特性测试</vt:lpstr>
      <vt:lpstr>4.3DAC的DC和转换特性测试</vt:lpstr>
      <vt:lpstr>PowerPoint 演示文稿</vt:lpstr>
      <vt:lpstr>PowerPoint 演示文稿</vt:lpstr>
      <vt:lpstr>PowerPoint 演示文稿</vt:lpstr>
      <vt:lpstr>4.3DAC的DC和转换特性测试</vt:lpstr>
      <vt:lpstr>4.3DAC的DC和转换特性测试</vt:lpstr>
      <vt:lpstr>4.3DAC的DC和转换特性测试</vt:lpstr>
      <vt:lpstr>PowerPoint 演示文稿</vt:lpstr>
      <vt:lpstr>4.4 DAC动态特性测试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4.6 ADC码边沿测试 </vt:lpstr>
      <vt:lpstr>PowerPoint 演示文稿</vt:lpstr>
      <vt:lpstr>PowerPoint 演示文稿</vt:lpstr>
      <vt:lpstr>PowerPoint 演示文稿</vt:lpstr>
      <vt:lpstr>PowerPoint 演示文稿</vt:lpstr>
      <vt:lpstr>PowerPoint 演示文稿</vt:lpstr>
      <vt:lpstr>4.6 ADC码边沿测试</vt:lpstr>
      <vt:lpstr>4.6 ADC码边沿测试</vt:lpstr>
      <vt:lpstr>PowerPoint 演示文稿</vt:lpstr>
      <vt:lpstr>4.7 ADC的DC和转换特性测试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uestc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微处理器系统结构 与嵌入式系统设计</dc:title>
  <dc:creator>bobby</dc:creator>
  <cp:lastModifiedBy>daizhijian</cp:lastModifiedBy>
  <cp:revision>1170</cp:revision>
  <dcterms:created xsi:type="dcterms:W3CDTF">2009-08-13T04:16:00Z</dcterms:created>
  <dcterms:modified xsi:type="dcterms:W3CDTF">2021-09-28T23:58:40Z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